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Lst>
  <p:notesMasterIdLst>
    <p:notesMasterId r:id="rId95"/>
  </p:notesMasterIdLst>
  <p:sldIdLst>
    <p:sldId id="828" r:id="rId2"/>
    <p:sldId id="727" r:id="rId3"/>
    <p:sldId id="747" r:id="rId4"/>
    <p:sldId id="732" r:id="rId5"/>
    <p:sldId id="748" r:id="rId6"/>
    <p:sldId id="734" r:id="rId7"/>
    <p:sldId id="735" r:id="rId8"/>
    <p:sldId id="736" r:id="rId9"/>
    <p:sldId id="737" r:id="rId10"/>
    <p:sldId id="740" r:id="rId11"/>
    <p:sldId id="738" r:id="rId12"/>
    <p:sldId id="739" r:id="rId13"/>
    <p:sldId id="741" r:id="rId14"/>
    <p:sldId id="749" r:id="rId15"/>
    <p:sldId id="742" r:id="rId16"/>
    <p:sldId id="743" r:id="rId17"/>
    <p:sldId id="744" r:id="rId18"/>
    <p:sldId id="754" r:id="rId19"/>
    <p:sldId id="750" r:id="rId20"/>
    <p:sldId id="751" r:id="rId21"/>
    <p:sldId id="752" r:id="rId22"/>
    <p:sldId id="753" r:id="rId23"/>
    <p:sldId id="769" r:id="rId24"/>
    <p:sldId id="770" r:id="rId25"/>
    <p:sldId id="771" r:id="rId26"/>
    <p:sldId id="772" r:id="rId27"/>
    <p:sldId id="773" r:id="rId28"/>
    <p:sldId id="774" r:id="rId29"/>
    <p:sldId id="775" r:id="rId30"/>
    <p:sldId id="776" r:id="rId31"/>
    <p:sldId id="755" r:id="rId32"/>
    <p:sldId id="756" r:id="rId33"/>
    <p:sldId id="757" r:id="rId34"/>
    <p:sldId id="758" r:id="rId35"/>
    <p:sldId id="759" r:id="rId36"/>
    <p:sldId id="760" r:id="rId37"/>
    <p:sldId id="764" r:id="rId38"/>
    <p:sldId id="763" r:id="rId39"/>
    <p:sldId id="765" r:id="rId40"/>
    <p:sldId id="766" r:id="rId41"/>
    <p:sldId id="777" r:id="rId42"/>
    <p:sldId id="778" r:id="rId43"/>
    <p:sldId id="779" r:id="rId44"/>
    <p:sldId id="780" r:id="rId45"/>
    <p:sldId id="781" r:id="rId46"/>
    <p:sldId id="829" r:id="rId47"/>
    <p:sldId id="782" r:id="rId48"/>
    <p:sldId id="768" r:id="rId49"/>
    <p:sldId id="783" r:id="rId50"/>
    <p:sldId id="784" r:id="rId51"/>
    <p:sldId id="785" r:id="rId52"/>
    <p:sldId id="786" r:id="rId53"/>
    <p:sldId id="787" r:id="rId54"/>
    <p:sldId id="788" r:id="rId55"/>
    <p:sldId id="789" r:id="rId56"/>
    <p:sldId id="790" r:id="rId57"/>
    <p:sldId id="791" r:id="rId58"/>
    <p:sldId id="792" r:id="rId59"/>
    <p:sldId id="793" r:id="rId60"/>
    <p:sldId id="794" r:id="rId61"/>
    <p:sldId id="795" r:id="rId62"/>
    <p:sldId id="796" r:id="rId63"/>
    <p:sldId id="797" r:id="rId64"/>
    <p:sldId id="798" r:id="rId65"/>
    <p:sldId id="799" r:id="rId66"/>
    <p:sldId id="800" r:id="rId67"/>
    <p:sldId id="801" r:id="rId68"/>
    <p:sldId id="802" r:id="rId69"/>
    <p:sldId id="803" r:id="rId70"/>
    <p:sldId id="830" r:id="rId71"/>
    <p:sldId id="831" r:id="rId72"/>
    <p:sldId id="804" r:id="rId73"/>
    <p:sldId id="832" r:id="rId74"/>
    <p:sldId id="805" r:id="rId75"/>
    <p:sldId id="806" r:id="rId76"/>
    <p:sldId id="807" r:id="rId77"/>
    <p:sldId id="808" r:id="rId78"/>
    <p:sldId id="809" r:id="rId79"/>
    <p:sldId id="810" r:id="rId80"/>
    <p:sldId id="811" r:id="rId81"/>
    <p:sldId id="812" r:id="rId82"/>
    <p:sldId id="813" r:id="rId83"/>
    <p:sldId id="814" r:id="rId84"/>
    <p:sldId id="818" r:id="rId85"/>
    <p:sldId id="819" r:id="rId86"/>
    <p:sldId id="820" r:id="rId87"/>
    <p:sldId id="821" r:id="rId88"/>
    <p:sldId id="822" r:id="rId89"/>
    <p:sldId id="823" r:id="rId90"/>
    <p:sldId id="824" r:id="rId91"/>
    <p:sldId id="825" r:id="rId92"/>
    <p:sldId id="826" r:id="rId93"/>
    <p:sldId id="827" r:id="rId9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FF3300"/>
    <a:srgbClr val="FF00FF"/>
    <a:srgbClr val="261E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745" autoAdjust="0"/>
  </p:normalViewPr>
  <p:slideViewPr>
    <p:cSldViewPr>
      <p:cViewPr varScale="1">
        <p:scale>
          <a:sx n="109" d="100"/>
          <a:sy n="109" d="100"/>
        </p:scale>
        <p:origin x="172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45005" cy="45005"/>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notesMaster" Target="notesMasters/notesMaster1.xml"/><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kumimoji="1" sz="1200">
                <a:latin typeface="Times New Roman" pitchFamily="18" charset="0"/>
                <a:ea typeface="宋体" pitchFamily="2" charset="-122"/>
              </a:defRPr>
            </a:lvl1pPr>
          </a:lstStyle>
          <a:p>
            <a:pPr>
              <a:defRPr/>
            </a:pPr>
            <a:endParaRPr lang="en-US" altLang="zh-CN" dirty="0"/>
          </a:p>
        </p:txBody>
      </p:sp>
      <p:sp>
        <p:nvSpPr>
          <p:cNvPr id="4099" name="Rectangle 3"/>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kumimoji="1" sz="1200">
                <a:latin typeface="Times New Roman" pitchFamily="18" charset="0"/>
                <a:ea typeface="宋体" pitchFamily="2" charset="-122"/>
              </a:defRPr>
            </a:lvl1pPr>
          </a:lstStyle>
          <a:p>
            <a:pPr>
              <a:defRPr/>
            </a:pPr>
            <a:endParaRPr lang="en-US" altLang="zh-CN" dirty="0"/>
          </a:p>
        </p:txBody>
      </p:sp>
      <p:sp>
        <p:nvSpPr>
          <p:cNvPr id="358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kumimoji="1" sz="1200">
                <a:latin typeface="Times New Roman" pitchFamily="18" charset="0"/>
                <a:ea typeface="宋体" pitchFamily="2" charset="-122"/>
              </a:defRPr>
            </a:lvl1pPr>
          </a:lstStyle>
          <a:p>
            <a:pPr>
              <a:defRPr/>
            </a:pPr>
            <a:endParaRPr lang="en-US" altLang="zh-CN" dirty="0"/>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kumimoji="1" sz="1200">
                <a:latin typeface="Times New Roman" pitchFamily="18" charset="0"/>
                <a:ea typeface="宋体" pitchFamily="2" charset="-122"/>
              </a:defRPr>
            </a:lvl1pPr>
          </a:lstStyle>
          <a:p>
            <a:pPr>
              <a:defRPr/>
            </a:pPr>
            <a:fld id="{D3016393-A70A-4475-9CD7-8B231A96BA57}" type="slidenum">
              <a:rPr lang="en-US" altLang="zh-CN"/>
              <a:pPr>
                <a:defRPr/>
              </a:pPr>
              <a:t>‹#›</a:t>
            </a:fld>
            <a:endParaRPr lang="en-US" altLang="zh-CN" dirty="0"/>
          </a:p>
        </p:txBody>
      </p:sp>
    </p:spTree>
    <p:extLst>
      <p:ext uri="{BB962C8B-B14F-4D97-AF65-F5344CB8AC3E}">
        <p14:creationId xmlns:p14="http://schemas.microsoft.com/office/powerpoint/2010/main" val="270170013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3016393-A70A-4475-9CD7-8B231A96BA57}" type="slidenum">
              <a:rPr lang="en-US" altLang="zh-CN" smtClean="0"/>
              <a:pPr>
                <a:defRPr/>
              </a:pPr>
              <a:t>78</a:t>
            </a:fld>
            <a:endParaRPr lang="en-US" altLang="zh-CN" dirty="0"/>
          </a:p>
        </p:txBody>
      </p:sp>
    </p:spTree>
    <p:extLst>
      <p:ext uri="{BB962C8B-B14F-4D97-AF65-F5344CB8AC3E}">
        <p14:creationId xmlns:p14="http://schemas.microsoft.com/office/powerpoint/2010/main" val="3906166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3016393-A70A-4475-9CD7-8B231A96BA57}" type="slidenum">
              <a:rPr lang="en-US" altLang="zh-CN" smtClean="0"/>
              <a:pPr>
                <a:defRPr/>
              </a:pPr>
              <a:t>91</a:t>
            </a:fld>
            <a:endParaRPr lang="en-US" altLang="zh-CN" dirty="0"/>
          </a:p>
        </p:txBody>
      </p:sp>
    </p:spTree>
    <p:extLst>
      <p:ext uri="{BB962C8B-B14F-4D97-AF65-F5344CB8AC3E}">
        <p14:creationId xmlns:p14="http://schemas.microsoft.com/office/powerpoint/2010/main" val="2628825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en-US" sz="2400">
                <a:latin typeface="Times New Roman" pitchFamily="18"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w="9525">
              <a:noFill/>
              <a:miter lim="800000"/>
              <a:headEnd/>
              <a:tailEnd/>
            </a:ln>
          </p:spPr>
          <p:txBody>
            <a:bodyPr/>
            <a:lstStyle/>
            <a:p>
              <a:pPr>
                <a:defRPr/>
              </a:pPr>
              <a:endParaRPr lang="zh-CN" altLang="en-US" sz="2400">
                <a:latin typeface="Times New Roman" pitchFamily="18" charset="0"/>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pPr>
                  <a:defRPr/>
                </a:pPr>
                <a:endParaRPr lang="zh-CN" altLang="en-US" sz="2400">
                  <a:latin typeface="Times New Roman" pitchFamily="18" charset="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pPr>
                  <a:defRPr/>
                </a:pPr>
                <a:endParaRPr lang="zh-CN" altLang="en-US" sz="2400">
                  <a:latin typeface="Times New Roman" pitchFamily="18"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w="9525">
                <a:noFill/>
                <a:miter lim="800000"/>
                <a:headEnd/>
                <a:tailEnd/>
              </a:ln>
            </p:spPr>
            <p:txBody>
              <a:bodyPr/>
              <a:lstStyle/>
              <a:p>
                <a:pPr>
                  <a:defRPr/>
                </a:pPr>
                <a:endParaRPr lang="zh-CN" altLang="en-US" sz="2400">
                  <a:latin typeface="Times New Roman" pitchFamily="18"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pPr>
                  <a:defRPr/>
                </a:pPr>
                <a:endParaRPr lang="zh-CN" altLang="en-US" sz="2400">
                  <a:latin typeface="Times New Roman" pitchFamily="18"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pPr>
                  <a:defRPr/>
                </a:pPr>
                <a:endParaRPr lang="zh-CN" altLang="en-US" sz="2400">
                  <a:latin typeface="Times New Roman" pitchFamily="18"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pPr>
                  <a:defRPr/>
                </a:pPr>
                <a:endParaRPr lang="zh-CN" altLang="en-US" sz="2400">
                  <a:latin typeface="Times New Roman" pitchFamily="18"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pPr>
                  <a:defRPr/>
                </a:pPr>
                <a:endParaRPr lang="zh-CN" altLang="en-US" sz="2400">
                  <a:latin typeface="Times New Roman" pitchFamily="18" charset="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pPr>
                  <a:defRPr/>
                </a:pPr>
                <a:endParaRPr lang="zh-CN" altLang="en-US" sz="2400">
                  <a:latin typeface="Times New Roman" pitchFamily="18" charset="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pPr>
                  <a:defRPr/>
                </a:pPr>
                <a:endParaRPr lang="zh-CN" altLang="en-US" sz="2400">
                  <a:latin typeface="Times New Roman" pitchFamily="18"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pPr>
                  <a:defRPr/>
                </a:pPr>
                <a:endParaRPr lang="zh-CN" altLang="en-US" sz="2400">
                  <a:latin typeface="Times New Roman" pitchFamily="18" charset="0"/>
                </a:endParaRPr>
              </a:p>
            </p:txBody>
          </p:sp>
        </p:grpSp>
      </p:grpSp>
      <p:sp>
        <p:nvSpPr>
          <p:cNvPr id="97299"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r>
              <a:rPr lang="zh-CN" altLang="en-US"/>
              <a:t>单击此处编辑母版标题样式</a:t>
            </a:r>
          </a:p>
        </p:txBody>
      </p:sp>
      <p:sp>
        <p:nvSpPr>
          <p:cNvPr id="97300"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r>
              <a:rPr lang="zh-CN" altLang="en-US"/>
              <a:t>单击此处编辑母版副标题样式</a:t>
            </a:r>
          </a:p>
        </p:txBody>
      </p:sp>
      <p:sp>
        <p:nvSpPr>
          <p:cNvPr id="18" name="Rectangle 16"/>
          <p:cNvSpPr>
            <a:spLocks noGrp="1" noChangeArrowheads="1"/>
          </p:cNvSpPr>
          <p:nvPr>
            <p:ph type="dt" sz="half" idx="10"/>
          </p:nvPr>
        </p:nvSpPr>
        <p:spPr>
          <a:xfrm>
            <a:off x="457200" y="6248400"/>
            <a:ext cx="2133600" cy="457200"/>
          </a:xfrm>
        </p:spPr>
        <p:txBody>
          <a:bodyPr/>
          <a:lstStyle>
            <a:lvl1pPr>
              <a:defRPr/>
            </a:lvl1pPr>
          </a:lstStyle>
          <a:p>
            <a:pPr>
              <a:defRPr/>
            </a:pPr>
            <a:fld id="{CA6AABBF-FEF5-4160-A539-644961A3750C}" type="datetime1">
              <a:rPr lang="zh-CN" altLang="en-US" smtClean="0"/>
              <a:t>2023/3/22</a:t>
            </a:fld>
            <a:endParaRPr lang="en-US" altLang="zh-CN" dirty="0"/>
          </a:p>
        </p:txBody>
      </p:sp>
      <p:sp>
        <p:nvSpPr>
          <p:cNvPr id="19" name="Rectangle 17"/>
          <p:cNvSpPr>
            <a:spLocks noGrp="1" noChangeArrowheads="1"/>
          </p:cNvSpPr>
          <p:nvPr>
            <p:ph type="ftr" sz="quarter" idx="11"/>
          </p:nvPr>
        </p:nvSpPr>
        <p:spPr/>
        <p:txBody>
          <a:bodyPr/>
          <a:lstStyle>
            <a:lvl1pPr>
              <a:defRPr/>
            </a:lvl1pPr>
          </a:lstStyle>
          <a:p>
            <a:pPr>
              <a:defRPr/>
            </a:pPr>
            <a:endParaRPr lang="en-US" altLang="zh-CN" dirty="0"/>
          </a:p>
        </p:txBody>
      </p:sp>
      <p:sp>
        <p:nvSpPr>
          <p:cNvPr id="20" name="Rectangle 18"/>
          <p:cNvSpPr>
            <a:spLocks noGrp="1" noChangeArrowheads="1"/>
          </p:cNvSpPr>
          <p:nvPr>
            <p:ph type="sldNum" sz="quarter" idx="12"/>
          </p:nvPr>
        </p:nvSpPr>
        <p:spPr/>
        <p:txBody>
          <a:bodyPr/>
          <a:lstStyle>
            <a:lvl1pPr>
              <a:defRPr/>
            </a:lvl1pPr>
          </a:lstStyle>
          <a:p>
            <a:pPr>
              <a:defRPr/>
            </a:pPr>
            <a:fld id="{9ACBF67C-D392-4266-B257-89EF141B4C96}" type="slidenum">
              <a:rPr lang="zh-CN" altLang="en-US"/>
              <a:pPr>
                <a:defRPr/>
              </a:pPr>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dirty="0"/>
          </a:p>
        </p:txBody>
      </p:sp>
      <p:sp>
        <p:nvSpPr>
          <p:cNvPr id="5" name="Rectangle 3"/>
          <p:cNvSpPr>
            <a:spLocks noGrp="1" noChangeArrowheads="1"/>
          </p:cNvSpPr>
          <p:nvPr>
            <p:ph type="sldNum" sz="quarter" idx="11"/>
          </p:nvPr>
        </p:nvSpPr>
        <p:spPr>
          <a:ln/>
        </p:spPr>
        <p:txBody>
          <a:bodyPr/>
          <a:lstStyle>
            <a:lvl1pPr>
              <a:defRPr/>
            </a:lvl1pPr>
          </a:lstStyle>
          <a:p>
            <a:pPr>
              <a:defRPr/>
            </a:pPr>
            <a:fld id="{60731AD2-347B-4556-8C76-0B9F5A076723}" type="slidenum">
              <a:rPr lang="zh-CN" altLang="en-US"/>
              <a:pPr>
                <a:defRPr/>
              </a:pPr>
              <a:t>‹#›</a:t>
            </a:fld>
            <a:endParaRPr lang="en-US" altLang="zh-CN" dirty="0"/>
          </a:p>
        </p:txBody>
      </p:sp>
      <p:sp>
        <p:nvSpPr>
          <p:cNvPr id="6" name="Rectangle 16"/>
          <p:cNvSpPr>
            <a:spLocks noGrp="1" noChangeArrowheads="1"/>
          </p:cNvSpPr>
          <p:nvPr>
            <p:ph type="dt" sz="half" idx="12"/>
          </p:nvPr>
        </p:nvSpPr>
        <p:spPr>
          <a:ln/>
        </p:spPr>
        <p:txBody>
          <a:bodyPr/>
          <a:lstStyle>
            <a:lvl1pPr>
              <a:defRPr/>
            </a:lvl1pPr>
          </a:lstStyle>
          <a:p>
            <a:pPr>
              <a:defRPr/>
            </a:pPr>
            <a:fld id="{24ED8D35-EA6A-487A-91D2-0CB3ED69B3A3}" type="datetime1">
              <a:rPr lang="zh-CN" altLang="en-US" smtClean="0"/>
              <a:t>2023/3/22</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dirty="0"/>
          </a:p>
        </p:txBody>
      </p:sp>
      <p:sp>
        <p:nvSpPr>
          <p:cNvPr id="5" name="Rectangle 3"/>
          <p:cNvSpPr>
            <a:spLocks noGrp="1" noChangeArrowheads="1"/>
          </p:cNvSpPr>
          <p:nvPr>
            <p:ph type="sldNum" sz="quarter" idx="11"/>
          </p:nvPr>
        </p:nvSpPr>
        <p:spPr>
          <a:ln/>
        </p:spPr>
        <p:txBody>
          <a:bodyPr/>
          <a:lstStyle>
            <a:lvl1pPr>
              <a:defRPr/>
            </a:lvl1pPr>
          </a:lstStyle>
          <a:p>
            <a:pPr>
              <a:defRPr/>
            </a:pPr>
            <a:fld id="{C202FF9A-5947-45F3-ABFC-436EA032393B}" type="slidenum">
              <a:rPr lang="zh-CN" altLang="en-US"/>
              <a:pPr>
                <a:defRPr/>
              </a:pPr>
              <a:t>‹#›</a:t>
            </a:fld>
            <a:endParaRPr lang="en-US" altLang="zh-CN" dirty="0"/>
          </a:p>
        </p:txBody>
      </p:sp>
      <p:sp>
        <p:nvSpPr>
          <p:cNvPr id="6" name="Rectangle 16"/>
          <p:cNvSpPr>
            <a:spLocks noGrp="1" noChangeArrowheads="1"/>
          </p:cNvSpPr>
          <p:nvPr>
            <p:ph type="dt" sz="half" idx="12"/>
          </p:nvPr>
        </p:nvSpPr>
        <p:spPr>
          <a:ln/>
        </p:spPr>
        <p:txBody>
          <a:bodyPr/>
          <a:lstStyle>
            <a:lvl1pPr>
              <a:defRPr/>
            </a:lvl1pPr>
          </a:lstStyle>
          <a:p>
            <a:pPr>
              <a:defRPr/>
            </a:pPr>
            <a:fld id="{BC3673D7-31C1-47BC-946C-2041D4702F57}" type="datetime1">
              <a:rPr lang="zh-CN" altLang="en-US" smtClean="0"/>
              <a:t>2023/3/22</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dirty="0"/>
          </a:p>
        </p:txBody>
      </p:sp>
      <p:sp>
        <p:nvSpPr>
          <p:cNvPr id="5" name="Rectangle 3"/>
          <p:cNvSpPr>
            <a:spLocks noGrp="1" noChangeArrowheads="1"/>
          </p:cNvSpPr>
          <p:nvPr>
            <p:ph type="sldNum" sz="quarter" idx="11"/>
          </p:nvPr>
        </p:nvSpPr>
        <p:spPr>
          <a:ln/>
        </p:spPr>
        <p:txBody>
          <a:bodyPr/>
          <a:lstStyle>
            <a:lvl1pPr>
              <a:defRPr/>
            </a:lvl1pPr>
          </a:lstStyle>
          <a:p>
            <a:pPr>
              <a:defRPr/>
            </a:pPr>
            <a:fld id="{8618F8B8-3FB5-463C-A387-6BC2D35C345E}" type="slidenum">
              <a:rPr lang="zh-CN" altLang="en-US"/>
              <a:pPr>
                <a:defRPr/>
              </a:pPr>
              <a:t>‹#›</a:t>
            </a:fld>
            <a:endParaRPr lang="en-US" altLang="zh-CN" dirty="0"/>
          </a:p>
        </p:txBody>
      </p:sp>
      <p:sp>
        <p:nvSpPr>
          <p:cNvPr id="6" name="Rectangle 16"/>
          <p:cNvSpPr>
            <a:spLocks noGrp="1" noChangeArrowheads="1"/>
          </p:cNvSpPr>
          <p:nvPr>
            <p:ph type="dt" sz="half" idx="12"/>
          </p:nvPr>
        </p:nvSpPr>
        <p:spPr>
          <a:ln/>
        </p:spPr>
        <p:txBody>
          <a:bodyPr/>
          <a:lstStyle>
            <a:lvl1pPr>
              <a:defRPr/>
            </a:lvl1pPr>
          </a:lstStyle>
          <a:p>
            <a:pPr>
              <a:defRPr/>
            </a:pPr>
            <a:fld id="{650C1705-0627-4AD6-A01E-9C95712DF43E}" type="datetime1">
              <a:rPr lang="zh-CN" altLang="en-US" smtClean="0"/>
              <a:t>2023/3/22</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dirty="0"/>
          </a:p>
        </p:txBody>
      </p:sp>
      <p:sp>
        <p:nvSpPr>
          <p:cNvPr id="5" name="Rectangle 3"/>
          <p:cNvSpPr>
            <a:spLocks noGrp="1" noChangeArrowheads="1"/>
          </p:cNvSpPr>
          <p:nvPr>
            <p:ph type="sldNum" sz="quarter" idx="11"/>
          </p:nvPr>
        </p:nvSpPr>
        <p:spPr>
          <a:ln/>
        </p:spPr>
        <p:txBody>
          <a:bodyPr/>
          <a:lstStyle>
            <a:lvl1pPr>
              <a:defRPr/>
            </a:lvl1pPr>
          </a:lstStyle>
          <a:p>
            <a:pPr>
              <a:defRPr/>
            </a:pPr>
            <a:fld id="{0F7A1AD1-6775-4F19-AFB3-AF6BA98F5527}" type="slidenum">
              <a:rPr lang="zh-CN" altLang="en-US"/>
              <a:pPr>
                <a:defRPr/>
              </a:pPr>
              <a:t>‹#›</a:t>
            </a:fld>
            <a:endParaRPr lang="en-US" altLang="zh-CN" dirty="0"/>
          </a:p>
        </p:txBody>
      </p:sp>
      <p:sp>
        <p:nvSpPr>
          <p:cNvPr id="6" name="Rectangle 16"/>
          <p:cNvSpPr>
            <a:spLocks noGrp="1" noChangeArrowheads="1"/>
          </p:cNvSpPr>
          <p:nvPr>
            <p:ph type="dt" sz="half" idx="12"/>
          </p:nvPr>
        </p:nvSpPr>
        <p:spPr>
          <a:ln/>
        </p:spPr>
        <p:txBody>
          <a:bodyPr/>
          <a:lstStyle>
            <a:lvl1pPr>
              <a:defRPr/>
            </a:lvl1pPr>
          </a:lstStyle>
          <a:p>
            <a:pPr>
              <a:defRPr/>
            </a:pPr>
            <a:fld id="{15BF197E-99C3-417B-8E09-EC20E100D1B8}" type="datetime1">
              <a:rPr lang="zh-CN" altLang="en-US" smtClean="0"/>
              <a:t>2023/3/22</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dirty="0"/>
          </a:p>
        </p:txBody>
      </p:sp>
      <p:sp>
        <p:nvSpPr>
          <p:cNvPr id="6" name="Rectangle 3"/>
          <p:cNvSpPr>
            <a:spLocks noGrp="1" noChangeArrowheads="1"/>
          </p:cNvSpPr>
          <p:nvPr>
            <p:ph type="sldNum" sz="quarter" idx="11"/>
          </p:nvPr>
        </p:nvSpPr>
        <p:spPr>
          <a:ln/>
        </p:spPr>
        <p:txBody>
          <a:bodyPr/>
          <a:lstStyle>
            <a:lvl1pPr>
              <a:defRPr/>
            </a:lvl1pPr>
          </a:lstStyle>
          <a:p>
            <a:pPr>
              <a:defRPr/>
            </a:pPr>
            <a:fld id="{FC1003CE-5D26-4498-8D64-AA72FDE883B5}" type="slidenum">
              <a:rPr lang="zh-CN" altLang="en-US"/>
              <a:pPr>
                <a:defRPr/>
              </a:pPr>
              <a:t>‹#›</a:t>
            </a:fld>
            <a:endParaRPr lang="en-US" altLang="zh-CN" dirty="0"/>
          </a:p>
        </p:txBody>
      </p:sp>
      <p:sp>
        <p:nvSpPr>
          <p:cNvPr id="7" name="Rectangle 16"/>
          <p:cNvSpPr>
            <a:spLocks noGrp="1" noChangeArrowheads="1"/>
          </p:cNvSpPr>
          <p:nvPr>
            <p:ph type="dt" sz="half" idx="12"/>
          </p:nvPr>
        </p:nvSpPr>
        <p:spPr>
          <a:ln/>
        </p:spPr>
        <p:txBody>
          <a:bodyPr/>
          <a:lstStyle>
            <a:lvl1pPr>
              <a:defRPr/>
            </a:lvl1pPr>
          </a:lstStyle>
          <a:p>
            <a:pPr>
              <a:defRPr/>
            </a:pPr>
            <a:fld id="{FDF10464-9CA4-4B39-A7CA-3BBFD629391C}" type="datetime1">
              <a:rPr lang="zh-CN" altLang="en-US" smtClean="0"/>
              <a:t>2023/3/22</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p:cNvSpPr>
            <a:spLocks noGrp="1" noChangeArrowheads="1"/>
          </p:cNvSpPr>
          <p:nvPr>
            <p:ph type="ftr" sz="quarter" idx="10"/>
          </p:nvPr>
        </p:nvSpPr>
        <p:spPr>
          <a:ln/>
        </p:spPr>
        <p:txBody>
          <a:bodyPr/>
          <a:lstStyle>
            <a:lvl1pPr>
              <a:defRPr/>
            </a:lvl1pPr>
          </a:lstStyle>
          <a:p>
            <a:pPr>
              <a:defRPr/>
            </a:pPr>
            <a:endParaRPr lang="en-US" altLang="zh-CN" dirty="0"/>
          </a:p>
        </p:txBody>
      </p:sp>
      <p:sp>
        <p:nvSpPr>
          <p:cNvPr id="8" name="Rectangle 3"/>
          <p:cNvSpPr>
            <a:spLocks noGrp="1" noChangeArrowheads="1"/>
          </p:cNvSpPr>
          <p:nvPr>
            <p:ph type="sldNum" sz="quarter" idx="11"/>
          </p:nvPr>
        </p:nvSpPr>
        <p:spPr>
          <a:ln/>
        </p:spPr>
        <p:txBody>
          <a:bodyPr/>
          <a:lstStyle>
            <a:lvl1pPr>
              <a:defRPr/>
            </a:lvl1pPr>
          </a:lstStyle>
          <a:p>
            <a:pPr>
              <a:defRPr/>
            </a:pPr>
            <a:fld id="{F9FE9860-A828-41B0-9186-87D182A4A18C}" type="slidenum">
              <a:rPr lang="zh-CN" altLang="en-US"/>
              <a:pPr>
                <a:defRPr/>
              </a:pPr>
              <a:t>‹#›</a:t>
            </a:fld>
            <a:endParaRPr lang="en-US" altLang="zh-CN" dirty="0"/>
          </a:p>
        </p:txBody>
      </p:sp>
      <p:sp>
        <p:nvSpPr>
          <p:cNvPr id="9" name="Rectangle 16"/>
          <p:cNvSpPr>
            <a:spLocks noGrp="1" noChangeArrowheads="1"/>
          </p:cNvSpPr>
          <p:nvPr>
            <p:ph type="dt" sz="half" idx="12"/>
          </p:nvPr>
        </p:nvSpPr>
        <p:spPr>
          <a:ln/>
        </p:spPr>
        <p:txBody>
          <a:bodyPr/>
          <a:lstStyle>
            <a:lvl1pPr>
              <a:defRPr/>
            </a:lvl1pPr>
          </a:lstStyle>
          <a:p>
            <a:pPr>
              <a:defRPr/>
            </a:pPr>
            <a:fld id="{DF2F87AC-82D4-44C2-8961-4CC57C36E5B3}" type="datetime1">
              <a:rPr lang="zh-CN" altLang="en-US" smtClean="0"/>
              <a:t>2023/3/22</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2"/>
          <p:cNvSpPr>
            <a:spLocks noGrp="1" noChangeArrowheads="1"/>
          </p:cNvSpPr>
          <p:nvPr>
            <p:ph type="ftr" sz="quarter" idx="10"/>
          </p:nvPr>
        </p:nvSpPr>
        <p:spPr>
          <a:ln/>
        </p:spPr>
        <p:txBody>
          <a:bodyPr/>
          <a:lstStyle>
            <a:lvl1pPr>
              <a:defRPr/>
            </a:lvl1pPr>
          </a:lstStyle>
          <a:p>
            <a:pPr>
              <a:defRPr/>
            </a:pPr>
            <a:endParaRPr lang="en-US" altLang="zh-CN" dirty="0"/>
          </a:p>
        </p:txBody>
      </p:sp>
      <p:sp>
        <p:nvSpPr>
          <p:cNvPr id="4" name="Rectangle 3"/>
          <p:cNvSpPr>
            <a:spLocks noGrp="1" noChangeArrowheads="1"/>
          </p:cNvSpPr>
          <p:nvPr>
            <p:ph type="sldNum" sz="quarter" idx="11"/>
          </p:nvPr>
        </p:nvSpPr>
        <p:spPr>
          <a:ln/>
        </p:spPr>
        <p:txBody>
          <a:bodyPr/>
          <a:lstStyle>
            <a:lvl1pPr>
              <a:defRPr/>
            </a:lvl1pPr>
          </a:lstStyle>
          <a:p>
            <a:pPr>
              <a:defRPr/>
            </a:pPr>
            <a:fld id="{9E439B0B-B20F-4942-B44E-357D3D8660AF}" type="slidenum">
              <a:rPr lang="zh-CN" altLang="en-US"/>
              <a:pPr>
                <a:defRPr/>
              </a:pPr>
              <a:t>‹#›</a:t>
            </a:fld>
            <a:endParaRPr lang="en-US" altLang="zh-CN" dirty="0"/>
          </a:p>
        </p:txBody>
      </p:sp>
      <p:sp>
        <p:nvSpPr>
          <p:cNvPr id="5" name="Rectangle 16"/>
          <p:cNvSpPr>
            <a:spLocks noGrp="1" noChangeArrowheads="1"/>
          </p:cNvSpPr>
          <p:nvPr>
            <p:ph type="dt" sz="half" idx="12"/>
          </p:nvPr>
        </p:nvSpPr>
        <p:spPr>
          <a:ln/>
        </p:spPr>
        <p:txBody>
          <a:bodyPr/>
          <a:lstStyle>
            <a:lvl1pPr>
              <a:defRPr/>
            </a:lvl1pPr>
          </a:lstStyle>
          <a:p>
            <a:pPr>
              <a:defRPr/>
            </a:pPr>
            <a:fld id="{4A8C8C6B-1959-4B58-85F7-3D8B897DEBA2}" type="datetime1">
              <a:rPr lang="zh-CN" altLang="en-US" smtClean="0"/>
              <a:t>2023/3/22</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US" altLang="zh-CN" dirty="0"/>
          </a:p>
        </p:txBody>
      </p:sp>
      <p:sp>
        <p:nvSpPr>
          <p:cNvPr id="3" name="Rectangle 3"/>
          <p:cNvSpPr>
            <a:spLocks noGrp="1" noChangeArrowheads="1"/>
          </p:cNvSpPr>
          <p:nvPr>
            <p:ph type="sldNum" sz="quarter" idx="11"/>
          </p:nvPr>
        </p:nvSpPr>
        <p:spPr>
          <a:ln/>
        </p:spPr>
        <p:txBody>
          <a:bodyPr/>
          <a:lstStyle>
            <a:lvl1pPr>
              <a:defRPr sz="1000">
                <a:latin typeface="Arial" panose="020B0604020202020204" pitchFamily="34" charset="0"/>
                <a:cs typeface="Arial" panose="020B0604020202020204" pitchFamily="34" charset="0"/>
              </a:defRPr>
            </a:lvl1pPr>
          </a:lstStyle>
          <a:p>
            <a:pPr>
              <a:defRPr/>
            </a:pPr>
            <a:fld id="{DF2308B0-52A9-437D-9700-D7B37876F5B1}" type="slidenum">
              <a:rPr lang="zh-CN" altLang="en-US" smtClean="0"/>
              <a:pPr>
                <a:defRPr/>
              </a:pPr>
              <a:t>‹#›</a:t>
            </a:fld>
            <a:endParaRPr lang="en-US" altLang="zh-CN" dirty="0"/>
          </a:p>
        </p:txBody>
      </p:sp>
      <p:sp>
        <p:nvSpPr>
          <p:cNvPr id="4" name="Rectangle 16"/>
          <p:cNvSpPr>
            <a:spLocks noGrp="1" noChangeArrowheads="1"/>
          </p:cNvSpPr>
          <p:nvPr>
            <p:ph type="dt" sz="half" idx="12"/>
          </p:nvPr>
        </p:nvSpPr>
        <p:spPr>
          <a:ln/>
        </p:spPr>
        <p:txBody>
          <a:bodyPr/>
          <a:lstStyle>
            <a:lvl1pPr>
              <a:defRPr/>
            </a:lvl1pPr>
          </a:lstStyle>
          <a:p>
            <a:pPr>
              <a:defRPr/>
            </a:pPr>
            <a:fld id="{5446D3EC-FF8D-43BA-B822-DE745065DD74}" type="datetime1">
              <a:rPr lang="zh-CN" altLang="en-US" smtClean="0"/>
              <a:t>2023/3/22</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dirty="0"/>
          </a:p>
        </p:txBody>
      </p:sp>
      <p:sp>
        <p:nvSpPr>
          <p:cNvPr id="6" name="Rectangle 3"/>
          <p:cNvSpPr>
            <a:spLocks noGrp="1" noChangeArrowheads="1"/>
          </p:cNvSpPr>
          <p:nvPr>
            <p:ph type="sldNum" sz="quarter" idx="11"/>
          </p:nvPr>
        </p:nvSpPr>
        <p:spPr>
          <a:ln/>
        </p:spPr>
        <p:txBody>
          <a:bodyPr/>
          <a:lstStyle>
            <a:lvl1pPr>
              <a:defRPr/>
            </a:lvl1pPr>
          </a:lstStyle>
          <a:p>
            <a:pPr>
              <a:defRPr/>
            </a:pPr>
            <a:fld id="{637A787D-D16F-476E-A606-15D8F2548A4F}" type="slidenum">
              <a:rPr lang="zh-CN" altLang="en-US"/>
              <a:pPr>
                <a:defRPr/>
              </a:pPr>
              <a:t>‹#›</a:t>
            </a:fld>
            <a:endParaRPr lang="en-US" altLang="zh-CN" dirty="0"/>
          </a:p>
        </p:txBody>
      </p:sp>
      <p:sp>
        <p:nvSpPr>
          <p:cNvPr id="7" name="Rectangle 16"/>
          <p:cNvSpPr>
            <a:spLocks noGrp="1" noChangeArrowheads="1"/>
          </p:cNvSpPr>
          <p:nvPr>
            <p:ph type="dt" sz="half" idx="12"/>
          </p:nvPr>
        </p:nvSpPr>
        <p:spPr>
          <a:ln/>
        </p:spPr>
        <p:txBody>
          <a:bodyPr/>
          <a:lstStyle>
            <a:lvl1pPr>
              <a:defRPr/>
            </a:lvl1pPr>
          </a:lstStyle>
          <a:p>
            <a:pPr>
              <a:defRPr/>
            </a:pPr>
            <a:fld id="{97086B8B-223E-45A6-B794-856BC388182E}" type="datetime1">
              <a:rPr lang="zh-CN" altLang="en-US" smtClean="0"/>
              <a:t>2023/3/22</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dirty="0"/>
          </a:p>
        </p:txBody>
      </p:sp>
      <p:sp>
        <p:nvSpPr>
          <p:cNvPr id="6" name="Rectangle 3"/>
          <p:cNvSpPr>
            <a:spLocks noGrp="1" noChangeArrowheads="1"/>
          </p:cNvSpPr>
          <p:nvPr>
            <p:ph type="sldNum" sz="quarter" idx="11"/>
          </p:nvPr>
        </p:nvSpPr>
        <p:spPr>
          <a:ln/>
        </p:spPr>
        <p:txBody>
          <a:bodyPr/>
          <a:lstStyle>
            <a:lvl1pPr>
              <a:defRPr/>
            </a:lvl1pPr>
          </a:lstStyle>
          <a:p>
            <a:pPr>
              <a:defRPr/>
            </a:pPr>
            <a:fld id="{9ACAB107-A67B-4AFA-AB3F-D044887F35E5}" type="slidenum">
              <a:rPr lang="zh-CN" altLang="en-US"/>
              <a:pPr>
                <a:defRPr/>
              </a:pPr>
              <a:t>‹#›</a:t>
            </a:fld>
            <a:endParaRPr lang="en-US" altLang="zh-CN" dirty="0"/>
          </a:p>
        </p:txBody>
      </p:sp>
      <p:sp>
        <p:nvSpPr>
          <p:cNvPr id="7" name="Rectangle 16"/>
          <p:cNvSpPr>
            <a:spLocks noGrp="1" noChangeArrowheads="1"/>
          </p:cNvSpPr>
          <p:nvPr>
            <p:ph type="dt" sz="half" idx="12"/>
          </p:nvPr>
        </p:nvSpPr>
        <p:spPr>
          <a:ln/>
        </p:spPr>
        <p:txBody>
          <a:bodyPr/>
          <a:lstStyle>
            <a:lvl1pPr>
              <a:defRPr/>
            </a:lvl1pPr>
          </a:lstStyle>
          <a:p>
            <a:pPr>
              <a:defRPr/>
            </a:pPr>
            <a:fld id="{A80B5F8C-2A1D-404B-9A18-E58BA441E42B}" type="datetime1">
              <a:rPr lang="zh-CN" altLang="en-US" smtClean="0"/>
              <a:t>2023/3/22</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endParaRPr lang="en-US" altLang="zh-CN" dirty="0"/>
          </a:p>
        </p:txBody>
      </p:sp>
      <p:sp>
        <p:nvSpPr>
          <p:cNvPr id="96259"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Black" pitchFamily="34" charset="0"/>
              </a:defRPr>
            </a:lvl1pPr>
          </a:lstStyle>
          <a:p>
            <a:pPr>
              <a:defRPr/>
            </a:pPr>
            <a:fld id="{34342225-89FC-4846-9E75-635859F1B946}" type="slidenum">
              <a:rPr lang="zh-CN" altLang="en-US"/>
              <a:pPr>
                <a:defRPr/>
              </a:pPr>
              <a:t>‹#›</a:t>
            </a:fld>
            <a:endParaRPr lang="en-US" altLang="zh-CN" dirty="0"/>
          </a:p>
        </p:txBody>
      </p:sp>
      <p:grpSp>
        <p:nvGrpSpPr>
          <p:cNvPr id="1028" name="Group 4"/>
          <p:cNvGrpSpPr>
            <a:grpSpLocks/>
          </p:cNvGrpSpPr>
          <p:nvPr/>
        </p:nvGrpSpPr>
        <p:grpSpPr bwMode="auto">
          <a:xfrm>
            <a:off x="0" y="0"/>
            <a:ext cx="9144000" cy="546100"/>
            <a:chOff x="0" y="0"/>
            <a:chExt cx="5760" cy="344"/>
          </a:xfrm>
        </p:grpSpPr>
        <p:sp>
          <p:nvSpPr>
            <p:cNvPr id="96261"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en-US" sz="2400">
                <a:latin typeface="Times New Roman" pitchFamily="18" charset="0"/>
              </a:endParaRPr>
            </a:p>
          </p:txBody>
        </p:sp>
        <p:sp>
          <p:nvSpPr>
            <p:cNvPr id="96262"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zh-CN" altLang="en-US" sz="2400">
                <a:latin typeface="Times New Roman" pitchFamily="18" charset="0"/>
              </a:endParaRPr>
            </a:p>
          </p:txBody>
        </p:sp>
        <p:sp>
          <p:nvSpPr>
            <p:cNvPr id="96263"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zh-CN" altLang="en-US">
                <a:solidFill>
                  <a:schemeClr val="hlink"/>
                </a:solidFill>
              </a:endParaRPr>
            </a:p>
          </p:txBody>
        </p:sp>
        <p:sp>
          <p:nvSpPr>
            <p:cNvPr id="96264"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zh-CN" altLang="en-US">
                <a:solidFill>
                  <a:schemeClr val="hlink"/>
                </a:solidFill>
              </a:endParaRPr>
            </a:p>
          </p:txBody>
        </p:sp>
        <p:sp>
          <p:nvSpPr>
            <p:cNvPr id="96265"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zh-CN" altLang="en-US">
                <a:solidFill>
                  <a:schemeClr val="accent2"/>
                </a:solidFill>
              </a:endParaRPr>
            </a:p>
          </p:txBody>
        </p:sp>
        <p:sp>
          <p:nvSpPr>
            <p:cNvPr id="96266"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zh-CN" altLang="en-US">
                <a:solidFill>
                  <a:schemeClr val="hlink"/>
                </a:solidFill>
              </a:endParaRPr>
            </a:p>
          </p:txBody>
        </p:sp>
        <p:sp>
          <p:nvSpPr>
            <p:cNvPr id="96267"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zh-CN" altLang="en-US" sz="2400">
                <a:latin typeface="Times New Roman" pitchFamily="18" charset="0"/>
              </a:endParaRPr>
            </a:p>
          </p:txBody>
        </p:sp>
        <p:sp>
          <p:nvSpPr>
            <p:cNvPr id="96268"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zh-CN" altLang="en-US">
                <a:solidFill>
                  <a:schemeClr val="accent2"/>
                </a:solidFill>
              </a:endParaRPr>
            </a:p>
          </p:txBody>
        </p:sp>
        <p:sp>
          <p:nvSpPr>
            <p:cNvPr id="96269"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zh-CN" altLang="en-US">
                <a:solidFill>
                  <a:schemeClr val="accent2"/>
                </a:solidFill>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0" name="Rectangle 15"/>
          <p:cNvSpPr>
            <a:spLocks noGrp="1" noChangeArrowheads="1"/>
          </p:cNvSpPr>
          <p:nvPr>
            <p:ph type="body" idx="1"/>
          </p:nvPr>
        </p:nvSpPr>
        <p:spPr bwMode="auto">
          <a:xfrm>
            <a:off x="457200" y="1981200"/>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6272"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fld id="{96F9F54F-97FF-4F4D-B3BC-E6C01B803531}" type="datetime1">
              <a:rPr lang="zh-CN" altLang="en-US" smtClean="0"/>
              <a:t>2023/3/22</a:t>
            </a:fld>
            <a:endParaRPr lang="en-US" altLang="zh-CN" dirty="0"/>
          </a:p>
        </p:txBody>
      </p:sp>
    </p:spTree>
  </p:cSld>
  <p:clrMap bg1="lt1" tx1="dk1" bg2="lt2" tx2="dk2" accent1="accent1" accent2="accent2" accent3="accent3" accent4="accent4" accent5="accent5" accent6="accent6" hlink="hlink" folHlink="folHlink"/>
  <p:sldLayoutIdLst>
    <p:sldLayoutId id="2147483682" r:id="rId1"/>
    <p:sldLayoutId id="2147483681" r:id="rId2"/>
    <p:sldLayoutId id="2147483680" r:id="rId3"/>
    <p:sldLayoutId id="2147483679" r:id="rId4"/>
    <p:sldLayoutId id="2147483678" r:id="rId5"/>
    <p:sldLayoutId id="2147483677" r:id="rId6"/>
    <p:sldLayoutId id="2147483676" r:id="rId7"/>
    <p:sldLayoutId id="2147483675" r:id="rId8"/>
    <p:sldLayoutId id="2147483674" r:id="rId9"/>
    <p:sldLayoutId id="2147483673" r:id="rId10"/>
    <p:sldLayoutId id="2147483672" r:id="rId11"/>
  </p:sldLayoutIdLst>
  <p:hf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ea typeface="宋体" charset="-122"/>
        </a:defRPr>
      </a:lvl2pPr>
      <a:lvl3pPr algn="l" rtl="0" eaLnBrk="0" fontAlgn="base" hangingPunct="0">
        <a:spcBef>
          <a:spcPct val="0"/>
        </a:spcBef>
        <a:spcAft>
          <a:spcPct val="0"/>
        </a:spcAft>
        <a:defRPr sz="4400">
          <a:solidFill>
            <a:schemeClr val="tx1"/>
          </a:solidFill>
          <a:latin typeface="Arial" charset="0"/>
          <a:ea typeface="宋体" charset="-122"/>
        </a:defRPr>
      </a:lvl3pPr>
      <a:lvl4pPr algn="l" rtl="0" eaLnBrk="0" fontAlgn="base" hangingPunct="0">
        <a:spcBef>
          <a:spcPct val="0"/>
        </a:spcBef>
        <a:spcAft>
          <a:spcPct val="0"/>
        </a:spcAft>
        <a:defRPr sz="4400">
          <a:solidFill>
            <a:schemeClr val="tx1"/>
          </a:solidFill>
          <a:latin typeface="Arial" charset="0"/>
          <a:ea typeface="宋体" charset="-122"/>
        </a:defRPr>
      </a:lvl4pPr>
      <a:lvl5pPr algn="l" rtl="0" eaLnBrk="0" fontAlgn="base" hangingPunct="0">
        <a:spcBef>
          <a:spcPct val="0"/>
        </a:spcBef>
        <a:spcAft>
          <a:spcPct val="0"/>
        </a:spcAft>
        <a:defRPr sz="4400">
          <a:solidFill>
            <a:schemeClr val="tx1"/>
          </a:solidFill>
          <a:latin typeface="Arial" charset="0"/>
          <a:ea typeface="宋体" charset="-122"/>
        </a:defRPr>
      </a:lvl5pPr>
      <a:lvl6pPr marL="457200" algn="l" rtl="0" fontAlgn="base">
        <a:spcBef>
          <a:spcPct val="0"/>
        </a:spcBef>
        <a:spcAft>
          <a:spcPct val="0"/>
        </a:spcAft>
        <a:defRPr sz="4400">
          <a:solidFill>
            <a:schemeClr val="tx1"/>
          </a:solidFill>
          <a:latin typeface="Arial" charset="0"/>
          <a:ea typeface="宋体" charset="-122"/>
        </a:defRPr>
      </a:lvl6pPr>
      <a:lvl7pPr marL="914400" algn="l" rtl="0" fontAlgn="base">
        <a:spcBef>
          <a:spcPct val="0"/>
        </a:spcBef>
        <a:spcAft>
          <a:spcPct val="0"/>
        </a:spcAft>
        <a:defRPr sz="4400">
          <a:solidFill>
            <a:schemeClr val="tx1"/>
          </a:solidFill>
          <a:latin typeface="Arial" charset="0"/>
          <a:ea typeface="宋体" charset="-122"/>
        </a:defRPr>
      </a:lvl7pPr>
      <a:lvl8pPr marL="1371600" algn="l" rtl="0" fontAlgn="base">
        <a:spcBef>
          <a:spcPct val="0"/>
        </a:spcBef>
        <a:spcAft>
          <a:spcPct val="0"/>
        </a:spcAft>
        <a:defRPr sz="4400">
          <a:solidFill>
            <a:schemeClr val="tx1"/>
          </a:solidFill>
          <a:latin typeface="Arial" charset="0"/>
          <a:ea typeface="宋体" charset="-122"/>
        </a:defRPr>
      </a:lvl8pPr>
      <a:lvl9pPr marL="1828800" algn="l" rtl="0" fontAlgn="base">
        <a:spcBef>
          <a:spcPct val="0"/>
        </a:spcBef>
        <a:spcAft>
          <a:spcPct val="0"/>
        </a:spcAft>
        <a:defRPr sz="4400">
          <a:solidFill>
            <a:schemeClr val="tx1"/>
          </a:solidFill>
          <a:latin typeface="Arial" charset="0"/>
          <a:ea typeface="宋体"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4.xml"/><Relationship Id="rId4" Type="http://schemas.openxmlformats.org/officeDocument/2006/relationships/slide" Target="slide24.xml"/><Relationship Id="rId5" Type="http://schemas.openxmlformats.org/officeDocument/2006/relationships/slide" Target="slide47.xml"/><Relationship Id="rId6" Type="http://schemas.openxmlformats.org/officeDocument/2006/relationships/slide" Target="slide64.xml"/><Relationship Id="rId7" Type="http://schemas.openxmlformats.org/officeDocument/2006/relationships/slide" Target="slide81.xml"/><Relationship Id="rId1" Type="http://schemas.openxmlformats.org/officeDocument/2006/relationships/slideLayout" Target="../slideLayouts/slideLayout7.xml"/><Relationship Id="rId2"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00.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343.png"/><Relationship Id="rId4" Type="http://schemas.openxmlformats.org/officeDocument/2006/relationships/image" Target="../media/image350.png"/><Relationship Id="rId5" Type="http://schemas.openxmlformats.org/officeDocument/2006/relationships/image" Target="../media/image360.png"/><Relationship Id="rId6" Type="http://schemas.openxmlformats.org/officeDocument/2006/relationships/image" Target="../media/image370.png"/><Relationship Id="rId7" Type="http://schemas.openxmlformats.org/officeDocument/2006/relationships/image" Target="../media/image383.png"/><Relationship Id="rId8"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10.png"/><Relationship Id="rId4"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54.png"/><Relationship Id="rId5" Type="http://schemas.openxmlformats.org/officeDocument/2006/relationships/image" Target="../media/image63.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79.png"/><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16.xml.rels><?xml version="1.0" encoding="UTF-8" standalone="yes"?>
<Relationships xmlns="http://schemas.openxmlformats.org/package/2006/relationships"><Relationship Id="rId16" Type="http://schemas.openxmlformats.org/officeDocument/2006/relationships/image" Target="../media/image57.png"/><Relationship Id="rId17" Type="http://schemas.openxmlformats.org/officeDocument/2006/relationships/image" Target="../media/image58.png"/><Relationship Id="rId18" Type="http://schemas.openxmlformats.org/officeDocument/2006/relationships/image" Target="../media/image59.png"/><Relationship Id="rId19" Type="http://schemas.openxmlformats.org/officeDocument/2006/relationships/image" Target="../media/image100.png"/><Relationship Id="rId20" Type="http://schemas.openxmlformats.org/officeDocument/2006/relationships/image" Target="../media/image101.png"/><Relationship Id="rId21" Type="http://schemas.openxmlformats.org/officeDocument/2006/relationships/image" Target="../media/image80.png"/><Relationship Id="rId1" Type="http://schemas.openxmlformats.org/officeDocument/2006/relationships/slideLayout" Target="../slideLayouts/slideLayout7.xml"/><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70.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99.png"/></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1" Type="http://schemas.openxmlformats.org/officeDocument/2006/relationships/slideLayout" Target="../slideLayouts/slideLayout7.xml"/><Relationship Id="rId2" Type="http://schemas.openxmlformats.org/officeDocument/2006/relationships/image" Target="../media/image74.png"/></Relationships>
</file>

<file path=ppt/slides/_rels/slide18.xml.rels><?xml version="1.0" encoding="UTF-8" standalone="yes"?>
<Relationships xmlns="http://schemas.openxmlformats.org/package/2006/relationships"><Relationship Id="rId16" Type="http://schemas.openxmlformats.org/officeDocument/2006/relationships/image" Target="../media/image57.png"/><Relationship Id="rId17" Type="http://schemas.openxmlformats.org/officeDocument/2006/relationships/image" Target="../media/image58.png"/><Relationship Id="rId18" Type="http://schemas.openxmlformats.org/officeDocument/2006/relationships/image" Target="../media/image59.png"/><Relationship Id="rId19" Type="http://schemas.openxmlformats.org/officeDocument/2006/relationships/image" Target="../media/image60.png"/><Relationship Id="rId20" Type="http://schemas.openxmlformats.org/officeDocument/2006/relationships/image" Target="../media/image61.png"/><Relationship Id="rId21" Type="http://schemas.openxmlformats.org/officeDocument/2006/relationships/image" Target="../media/image62.png"/><Relationship Id="rId1" Type="http://schemas.openxmlformats.org/officeDocument/2006/relationships/slideLayout" Target="../slideLayouts/slideLayout7.xml"/><Relationship Id="rId22" Type="http://schemas.openxmlformats.org/officeDocument/2006/relationships/image" Target="../media/image57.png"/><Relationship Id="rId23" Type="http://schemas.openxmlformats.org/officeDocument/2006/relationships/image" Target="../media/image58.png"/><Relationship Id="rId24" Type="http://schemas.openxmlformats.org/officeDocument/2006/relationships/image" Target="../media/image59.png"/><Relationship Id="rId25" Type="http://schemas.openxmlformats.org/officeDocument/2006/relationships/image" Target="../media/image100.png"/><Relationship Id="rId26" Type="http://schemas.openxmlformats.org/officeDocument/2006/relationships/image" Target="../media/image101.png"/><Relationship Id="rId27" Type="http://schemas.openxmlformats.org/officeDocument/2006/relationships/image" Target="../media/image1101.png"/><Relationship Id="rId28" Type="http://schemas.openxmlformats.org/officeDocument/2006/relationships/image" Target="../media/image2100.png"/></Relationships>
</file>

<file path=ppt/slides/_rels/slide19.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1.png"/><Relationship Id="rId5" Type="http://schemas.openxmlformats.org/officeDocument/2006/relationships/image" Target="../media/image88.png"/><Relationship Id="rId1" Type="http://schemas.openxmlformats.org/officeDocument/2006/relationships/slideLayout" Target="../slideLayouts/slideLayout7.xml"/><Relationship Id="rId2" Type="http://schemas.openxmlformats.org/officeDocument/2006/relationships/image" Target="../media/image78.png"/></Relationships>
</file>

<file path=ppt/slides/_rels/slide2.xml.rels><?xml version="1.0" encoding="UTF-8" standalone="yes"?>
<Relationships xmlns="http://schemas.openxmlformats.org/package/2006/relationships"><Relationship Id="rId3" Type="http://schemas.openxmlformats.org/officeDocument/2006/relationships/slide" Target="slide1.xml"/><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10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103.png"/><Relationship Id="rId8" Type="http://schemas.openxmlformats.org/officeDocument/2006/relationships/image" Target="../media/image85.png"/><Relationship Id="rId9" Type="http://schemas.openxmlformats.org/officeDocument/2006/relationships/image" Target="../media/image105.png"/><Relationship Id="rId1" Type="http://schemas.openxmlformats.org/officeDocument/2006/relationships/slideLayout" Target="../slideLayouts/slideLayout7.xml"/><Relationship Id="rId2" Type="http://schemas.openxmlformats.org/officeDocument/2006/relationships/image" Target="../media/image82.png"/></Relationships>
</file>

<file path=ppt/slides/_rels/slide21.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89.png"/><Relationship Id="rId5" Type="http://schemas.openxmlformats.org/officeDocument/2006/relationships/image" Target="../media/image109.png"/><Relationship Id="rId6" Type="http://schemas.openxmlformats.org/officeDocument/2006/relationships/image" Target="../media/image93.png"/><Relationship Id="rId1" Type="http://schemas.openxmlformats.org/officeDocument/2006/relationships/slideLayout" Target="../slideLayouts/slideLayout7.xml"/><Relationship Id="rId2" Type="http://schemas.openxmlformats.org/officeDocument/2006/relationships/image" Target="../media/image87.png"/></Relationships>
</file>

<file path=ppt/slides/_rels/slide22.xml.rels><?xml version="1.0" encoding="UTF-8" standalone="yes"?>
<Relationships xmlns="http://schemas.openxmlformats.org/package/2006/relationships"><Relationship Id="rId3" Type="http://schemas.openxmlformats.org/officeDocument/2006/relationships/image" Target="../media/image200.png"/><Relationship Id="rId4" Type="http://schemas.openxmlformats.org/officeDocument/2006/relationships/image" Target="../media/image98.png"/><Relationship Id="rId5" Type="http://schemas.openxmlformats.org/officeDocument/2006/relationships/image" Target="../media/image104.png"/><Relationship Id="rId6" Type="http://schemas.openxmlformats.org/officeDocument/2006/relationships/image" Target="../media/image106.png"/><Relationship Id="rId7" Type="http://schemas.openxmlformats.org/officeDocument/2006/relationships/image" Target="../media/image113.png"/><Relationship Id="rId8" Type="http://schemas.openxmlformats.org/officeDocument/2006/relationships/image" Target="../media/image1060.png"/><Relationship Id="rId1" Type="http://schemas.openxmlformats.org/officeDocument/2006/relationships/slideLayout" Target="../slideLayouts/slideLayout7.xml"/><Relationship Id="rId2" Type="http://schemas.openxmlformats.org/officeDocument/2006/relationships/image" Target="../media/image97.png"/></Relationships>
</file>

<file path=ppt/slides/_rels/slide23.xml.rels><?xml version="1.0" encoding="UTF-8" standalone="yes"?>
<Relationships xmlns="http://schemas.openxmlformats.org/package/2006/relationships"><Relationship Id="rId16" Type="http://schemas.openxmlformats.org/officeDocument/2006/relationships/image" Target="../media/image571.png"/><Relationship Id="rId17" Type="http://schemas.openxmlformats.org/officeDocument/2006/relationships/image" Target="../media/image580.png"/><Relationship Id="rId18" Type="http://schemas.openxmlformats.org/officeDocument/2006/relationships/image" Target="../media/image590.png"/><Relationship Id="rId19" Type="http://schemas.openxmlformats.org/officeDocument/2006/relationships/image" Target="../media/image600.png"/><Relationship Id="rId20" Type="http://schemas.openxmlformats.org/officeDocument/2006/relationships/image" Target="../media/image611.png"/><Relationship Id="rId21" Type="http://schemas.openxmlformats.org/officeDocument/2006/relationships/image" Target="../media/image621.png"/><Relationship Id="rId1" Type="http://schemas.openxmlformats.org/officeDocument/2006/relationships/slideLayout" Target="../slideLayouts/slideLayout7.xml"/><Relationship Id="rId22" Type="http://schemas.openxmlformats.org/officeDocument/2006/relationships/image" Target="../media/image571.png"/><Relationship Id="rId23" Type="http://schemas.openxmlformats.org/officeDocument/2006/relationships/image" Target="../media/image580.png"/><Relationship Id="rId24" Type="http://schemas.openxmlformats.org/officeDocument/2006/relationships/image" Target="../media/image590.png"/><Relationship Id="rId25" Type="http://schemas.openxmlformats.org/officeDocument/2006/relationships/image" Target="../media/image1000.png"/><Relationship Id="rId26" Type="http://schemas.openxmlformats.org/officeDocument/2006/relationships/image" Target="../media/image1010.png"/><Relationship Id="rId27" Type="http://schemas.openxmlformats.org/officeDocument/2006/relationships/image" Target="../media/image123.png"/><Relationship Id="rId28" Type="http://schemas.openxmlformats.org/officeDocument/2006/relationships/image" Target="../media/image211.png"/></Relationships>
</file>

<file path=ppt/slides/_rels/slide24.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10.png"/><Relationship Id="rId5" Type="http://schemas.openxmlformats.org/officeDocument/2006/relationships/image" Target="../media/image111.png"/><Relationship Id="rId1" Type="http://schemas.openxmlformats.org/officeDocument/2006/relationships/slideLayout" Target="../slideLayouts/slideLayout7.xml"/><Relationship Id="rId2" Type="http://schemas.openxmlformats.org/officeDocument/2006/relationships/slide" Target="slide1.xml"/></Relationships>
</file>

<file path=ppt/slides/_rels/slide25.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411.png"/><Relationship Id="rId6" Type="http://schemas.openxmlformats.org/officeDocument/2006/relationships/image" Target="../media/image117.png"/><Relationship Id="rId1" Type="http://schemas.openxmlformats.org/officeDocument/2006/relationships/slideLayout" Target="../slideLayouts/slideLayout7.xml"/><Relationship Id="rId2" Type="http://schemas.openxmlformats.org/officeDocument/2006/relationships/image" Target="../media/image114.png"/></Relationships>
</file>

<file path=ppt/slides/_rels/slide26.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180.png"/><Relationship Id="rId1" Type="http://schemas.openxmlformats.org/officeDocument/2006/relationships/slideLayout" Target="../slideLayouts/slideLayout7.xml"/><Relationship Id="rId2" Type="http://schemas.openxmlformats.org/officeDocument/2006/relationships/image" Target="../media/image118.png"/></Relationships>
</file>

<file path=ppt/slides/_rels/slide27.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1" Type="http://schemas.openxmlformats.org/officeDocument/2006/relationships/slideLayout" Target="../slideLayouts/slideLayout7.xml"/><Relationship Id="rId2" Type="http://schemas.openxmlformats.org/officeDocument/2006/relationships/image" Target="../media/image122.png"/></Relationships>
</file>

<file path=ppt/slides/_rels/slide28.xml.rels><?xml version="1.0" encoding="UTF-8" standalone="yes"?>
<Relationships xmlns="http://schemas.openxmlformats.org/package/2006/relationships"><Relationship Id="rId3" Type="http://schemas.openxmlformats.org/officeDocument/2006/relationships/image" Target="../media/image430.png"/><Relationship Id="rId4" Type="http://schemas.openxmlformats.org/officeDocument/2006/relationships/image" Target="../media/image127.png"/><Relationship Id="rId5" Type="http://schemas.openxmlformats.org/officeDocument/2006/relationships/image" Target="../media/image128.png"/><Relationship Id="rId1" Type="http://schemas.openxmlformats.org/officeDocument/2006/relationships/slideLayout" Target="../slideLayouts/slideLayout7.xml"/><Relationship Id="rId2" Type="http://schemas.openxmlformats.org/officeDocument/2006/relationships/image" Target="../media/image126.png"/></Relationships>
</file>

<file path=ppt/slides/_rels/slide29.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480.png"/><Relationship Id="rId5" Type="http://schemas.openxmlformats.org/officeDocument/2006/relationships/image" Target="../media/image490.png"/><Relationship Id="rId6" Type="http://schemas.openxmlformats.org/officeDocument/2006/relationships/image" Target="../media/image160.png"/><Relationship Id="rId7" Type="http://schemas.openxmlformats.org/officeDocument/2006/relationships/image" Target="../media/image170.png"/><Relationship Id="rId8" Type="http://schemas.openxmlformats.org/officeDocument/2006/relationships/image" Target="../media/image180.png"/><Relationship Id="rId9" Type="http://schemas.openxmlformats.org/officeDocument/2006/relationships/image" Target="../media/image191.png"/><Relationship Id="rId10" Type="http://schemas.openxmlformats.org/officeDocument/2006/relationships/image" Target="../media/image201.png"/><Relationship Id="rId1" Type="http://schemas.openxmlformats.org/officeDocument/2006/relationships/slideLayout" Target="../slideLayouts/slideLayout7.xml"/><Relationship Id="rId2" Type="http://schemas.openxmlformats.org/officeDocument/2006/relationships/image" Target="../media/image129.png"/></Relationships>
</file>

<file path=ppt/slides/_rels/slide3.xml.rels><?xml version="1.0" encoding="UTF-8" standalone="yes"?>
<Relationships xmlns="http://schemas.openxmlformats.org/package/2006/relationships"><Relationship Id="rId3" Type="http://schemas.openxmlformats.org/officeDocument/2006/relationships/image" Target="../media/image510.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2.png"/><Relationship Id="rId3" Type="http://schemas.openxmlformats.org/officeDocument/2006/relationships/image" Target="../media/image132.png"/></Relationships>
</file>

<file path=ppt/slides/_rels/slide31.xml.rels><?xml version="1.0" encoding="UTF-8" standalone="yes"?>
<Relationships xmlns="http://schemas.openxmlformats.org/package/2006/relationships"><Relationship Id="rId3" Type="http://schemas.openxmlformats.org/officeDocument/2006/relationships/image" Target="../media/image570.png"/><Relationship Id="rId4" Type="http://schemas.openxmlformats.org/officeDocument/2006/relationships/image" Target="../media/image580.png"/><Relationship Id="rId5" Type="http://schemas.openxmlformats.org/officeDocument/2006/relationships/image" Target="../media/image134.png"/><Relationship Id="rId6" Type="http://schemas.openxmlformats.org/officeDocument/2006/relationships/image" Target="../media/image135.png"/><Relationship Id="rId7" Type="http://schemas.openxmlformats.org/officeDocument/2006/relationships/image" Target="../media/image136.png"/><Relationship Id="rId8" Type="http://schemas.openxmlformats.org/officeDocument/2006/relationships/image" Target="../media/image137.png"/><Relationship Id="rId9" Type="http://schemas.openxmlformats.org/officeDocument/2006/relationships/image" Target="../media/image138.png"/><Relationship Id="rId1" Type="http://schemas.openxmlformats.org/officeDocument/2006/relationships/slideLayout" Target="../slideLayouts/slideLayout7.xml"/><Relationship Id="rId2" Type="http://schemas.openxmlformats.org/officeDocument/2006/relationships/image" Target="../media/image133.png"/></Relationships>
</file>

<file path=ppt/slides/_rels/slide32.xml.rels><?xml version="1.0" encoding="UTF-8" standalone="yes"?>
<Relationships xmlns="http://schemas.openxmlformats.org/package/2006/relationships"><Relationship Id="rId3" Type="http://schemas.openxmlformats.org/officeDocument/2006/relationships/image" Target="../media/image140.png"/><Relationship Id="rId4" Type="http://schemas.openxmlformats.org/officeDocument/2006/relationships/image" Target="../media/image311.png"/><Relationship Id="rId1" Type="http://schemas.openxmlformats.org/officeDocument/2006/relationships/slideLayout" Target="../slideLayouts/slideLayout7.xml"/><Relationship Id="rId2" Type="http://schemas.openxmlformats.org/officeDocument/2006/relationships/image" Target="../media/image139.png"/></Relationships>
</file>

<file path=ppt/slides/_rels/slide33.xml.rels><?xml version="1.0" encoding="UTF-8" standalone="yes"?>
<Relationships xmlns="http://schemas.openxmlformats.org/package/2006/relationships"><Relationship Id="rId3" Type="http://schemas.openxmlformats.org/officeDocument/2006/relationships/image" Target="../media/image670.png"/><Relationship Id="rId4" Type="http://schemas.openxmlformats.org/officeDocument/2006/relationships/image" Target="../media/image680.png"/><Relationship Id="rId5" Type="http://schemas.openxmlformats.org/officeDocument/2006/relationships/image" Target="../media/image142.png"/><Relationship Id="rId6" Type="http://schemas.openxmlformats.org/officeDocument/2006/relationships/image" Target="../media/image700.png"/><Relationship Id="rId7" Type="http://schemas.openxmlformats.org/officeDocument/2006/relationships/image" Target="../media/image712.png"/><Relationship Id="rId8" Type="http://schemas.openxmlformats.org/officeDocument/2006/relationships/image" Target="../media/image143.png"/><Relationship Id="rId9" Type="http://schemas.openxmlformats.org/officeDocument/2006/relationships/image" Target="../media/image144.png"/><Relationship Id="rId1" Type="http://schemas.openxmlformats.org/officeDocument/2006/relationships/slideLayout" Target="../slideLayouts/slideLayout7.xml"/><Relationship Id="rId2" Type="http://schemas.openxmlformats.org/officeDocument/2006/relationships/image" Target="../media/image141.png"/></Relationships>
</file>

<file path=ppt/slides/_rels/slide34.xml.rels><?xml version="1.0" encoding="UTF-8" standalone="yes"?>
<Relationships xmlns="http://schemas.openxmlformats.org/package/2006/relationships"><Relationship Id="rId3" Type="http://schemas.openxmlformats.org/officeDocument/2006/relationships/image" Target="../media/image145.png"/><Relationship Id="rId4" Type="http://schemas.openxmlformats.org/officeDocument/2006/relationships/image" Target="../media/image146.png"/><Relationship Id="rId1" Type="http://schemas.openxmlformats.org/officeDocument/2006/relationships/slideLayout" Target="../slideLayouts/slideLayout7.xml"/><Relationship Id="rId2" Type="http://schemas.openxmlformats.org/officeDocument/2006/relationships/image" Target="../media/image1440.png"/></Relationships>
</file>

<file path=ppt/slides/_rels/slide35.xml.rels><?xml version="1.0" encoding="UTF-8" standalone="yes"?>
<Relationships xmlns="http://schemas.openxmlformats.org/package/2006/relationships"><Relationship Id="rId3" Type="http://schemas.openxmlformats.org/officeDocument/2006/relationships/image" Target="../media/image148.png"/><Relationship Id="rId4" Type="http://schemas.openxmlformats.org/officeDocument/2006/relationships/image" Target="../media/image1480.png"/><Relationship Id="rId5" Type="http://schemas.openxmlformats.org/officeDocument/2006/relationships/image" Target="../media/image800.png"/><Relationship Id="rId6" Type="http://schemas.openxmlformats.org/officeDocument/2006/relationships/image" Target="../media/image811.png"/><Relationship Id="rId7" Type="http://schemas.openxmlformats.org/officeDocument/2006/relationships/image" Target="../media/image820.png"/><Relationship Id="rId1" Type="http://schemas.openxmlformats.org/officeDocument/2006/relationships/slideLayout" Target="../slideLayouts/slideLayout7.xml"/><Relationship Id="rId2" Type="http://schemas.openxmlformats.org/officeDocument/2006/relationships/image" Target="../media/image147.png"/></Relationships>
</file>

<file path=ppt/slides/_rels/slide36.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image" Target="../media/image850.png"/><Relationship Id="rId5" Type="http://schemas.openxmlformats.org/officeDocument/2006/relationships/image" Target="../media/image860.png"/><Relationship Id="rId6" Type="http://schemas.openxmlformats.org/officeDocument/2006/relationships/image" Target="../media/image870.png"/><Relationship Id="rId1" Type="http://schemas.openxmlformats.org/officeDocument/2006/relationships/slideLayout" Target="../slideLayouts/slideLayout7.xml"/><Relationship Id="rId2" Type="http://schemas.openxmlformats.org/officeDocument/2006/relationships/image" Target="../media/image149.png"/></Relationships>
</file>

<file path=ppt/slides/_rels/slide37.xml.rels><?xml version="1.0" encoding="UTF-8" standalone="yes"?>
<Relationships xmlns="http://schemas.openxmlformats.org/package/2006/relationships"><Relationship Id="rId3" Type="http://schemas.openxmlformats.org/officeDocument/2006/relationships/image" Target="../media/image152.png"/><Relationship Id="rId4" Type="http://schemas.openxmlformats.org/officeDocument/2006/relationships/image" Target="../media/image153.png"/><Relationship Id="rId5" Type="http://schemas.openxmlformats.org/officeDocument/2006/relationships/image" Target="../media/image154.png"/><Relationship Id="rId6" Type="http://schemas.openxmlformats.org/officeDocument/2006/relationships/image" Target="../media/image155.png"/><Relationship Id="rId1" Type="http://schemas.openxmlformats.org/officeDocument/2006/relationships/slideLayout" Target="../slideLayouts/slideLayout7.xml"/><Relationship Id="rId2" Type="http://schemas.openxmlformats.org/officeDocument/2006/relationships/image" Target="../media/image151.png"/></Relationships>
</file>

<file path=ppt/slides/_rels/slide38.xml.rels><?xml version="1.0" encoding="UTF-8" standalone="yes"?>
<Relationships xmlns="http://schemas.openxmlformats.org/package/2006/relationships"><Relationship Id="rId3" Type="http://schemas.openxmlformats.org/officeDocument/2006/relationships/image" Target="../media/image157.png"/><Relationship Id="rId4" Type="http://schemas.openxmlformats.org/officeDocument/2006/relationships/image" Target="../media/image390.png"/><Relationship Id="rId5" Type="http://schemas.openxmlformats.org/officeDocument/2006/relationships/image" Target="../media/image158.png"/><Relationship Id="rId6" Type="http://schemas.openxmlformats.org/officeDocument/2006/relationships/image" Target="../media/image440.png"/><Relationship Id="rId7" Type="http://schemas.openxmlformats.org/officeDocument/2006/relationships/image" Target="../media/image159.png"/><Relationship Id="rId1" Type="http://schemas.openxmlformats.org/officeDocument/2006/relationships/slideLayout" Target="../slideLayouts/slideLayout7.xml"/><Relationship Id="rId2" Type="http://schemas.openxmlformats.org/officeDocument/2006/relationships/image" Target="../media/image156.png"/></Relationships>
</file>

<file path=ppt/slides/_rels/slide39.xml.rels><?xml version="1.0" encoding="UTF-8" standalone="yes"?>
<Relationships xmlns="http://schemas.openxmlformats.org/package/2006/relationships"><Relationship Id="rId3" Type="http://schemas.openxmlformats.org/officeDocument/2006/relationships/image" Target="../media/image500.png"/><Relationship Id="rId4" Type="http://schemas.openxmlformats.org/officeDocument/2006/relationships/image" Target="../media/image511.png"/><Relationship Id="rId5" Type="http://schemas.openxmlformats.org/officeDocument/2006/relationships/image" Target="../media/image520.png"/><Relationship Id="rId6" Type="http://schemas.openxmlformats.org/officeDocument/2006/relationships/image" Target="../media/image530.png"/><Relationship Id="rId7" Type="http://schemas.openxmlformats.org/officeDocument/2006/relationships/image" Target="../media/image540.png"/><Relationship Id="rId8" Type="http://schemas.openxmlformats.org/officeDocument/2006/relationships/image" Target="../media/image560.png"/><Relationship Id="rId1" Type="http://schemas.openxmlformats.org/officeDocument/2006/relationships/slideLayout" Target="../slideLayouts/slideLayout7.xml"/><Relationship Id="rId2" Type="http://schemas.openxmlformats.org/officeDocument/2006/relationships/image" Target="../media/image159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 Target="slide1.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070.png"/><Relationship Id="rId4" Type="http://schemas.openxmlformats.org/officeDocument/2006/relationships/image" Target="../media/image1080.png"/><Relationship Id="rId5" Type="http://schemas.openxmlformats.org/officeDocument/2006/relationships/image" Target="../media/image1090.png"/><Relationship Id="rId6" Type="http://schemas.openxmlformats.org/officeDocument/2006/relationships/image" Target="../media/image1100.png"/><Relationship Id="rId1" Type="http://schemas.openxmlformats.org/officeDocument/2006/relationships/slideLayout" Target="../slideLayouts/slideLayout7.xml"/><Relationship Id="rId2" Type="http://schemas.openxmlformats.org/officeDocument/2006/relationships/image" Target="../media/image161.png"/></Relationships>
</file>

<file path=ppt/slides/_rels/slide41.xml.rels><?xml version="1.0" encoding="UTF-8" standalone="yes"?>
<Relationships xmlns="http://schemas.openxmlformats.org/package/2006/relationships"><Relationship Id="rId3" Type="http://schemas.openxmlformats.org/officeDocument/2006/relationships/image" Target="../media/image163.png"/><Relationship Id="rId4" Type="http://schemas.openxmlformats.org/officeDocument/2006/relationships/image" Target="../media/image880.png"/><Relationship Id="rId5" Type="http://schemas.openxmlformats.org/officeDocument/2006/relationships/image" Target="../media/image890.png"/><Relationship Id="rId6" Type="http://schemas.openxmlformats.org/officeDocument/2006/relationships/image" Target="../media/image900.png"/><Relationship Id="rId1" Type="http://schemas.openxmlformats.org/officeDocument/2006/relationships/slideLayout" Target="../slideLayouts/slideLayout7.xml"/><Relationship Id="rId2" Type="http://schemas.openxmlformats.org/officeDocument/2006/relationships/image" Target="../media/image162.png"/></Relationships>
</file>

<file path=ppt/slides/_rels/slide42.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165.png"/><Relationship Id="rId5" Type="http://schemas.openxmlformats.org/officeDocument/2006/relationships/image" Target="../media/image940.png"/><Relationship Id="rId6" Type="http://schemas.openxmlformats.org/officeDocument/2006/relationships/image" Target="../media/image166.png"/><Relationship Id="rId7" Type="http://schemas.openxmlformats.org/officeDocument/2006/relationships/image" Target="../media/image167.png"/><Relationship Id="rId8" Type="http://schemas.openxmlformats.org/officeDocument/2006/relationships/image" Target="../media/image970.png"/><Relationship Id="rId1" Type="http://schemas.openxmlformats.org/officeDocument/2006/relationships/slideLayout" Target="../slideLayouts/slideLayout7.xml"/><Relationship Id="rId2" Type="http://schemas.openxmlformats.org/officeDocument/2006/relationships/image" Target="../media/image164.png"/></Relationships>
</file>

<file path=ppt/slides/_rels/slide43.xml.rels><?xml version="1.0" encoding="UTF-8" standalone="yes"?>
<Relationships xmlns="http://schemas.openxmlformats.org/package/2006/relationships"><Relationship Id="rId3" Type="http://schemas.openxmlformats.org/officeDocument/2006/relationships/image" Target="../media/image990.png"/><Relationship Id="rId4" Type="http://schemas.openxmlformats.org/officeDocument/2006/relationships/image" Target="../media/image169.png"/><Relationship Id="rId5" Type="http://schemas.openxmlformats.org/officeDocument/2006/relationships/image" Target="../media/image1030.png"/><Relationship Id="rId6" Type="http://schemas.openxmlformats.org/officeDocument/2006/relationships/image" Target="../media/image1040.png"/><Relationship Id="rId7" Type="http://schemas.openxmlformats.org/officeDocument/2006/relationships/image" Target="../media/image1050.png"/><Relationship Id="rId8" Type="http://schemas.openxmlformats.org/officeDocument/2006/relationships/image" Target="../media/image1120.png"/><Relationship Id="rId1" Type="http://schemas.openxmlformats.org/officeDocument/2006/relationships/slideLayout" Target="../slideLayouts/slideLayout7.xml"/><Relationship Id="rId2" Type="http://schemas.openxmlformats.org/officeDocument/2006/relationships/image" Target="../media/image168.png"/></Relationships>
</file>

<file path=ppt/slides/_rels/slide44.xml.rels><?xml version="1.0" encoding="UTF-8" standalone="yes"?>
<Relationships xmlns="http://schemas.openxmlformats.org/package/2006/relationships"><Relationship Id="rId3" Type="http://schemas.openxmlformats.org/officeDocument/2006/relationships/image" Target="../media/image172.png"/><Relationship Id="rId4" Type="http://schemas.openxmlformats.org/officeDocument/2006/relationships/image" Target="../media/image213.png"/><Relationship Id="rId5" Type="http://schemas.openxmlformats.org/officeDocument/2006/relationships/image" Target="../media/image173.png"/><Relationship Id="rId6" Type="http://schemas.openxmlformats.org/officeDocument/2006/relationships/image" Target="../media/image413.png"/><Relationship Id="rId7" Type="http://schemas.openxmlformats.org/officeDocument/2006/relationships/image" Target="../media/image174.png"/><Relationship Id="rId1" Type="http://schemas.openxmlformats.org/officeDocument/2006/relationships/slideLayout" Target="../slideLayouts/slideLayout7.xml"/><Relationship Id="rId2" Type="http://schemas.openxmlformats.org/officeDocument/2006/relationships/image" Target="../media/image171.png"/></Relationships>
</file>

<file path=ppt/slides/_rels/slide45.xml.rels><?xml version="1.0" encoding="UTF-8" standalone="yes"?>
<Relationships xmlns="http://schemas.openxmlformats.org/package/2006/relationships"><Relationship Id="rId3" Type="http://schemas.openxmlformats.org/officeDocument/2006/relationships/image" Target="../media/image176.png"/><Relationship Id="rId4" Type="http://schemas.openxmlformats.org/officeDocument/2006/relationships/image" Target="../media/image812.png"/><Relationship Id="rId5" Type="http://schemas.openxmlformats.org/officeDocument/2006/relationships/image" Target="../media/image177.png"/><Relationship Id="rId6" Type="http://schemas.openxmlformats.org/officeDocument/2006/relationships/image" Target="../media/image1012.png"/><Relationship Id="rId7" Type="http://schemas.openxmlformats.org/officeDocument/2006/relationships/image" Target="../media/image178.png"/><Relationship Id="rId8" Type="http://schemas.openxmlformats.org/officeDocument/2006/relationships/image" Target="../media/image1260.png"/><Relationship Id="rId9" Type="http://schemas.openxmlformats.org/officeDocument/2006/relationships/image" Target="../media/image1310.png"/><Relationship Id="rId10" Type="http://schemas.openxmlformats.org/officeDocument/2006/relationships/image" Target="../media/image1410.png"/><Relationship Id="rId11" Type="http://schemas.openxmlformats.org/officeDocument/2006/relationships/image" Target="../media/image179.png"/><Relationship Id="rId1" Type="http://schemas.openxmlformats.org/officeDocument/2006/relationships/slideLayout" Target="../slideLayouts/slideLayout7.xml"/><Relationship Id="rId2" Type="http://schemas.openxmlformats.org/officeDocument/2006/relationships/image" Target="../media/image17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1.png"/><Relationship Id="rId3" Type="http://schemas.openxmlformats.org/officeDocument/2006/relationships/image" Target="../media/image182.png"/></Relationships>
</file>

<file path=ppt/slides/_rels/slide47.xml.rels><?xml version="1.0" encoding="UTF-8" standalone="yes"?>
<Relationships xmlns="http://schemas.openxmlformats.org/package/2006/relationships"><Relationship Id="rId3" Type="http://schemas.openxmlformats.org/officeDocument/2006/relationships/image" Target="../media/image1810.png"/><Relationship Id="rId4" Type="http://schemas.openxmlformats.org/officeDocument/2006/relationships/image" Target="../media/image183.png"/><Relationship Id="rId1" Type="http://schemas.openxmlformats.org/officeDocument/2006/relationships/slideLayout" Target="../slideLayouts/slideLayout7.xml"/><Relationship Id="rId2" Type="http://schemas.openxmlformats.org/officeDocument/2006/relationships/slide" Target="slide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1.png"/></Relationships>
</file>

<file path=ppt/slides/_rels/slide49.xml.rels><?xml version="1.0" encoding="UTF-8" standalone="yes"?>
<Relationships xmlns="http://schemas.openxmlformats.org/package/2006/relationships"><Relationship Id="rId3" Type="http://schemas.openxmlformats.org/officeDocument/2006/relationships/image" Target="../media/image1850.png"/><Relationship Id="rId4" Type="http://schemas.openxmlformats.org/officeDocument/2006/relationships/image" Target="../media/image186.png"/><Relationship Id="rId5" Type="http://schemas.openxmlformats.org/officeDocument/2006/relationships/image" Target="../media/image187.png"/><Relationship Id="rId6" Type="http://schemas.openxmlformats.org/officeDocument/2006/relationships/image" Target="../media/image188.png"/><Relationship Id="rId1" Type="http://schemas.openxmlformats.org/officeDocument/2006/relationships/slideLayout" Target="../slideLayouts/slideLayout7.xml"/><Relationship Id="rId2" Type="http://schemas.openxmlformats.org/officeDocument/2006/relationships/image" Target="../media/image185.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50.xml.rels><?xml version="1.0" encoding="UTF-8" standalone="yes"?>
<Relationships xmlns="http://schemas.openxmlformats.org/package/2006/relationships"><Relationship Id="rId11" Type="http://schemas.openxmlformats.org/officeDocument/2006/relationships/image" Target="../media/image321.png"/><Relationship Id="rId12" Type="http://schemas.openxmlformats.org/officeDocument/2006/relationships/image" Target="../media/image331.png"/><Relationship Id="rId13" Type="http://schemas.openxmlformats.org/officeDocument/2006/relationships/image" Target="../media/image361.png"/><Relationship Id="rId14" Type="http://schemas.openxmlformats.org/officeDocument/2006/relationships/image" Target="../media/image371.png"/><Relationship Id="rId1" Type="http://schemas.openxmlformats.org/officeDocument/2006/relationships/slideLayout" Target="../slideLayouts/slideLayout7.xml"/><Relationship Id="rId2" Type="http://schemas.openxmlformats.org/officeDocument/2006/relationships/image" Target="../media/image189.png"/><Relationship Id="rId3" Type="http://schemas.openxmlformats.org/officeDocument/2006/relationships/image" Target="../media/image190.png"/><Relationship Id="rId4" Type="http://schemas.openxmlformats.org/officeDocument/2006/relationships/image" Target="../media/image231.png"/><Relationship Id="rId5" Type="http://schemas.openxmlformats.org/officeDocument/2006/relationships/image" Target="../media/image241.png"/><Relationship Id="rId6" Type="http://schemas.openxmlformats.org/officeDocument/2006/relationships/image" Target="../media/image251.png"/><Relationship Id="rId7" Type="http://schemas.openxmlformats.org/officeDocument/2006/relationships/image" Target="../media/image281.png"/><Relationship Id="rId8" Type="http://schemas.openxmlformats.org/officeDocument/2006/relationships/image" Target="../media/image291.png"/><Relationship Id="rId9" Type="http://schemas.openxmlformats.org/officeDocument/2006/relationships/image" Target="../media/image301.png"/><Relationship Id="rId10" Type="http://schemas.openxmlformats.org/officeDocument/2006/relationships/image" Target="../media/image313.png"/></Relationships>
</file>

<file path=ppt/slides/_rels/slide51.xml.rels><?xml version="1.0" encoding="UTF-8" standalone="yes"?>
<Relationships xmlns="http://schemas.openxmlformats.org/package/2006/relationships"><Relationship Id="rId3" Type="http://schemas.openxmlformats.org/officeDocument/2006/relationships/image" Target="../media/image391.png"/><Relationship Id="rId4" Type="http://schemas.openxmlformats.org/officeDocument/2006/relationships/image" Target="../media/image193.png"/><Relationship Id="rId5" Type="http://schemas.openxmlformats.org/officeDocument/2006/relationships/image" Target="../media/image414.png"/><Relationship Id="rId6" Type="http://schemas.openxmlformats.org/officeDocument/2006/relationships/image" Target="../media/image421.png"/><Relationship Id="rId1" Type="http://schemas.openxmlformats.org/officeDocument/2006/relationships/slideLayout" Target="../slideLayouts/slideLayout7.xml"/><Relationship Id="rId2" Type="http://schemas.openxmlformats.org/officeDocument/2006/relationships/image" Target="../media/image192.png"/></Relationships>
</file>

<file path=ppt/slides/_rels/slide52.xml.rels><?xml version="1.0" encoding="UTF-8" standalone="yes"?>
<Relationships xmlns="http://schemas.openxmlformats.org/package/2006/relationships"><Relationship Id="rId3" Type="http://schemas.openxmlformats.org/officeDocument/2006/relationships/image" Target="../media/image195.png"/><Relationship Id="rId4" Type="http://schemas.openxmlformats.org/officeDocument/2006/relationships/image" Target="../media/image551.png"/><Relationship Id="rId5" Type="http://schemas.openxmlformats.org/officeDocument/2006/relationships/image" Target="../media/image196.png"/><Relationship Id="rId6" Type="http://schemas.openxmlformats.org/officeDocument/2006/relationships/image" Target="../media/image572.png"/><Relationship Id="rId7" Type="http://schemas.openxmlformats.org/officeDocument/2006/relationships/image" Target="../media/image581.png"/><Relationship Id="rId1" Type="http://schemas.openxmlformats.org/officeDocument/2006/relationships/slideLayout" Target="../slideLayouts/slideLayout7.xml"/><Relationship Id="rId2" Type="http://schemas.openxmlformats.org/officeDocument/2006/relationships/image" Target="../media/image194.png"/></Relationships>
</file>

<file path=ppt/slides/_rels/slide53.xml.rels><?xml version="1.0" encoding="UTF-8" standalone="yes"?>
<Relationships xmlns="http://schemas.openxmlformats.org/package/2006/relationships"><Relationship Id="rId3" Type="http://schemas.openxmlformats.org/officeDocument/2006/relationships/image" Target="../media/image1970.png"/><Relationship Id="rId4" Type="http://schemas.openxmlformats.org/officeDocument/2006/relationships/image" Target="../media/image441.png"/><Relationship Id="rId5" Type="http://schemas.openxmlformats.org/officeDocument/2006/relationships/image" Target="../media/image198.png"/><Relationship Id="rId6" Type="http://schemas.openxmlformats.org/officeDocument/2006/relationships/image" Target="../media/image199.png"/><Relationship Id="rId1" Type="http://schemas.openxmlformats.org/officeDocument/2006/relationships/slideLayout" Target="../slideLayouts/slideLayout7.xml"/><Relationship Id="rId2" Type="http://schemas.openxmlformats.org/officeDocument/2006/relationships/image" Target="../media/image19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4.png"/><Relationship Id="rId3" Type="http://schemas.openxmlformats.org/officeDocument/2006/relationships/image" Target="../media/image202.png"/></Relationships>
</file>

<file path=ppt/slides/_rels/slide55.xml.rels><?xml version="1.0" encoding="UTF-8" standalone="yes"?>
<Relationships xmlns="http://schemas.openxmlformats.org/package/2006/relationships"><Relationship Id="rId11" Type="http://schemas.openxmlformats.org/officeDocument/2006/relationships/image" Target="../media/image208.png"/><Relationship Id="rId12" Type="http://schemas.openxmlformats.org/officeDocument/2006/relationships/image" Target="../media/image642.png"/><Relationship Id="rId1" Type="http://schemas.openxmlformats.org/officeDocument/2006/relationships/slideLayout" Target="../slideLayouts/slideLayout7.xml"/><Relationship Id="rId2" Type="http://schemas.openxmlformats.org/officeDocument/2006/relationships/image" Target="../media/image204.png"/><Relationship Id="rId3" Type="http://schemas.openxmlformats.org/officeDocument/2006/relationships/image" Target="../media/image205.png"/><Relationship Id="rId4" Type="http://schemas.openxmlformats.org/officeDocument/2006/relationships/image" Target="../media/image491.png"/><Relationship Id="rId5" Type="http://schemas.openxmlformats.org/officeDocument/2006/relationships/image" Target="../media/image501.png"/><Relationship Id="rId6" Type="http://schemas.openxmlformats.org/officeDocument/2006/relationships/image" Target="../media/image206.png"/><Relationship Id="rId7" Type="http://schemas.openxmlformats.org/officeDocument/2006/relationships/image" Target="../media/image521.png"/><Relationship Id="rId8" Type="http://schemas.openxmlformats.org/officeDocument/2006/relationships/image" Target="../media/image601.png"/><Relationship Id="rId9" Type="http://schemas.openxmlformats.org/officeDocument/2006/relationships/image" Target="../media/image207.png"/><Relationship Id="rId10" Type="http://schemas.openxmlformats.org/officeDocument/2006/relationships/image" Target="../media/image622.png"/></Relationships>
</file>

<file path=ppt/slides/_rels/slide56.xml.rels><?xml version="1.0" encoding="UTF-8" standalone="yes"?>
<Relationships xmlns="http://schemas.openxmlformats.org/package/2006/relationships"><Relationship Id="rId3" Type="http://schemas.openxmlformats.org/officeDocument/2006/relationships/image" Target="../media/image210.png"/><Relationship Id="rId4" Type="http://schemas.openxmlformats.org/officeDocument/2006/relationships/image" Target="../media/image681.png"/><Relationship Id="rId5" Type="http://schemas.openxmlformats.org/officeDocument/2006/relationships/image" Target="../media/image691.png"/><Relationship Id="rId6" Type="http://schemas.openxmlformats.org/officeDocument/2006/relationships/image" Target="../media/image701.png"/><Relationship Id="rId7" Type="http://schemas.openxmlformats.org/officeDocument/2006/relationships/image" Target="../media/image714.png"/><Relationship Id="rId8" Type="http://schemas.openxmlformats.org/officeDocument/2006/relationships/image" Target="../media/image721.png"/><Relationship Id="rId9" Type="http://schemas.openxmlformats.org/officeDocument/2006/relationships/image" Target="../media/image212.png"/><Relationship Id="rId1" Type="http://schemas.openxmlformats.org/officeDocument/2006/relationships/slideLayout" Target="../slideLayouts/slideLayout7.xml"/><Relationship Id="rId2" Type="http://schemas.openxmlformats.org/officeDocument/2006/relationships/image" Target="../media/image209.png"/></Relationships>
</file>

<file path=ppt/slides/_rels/slide57.xml.rels><?xml version="1.0" encoding="UTF-8" standalone="yes"?>
<Relationships xmlns="http://schemas.openxmlformats.org/package/2006/relationships"><Relationship Id="rId3" Type="http://schemas.openxmlformats.org/officeDocument/2006/relationships/image" Target="../media/image630.png"/><Relationship Id="rId4" Type="http://schemas.openxmlformats.org/officeDocument/2006/relationships/image" Target="../media/image640.png"/><Relationship Id="rId5" Type="http://schemas.openxmlformats.org/officeDocument/2006/relationships/image" Target="../media/image741.png"/><Relationship Id="rId6" Type="http://schemas.openxmlformats.org/officeDocument/2006/relationships/image" Target="../media/image751.png"/><Relationship Id="rId7" Type="http://schemas.openxmlformats.org/officeDocument/2006/relationships/image" Target="../media/image761.png"/><Relationship Id="rId8" Type="http://schemas.openxmlformats.org/officeDocument/2006/relationships/image" Target="../media/image781.png"/><Relationship Id="rId9" Type="http://schemas.openxmlformats.org/officeDocument/2006/relationships/image" Target="../media/image791.png"/><Relationship Id="rId1" Type="http://schemas.openxmlformats.org/officeDocument/2006/relationships/slideLayout" Target="../slideLayouts/slideLayout7.xml"/><Relationship Id="rId2" Type="http://schemas.openxmlformats.org/officeDocument/2006/relationships/image" Target="../media/image620.png"/></Relationships>
</file>

<file path=ppt/slides/_rels/slide58.xml.rels><?xml version="1.0" encoding="UTF-8" standalone="yes"?>
<Relationships xmlns="http://schemas.openxmlformats.org/package/2006/relationships"><Relationship Id="rId3" Type="http://schemas.openxmlformats.org/officeDocument/2006/relationships/image" Target="../media/image951.png"/><Relationship Id="rId4" Type="http://schemas.openxmlformats.org/officeDocument/2006/relationships/image" Target="../media/image215.png"/><Relationship Id="rId5" Type="http://schemas.openxmlformats.org/officeDocument/2006/relationships/image" Target="../media/image216.png"/><Relationship Id="rId1" Type="http://schemas.openxmlformats.org/officeDocument/2006/relationships/slideLayout" Target="../slideLayouts/slideLayout7.xml"/><Relationship Id="rId2" Type="http://schemas.openxmlformats.org/officeDocument/2006/relationships/image" Target="../media/image214.png"/></Relationships>
</file>

<file path=ppt/slides/_rels/slide59.xml.rels><?xml version="1.0" encoding="UTF-8" standalone="yes"?>
<Relationships xmlns="http://schemas.openxmlformats.org/package/2006/relationships"><Relationship Id="rId3" Type="http://schemas.openxmlformats.org/officeDocument/2006/relationships/image" Target="../media/image218.png"/><Relationship Id="rId4" Type="http://schemas.openxmlformats.org/officeDocument/2006/relationships/image" Target="../media/image219.png"/><Relationship Id="rId5" Type="http://schemas.openxmlformats.org/officeDocument/2006/relationships/image" Target="../media/image801.png"/><Relationship Id="rId6" Type="http://schemas.openxmlformats.org/officeDocument/2006/relationships/image" Target="../media/image220.png"/><Relationship Id="rId7" Type="http://schemas.openxmlformats.org/officeDocument/2006/relationships/image" Target="../media/image821.png"/><Relationship Id="rId1" Type="http://schemas.openxmlformats.org/officeDocument/2006/relationships/slideLayout" Target="../slideLayouts/slideLayout7.xml"/><Relationship Id="rId2" Type="http://schemas.openxmlformats.org/officeDocument/2006/relationships/image" Target="../media/image2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841.png"/><Relationship Id="rId4" Type="http://schemas.openxmlformats.org/officeDocument/2006/relationships/image" Target="../media/image851.png"/><Relationship Id="rId5" Type="http://schemas.openxmlformats.org/officeDocument/2006/relationships/image" Target="../media/image861.png"/><Relationship Id="rId6" Type="http://schemas.openxmlformats.org/officeDocument/2006/relationships/image" Target="../media/image871.png"/><Relationship Id="rId7" Type="http://schemas.openxmlformats.org/officeDocument/2006/relationships/image" Target="../media/image881.png"/><Relationship Id="rId1" Type="http://schemas.openxmlformats.org/officeDocument/2006/relationships/slideLayout" Target="../slideLayouts/slideLayout7.xml"/><Relationship Id="rId2" Type="http://schemas.openxmlformats.org/officeDocument/2006/relationships/image" Target="../media/image203.png"/></Relationships>
</file>

<file path=ppt/slides/_rels/slide61.xml.rels><?xml version="1.0" encoding="UTF-8" standalone="yes"?>
<Relationships xmlns="http://schemas.openxmlformats.org/package/2006/relationships"><Relationship Id="rId3" Type="http://schemas.openxmlformats.org/officeDocument/2006/relationships/image" Target="../media/image223.png"/><Relationship Id="rId4" Type="http://schemas.openxmlformats.org/officeDocument/2006/relationships/image" Target="../media/image224.png"/><Relationship Id="rId5" Type="http://schemas.openxmlformats.org/officeDocument/2006/relationships/image" Target="../media/image225.png"/><Relationship Id="rId6" Type="http://schemas.openxmlformats.org/officeDocument/2006/relationships/image" Target="../media/image226.png"/><Relationship Id="rId7" Type="http://schemas.openxmlformats.org/officeDocument/2006/relationships/image" Target="../media/image227.png"/><Relationship Id="rId1" Type="http://schemas.openxmlformats.org/officeDocument/2006/relationships/slideLayout" Target="../slideLayouts/slideLayout7.xml"/><Relationship Id="rId2" Type="http://schemas.openxmlformats.org/officeDocument/2006/relationships/image" Target="../media/image221.png"/></Relationships>
</file>

<file path=ppt/slides/_rels/slide62.xml.rels><?xml version="1.0" encoding="UTF-8" standalone="yes"?>
<Relationships xmlns="http://schemas.openxmlformats.org/package/2006/relationships"><Relationship Id="rId3" Type="http://schemas.openxmlformats.org/officeDocument/2006/relationships/image" Target="../media/image229.png"/><Relationship Id="rId4" Type="http://schemas.openxmlformats.org/officeDocument/2006/relationships/image" Target="../media/image230.png"/><Relationship Id="rId5" Type="http://schemas.openxmlformats.org/officeDocument/2006/relationships/image" Target="../media/image232.png"/><Relationship Id="rId6" Type="http://schemas.openxmlformats.org/officeDocument/2006/relationships/image" Target="../media/image233.png"/><Relationship Id="rId1" Type="http://schemas.openxmlformats.org/officeDocument/2006/relationships/slideLayout" Target="../slideLayouts/slideLayout7.xml"/><Relationship Id="rId2" Type="http://schemas.openxmlformats.org/officeDocument/2006/relationships/image" Target="../media/image2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4.png"/></Relationships>
</file>

<file path=ppt/slides/_rels/slide64.xml.rels><?xml version="1.0" encoding="UTF-8" standalone="yes"?>
<Relationships xmlns="http://schemas.openxmlformats.org/package/2006/relationships"><Relationship Id="rId3" Type="http://schemas.openxmlformats.org/officeDocument/2006/relationships/image" Target="../media/image235.png"/><Relationship Id="rId4" Type="http://schemas.openxmlformats.org/officeDocument/2006/relationships/image" Target="../media/image236.png"/><Relationship Id="rId5" Type="http://schemas.openxmlformats.org/officeDocument/2006/relationships/image" Target="../media/image237.png"/><Relationship Id="rId6" Type="http://schemas.openxmlformats.org/officeDocument/2006/relationships/image" Target="../media/image238.png"/><Relationship Id="rId1" Type="http://schemas.openxmlformats.org/officeDocument/2006/relationships/slideLayout" Target="../slideLayouts/slideLayout7.xml"/><Relationship Id="rId2" Type="http://schemas.openxmlformats.org/officeDocument/2006/relationships/slide" Target="slide1.xml"/></Relationships>
</file>

<file path=ppt/slides/_rels/slide65.xml.rels><?xml version="1.0" encoding="UTF-8" standalone="yes"?>
<Relationships xmlns="http://schemas.openxmlformats.org/package/2006/relationships"><Relationship Id="rId3" Type="http://schemas.openxmlformats.org/officeDocument/2006/relationships/image" Target="../media/image2340.png"/><Relationship Id="rId4" Type="http://schemas.openxmlformats.org/officeDocument/2006/relationships/image" Target="../media/image240.png"/><Relationship Id="rId5" Type="http://schemas.openxmlformats.org/officeDocument/2006/relationships/image" Target="../media/image2360.png"/><Relationship Id="rId6" Type="http://schemas.openxmlformats.org/officeDocument/2006/relationships/image" Target="../media/image242.png"/><Relationship Id="rId7" Type="http://schemas.openxmlformats.org/officeDocument/2006/relationships/image" Target="../media/image243.png"/><Relationship Id="rId8" Type="http://schemas.openxmlformats.org/officeDocument/2006/relationships/image" Target="../media/image244.png"/><Relationship Id="rId1" Type="http://schemas.openxmlformats.org/officeDocument/2006/relationships/slideLayout" Target="../slideLayouts/slideLayout7.xml"/><Relationship Id="rId2" Type="http://schemas.openxmlformats.org/officeDocument/2006/relationships/image" Target="../media/image239.png"/></Relationships>
</file>

<file path=ppt/slides/_rels/slide66.xml.rels><?xml version="1.0" encoding="UTF-8" standalone="yes"?>
<Relationships xmlns="http://schemas.openxmlformats.org/package/2006/relationships"><Relationship Id="rId3" Type="http://schemas.openxmlformats.org/officeDocument/2006/relationships/image" Target="../media/image2390.png"/><Relationship Id="rId4" Type="http://schemas.openxmlformats.org/officeDocument/2006/relationships/image" Target="../media/image2400.png"/><Relationship Id="rId5" Type="http://schemas.openxmlformats.org/officeDocument/2006/relationships/image" Target="../media/image1410.png"/><Relationship Id="rId6" Type="http://schemas.openxmlformats.org/officeDocument/2006/relationships/image" Target="../media/image1510.png"/><Relationship Id="rId1" Type="http://schemas.openxmlformats.org/officeDocument/2006/relationships/slideLayout" Target="../slideLayouts/slideLayout7.xml"/><Relationship Id="rId2" Type="http://schemas.openxmlformats.org/officeDocument/2006/relationships/image" Target="../media/image245.png"/></Relationships>
</file>

<file path=ppt/slides/_rels/slide67.xml.rels><?xml version="1.0" encoding="UTF-8" standalone="yes"?>
<Relationships xmlns="http://schemas.openxmlformats.org/package/2006/relationships"><Relationship Id="rId3" Type="http://schemas.openxmlformats.org/officeDocument/2006/relationships/image" Target="../media/image2430.png"/><Relationship Id="rId4" Type="http://schemas.openxmlformats.org/officeDocument/2006/relationships/image" Target="../media/image2440.png"/><Relationship Id="rId5" Type="http://schemas.openxmlformats.org/officeDocument/2006/relationships/image" Target="../media/image1920.png"/><Relationship Id="rId6" Type="http://schemas.openxmlformats.org/officeDocument/2006/relationships/image" Target="../media/image2020.png"/><Relationship Id="rId1" Type="http://schemas.openxmlformats.org/officeDocument/2006/relationships/slideLayout" Target="../slideLayouts/slideLayout7.xml"/><Relationship Id="rId2" Type="http://schemas.openxmlformats.org/officeDocument/2006/relationships/image" Target="../media/image2420.png"/></Relationships>
</file>

<file path=ppt/slides/_rels/slide68.xml.rels><?xml version="1.0" encoding="UTF-8" standalone="yes"?>
<Relationships xmlns="http://schemas.openxmlformats.org/package/2006/relationships"><Relationship Id="rId3" Type="http://schemas.openxmlformats.org/officeDocument/2006/relationships/image" Target="../media/image1170.png"/><Relationship Id="rId4" Type="http://schemas.openxmlformats.org/officeDocument/2006/relationships/image" Target="../media/image247.png"/><Relationship Id="rId5" Type="http://schemas.openxmlformats.org/officeDocument/2006/relationships/image" Target="../media/image1190.png"/><Relationship Id="rId6" Type="http://schemas.openxmlformats.org/officeDocument/2006/relationships/image" Target="../media/image2470.png"/><Relationship Id="rId7" Type="http://schemas.openxmlformats.org/officeDocument/2006/relationships/image" Target="../media/image248.png"/><Relationship Id="rId1" Type="http://schemas.openxmlformats.org/officeDocument/2006/relationships/slideLayout" Target="../slideLayouts/slideLayout7.xml"/><Relationship Id="rId2" Type="http://schemas.openxmlformats.org/officeDocument/2006/relationships/image" Target="../media/image246.png"/></Relationships>
</file>

<file path=ppt/slides/_rels/slide69.xml.rels><?xml version="1.0" encoding="UTF-8" standalone="yes"?>
<Relationships xmlns="http://schemas.openxmlformats.org/package/2006/relationships"><Relationship Id="rId3" Type="http://schemas.openxmlformats.org/officeDocument/2006/relationships/image" Target="../media/image250.png"/><Relationship Id="rId4" Type="http://schemas.openxmlformats.org/officeDocument/2006/relationships/image" Target="../media/image252.png"/><Relationship Id="rId5" Type="http://schemas.openxmlformats.org/officeDocument/2006/relationships/image" Target="../media/image351.png"/><Relationship Id="rId6" Type="http://schemas.openxmlformats.org/officeDocument/2006/relationships/image" Target="../media/image361.png"/><Relationship Id="rId7" Type="http://schemas.openxmlformats.org/officeDocument/2006/relationships/image" Target="../media/image371.png"/><Relationship Id="rId8" Type="http://schemas.openxmlformats.org/officeDocument/2006/relationships/image" Target="../media/image253.png"/><Relationship Id="rId1" Type="http://schemas.openxmlformats.org/officeDocument/2006/relationships/slideLayout" Target="../slideLayouts/slideLayout7.xml"/><Relationship Id="rId2" Type="http://schemas.openxmlformats.org/officeDocument/2006/relationships/image" Target="../media/image249.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70.xml.rels><?xml version="1.0" encoding="UTF-8" standalone="yes"?>
<Relationships xmlns="http://schemas.openxmlformats.org/package/2006/relationships"><Relationship Id="rId3" Type="http://schemas.openxmlformats.org/officeDocument/2006/relationships/image" Target="../media/image255.png"/><Relationship Id="rId4" Type="http://schemas.openxmlformats.org/officeDocument/2006/relationships/image" Target="../media/image256.png"/><Relationship Id="rId1" Type="http://schemas.openxmlformats.org/officeDocument/2006/relationships/slideLayout" Target="../slideLayouts/slideLayout7.xml"/><Relationship Id="rId2" Type="http://schemas.openxmlformats.org/officeDocument/2006/relationships/image" Target="../media/image25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7.png"/></Relationships>
</file>

<file path=ppt/slides/_rels/slide72.xml.rels><?xml version="1.0" encoding="UTF-8" standalone="yes"?>
<Relationships xmlns="http://schemas.openxmlformats.org/package/2006/relationships"><Relationship Id="rId3" Type="http://schemas.openxmlformats.org/officeDocument/2006/relationships/image" Target="../media/image259.png"/><Relationship Id="rId4" Type="http://schemas.openxmlformats.org/officeDocument/2006/relationships/image" Target="../media/image260.png"/><Relationship Id="rId1" Type="http://schemas.openxmlformats.org/officeDocument/2006/relationships/slideLayout" Target="../slideLayouts/slideLayout7.xml"/><Relationship Id="rId2" Type="http://schemas.openxmlformats.org/officeDocument/2006/relationships/image" Target="../media/image25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50.png"/><Relationship Id="rId3" Type="http://schemas.openxmlformats.org/officeDocument/2006/relationships/image" Target="../media/image2560.png"/></Relationships>
</file>

<file path=ppt/slides/_rels/slide75.xml.rels><?xml version="1.0" encoding="UTF-8" standalone="yes"?>
<Relationships xmlns="http://schemas.openxmlformats.org/package/2006/relationships"><Relationship Id="rId3" Type="http://schemas.openxmlformats.org/officeDocument/2006/relationships/image" Target="../media/image2580.png"/><Relationship Id="rId4" Type="http://schemas.openxmlformats.org/officeDocument/2006/relationships/image" Target="../media/image2590.png"/><Relationship Id="rId5" Type="http://schemas.openxmlformats.org/officeDocument/2006/relationships/image" Target="../media/image2600.png"/><Relationship Id="rId6" Type="http://schemas.openxmlformats.org/officeDocument/2006/relationships/image" Target="../media/image492.png"/><Relationship Id="rId1" Type="http://schemas.openxmlformats.org/officeDocument/2006/relationships/slideLayout" Target="../slideLayouts/slideLayout7.xml"/><Relationship Id="rId2" Type="http://schemas.openxmlformats.org/officeDocument/2006/relationships/image" Target="../media/image2570.png"/></Relationships>
</file>

<file path=ppt/slides/_rels/slide76.xml.rels><?xml version="1.0" encoding="UTF-8" standalone="yes"?>
<Relationships xmlns="http://schemas.openxmlformats.org/package/2006/relationships"><Relationship Id="rId3" Type="http://schemas.openxmlformats.org/officeDocument/2006/relationships/image" Target="../media/image442.png"/><Relationship Id="rId4" Type="http://schemas.openxmlformats.org/officeDocument/2006/relationships/image" Target="../media/image262.png"/><Relationship Id="rId5" Type="http://schemas.openxmlformats.org/officeDocument/2006/relationships/image" Target="../media/image522.png"/><Relationship Id="rId6" Type="http://schemas.openxmlformats.org/officeDocument/2006/relationships/image" Target="../media/image263.png"/><Relationship Id="rId1" Type="http://schemas.openxmlformats.org/officeDocument/2006/relationships/slideLayout" Target="../slideLayouts/slideLayout7.xml"/><Relationship Id="rId2" Type="http://schemas.openxmlformats.org/officeDocument/2006/relationships/image" Target="../media/image2610.png"/></Relationships>
</file>

<file path=ppt/slides/_rels/slide77.xml.rels><?xml version="1.0" encoding="UTF-8" standalone="yes"?>
<Relationships xmlns="http://schemas.openxmlformats.org/package/2006/relationships"><Relationship Id="rId3" Type="http://schemas.openxmlformats.org/officeDocument/2006/relationships/image" Target="../media/image265.png"/><Relationship Id="rId4" Type="http://schemas.openxmlformats.org/officeDocument/2006/relationships/image" Target="../media/image562.png"/><Relationship Id="rId5" Type="http://schemas.openxmlformats.org/officeDocument/2006/relationships/image" Target="../media/image573.png"/><Relationship Id="rId1" Type="http://schemas.openxmlformats.org/officeDocument/2006/relationships/slideLayout" Target="../slideLayouts/slideLayout7.xml"/><Relationship Id="rId2" Type="http://schemas.openxmlformats.org/officeDocument/2006/relationships/image" Target="../media/image264.png"/></Relationships>
</file>

<file path=ppt/slides/_rels/slide78.xml.rels><?xml version="1.0" encoding="UTF-8" standalone="yes"?>
<Relationships xmlns="http://schemas.openxmlformats.org/package/2006/relationships"><Relationship Id="rId3" Type="http://schemas.openxmlformats.org/officeDocument/2006/relationships/image" Target="../media/image266.png"/><Relationship Id="rId4" Type="http://schemas.openxmlformats.org/officeDocument/2006/relationships/image" Target="../media/image267.png"/><Relationship Id="rId5" Type="http://schemas.openxmlformats.org/officeDocument/2006/relationships/image" Target="../media/image268.png"/><Relationship Id="rId6" Type="http://schemas.openxmlformats.org/officeDocument/2006/relationships/image" Target="../media/image269.png"/><Relationship Id="rId7" Type="http://schemas.openxmlformats.org/officeDocument/2006/relationships/image" Target="../media/image270.png"/><Relationship Id="rId8" Type="http://schemas.openxmlformats.org/officeDocument/2006/relationships/image" Target="../media/image643.png"/><Relationship Id="rId9" Type="http://schemas.openxmlformats.org/officeDocument/2006/relationships/image" Target="../media/image652.png"/><Relationship Id="rId10" Type="http://schemas.openxmlformats.org/officeDocument/2006/relationships/image" Target="../media/image271.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79.xml.rels><?xml version="1.0" encoding="UTF-8" standalone="yes"?>
<Relationships xmlns="http://schemas.openxmlformats.org/package/2006/relationships"><Relationship Id="rId11" Type="http://schemas.openxmlformats.org/officeDocument/2006/relationships/image" Target="../media/image752.png"/><Relationship Id="rId12" Type="http://schemas.openxmlformats.org/officeDocument/2006/relationships/image" Target="../media/image2730.png"/><Relationship Id="rId13" Type="http://schemas.openxmlformats.org/officeDocument/2006/relationships/image" Target="../media/image772.png"/><Relationship Id="rId1" Type="http://schemas.openxmlformats.org/officeDocument/2006/relationships/slideLayout" Target="../slideLayouts/slideLayout7.xml"/><Relationship Id="rId2" Type="http://schemas.openxmlformats.org/officeDocument/2006/relationships/image" Target="../media/image272.png"/><Relationship Id="rId3" Type="http://schemas.openxmlformats.org/officeDocument/2006/relationships/image" Target="../media/image273.png"/><Relationship Id="rId4" Type="http://schemas.openxmlformats.org/officeDocument/2006/relationships/image" Target="../media/image692.png"/><Relationship Id="rId5" Type="http://schemas.openxmlformats.org/officeDocument/2006/relationships/image" Target="../media/image672.png"/><Relationship Id="rId6" Type="http://schemas.openxmlformats.org/officeDocument/2006/relationships/image" Target="../media/image702.png"/><Relationship Id="rId7" Type="http://schemas.openxmlformats.org/officeDocument/2006/relationships/image" Target="../media/image715.png"/><Relationship Id="rId8" Type="http://schemas.openxmlformats.org/officeDocument/2006/relationships/image" Target="../media/image722.png"/><Relationship Id="rId9" Type="http://schemas.openxmlformats.org/officeDocument/2006/relationships/image" Target="../media/image732.png"/><Relationship Id="rId10" Type="http://schemas.openxmlformats.org/officeDocument/2006/relationships/image" Target="../media/image7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80.xml.rels><?xml version="1.0" encoding="UTF-8" standalone="yes"?>
<Relationships xmlns="http://schemas.openxmlformats.org/package/2006/relationships"><Relationship Id="rId3" Type="http://schemas.openxmlformats.org/officeDocument/2006/relationships/image" Target="../media/image275.png"/><Relationship Id="rId4" Type="http://schemas.openxmlformats.org/officeDocument/2006/relationships/image" Target="../media/image276.png"/><Relationship Id="rId1" Type="http://schemas.openxmlformats.org/officeDocument/2006/relationships/slideLayout" Target="../slideLayouts/slideLayout7.xml"/><Relationship Id="rId2" Type="http://schemas.openxmlformats.org/officeDocument/2006/relationships/image" Target="../media/image274.png"/></Relationships>
</file>

<file path=ppt/slides/_rels/slide81.xml.rels><?xml version="1.0" encoding="UTF-8" standalone="yes"?>
<Relationships xmlns="http://schemas.openxmlformats.org/package/2006/relationships"><Relationship Id="rId3" Type="http://schemas.openxmlformats.org/officeDocument/2006/relationships/image" Target="../media/image2760.png"/><Relationship Id="rId4" Type="http://schemas.openxmlformats.org/officeDocument/2006/relationships/image" Target="../media/image782.png"/><Relationship Id="rId5" Type="http://schemas.openxmlformats.org/officeDocument/2006/relationships/image" Target="../media/image277.png"/><Relationship Id="rId6" Type="http://schemas.openxmlformats.org/officeDocument/2006/relationships/image" Target="../media/image278.png"/><Relationship Id="rId7" Type="http://schemas.openxmlformats.org/officeDocument/2006/relationships/image" Target="../media/image279.png"/><Relationship Id="rId8" Type="http://schemas.openxmlformats.org/officeDocument/2006/relationships/image" Target="../media/image280.png"/><Relationship Id="rId9" Type="http://schemas.openxmlformats.org/officeDocument/2006/relationships/image" Target="../media/image862.png"/><Relationship Id="rId1" Type="http://schemas.openxmlformats.org/officeDocument/2006/relationships/slideLayout" Target="../slideLayouts/slideLayout7.xml"/><Relationship Id="rId2" Type="http://schemas.openxmlformats.org/officeDocument/2006/relationships/slide" Target="slide1.xml"/></Relationships>
</file>

<file path=ppt/slides/_rels/slide82.xml.rels><?xml version="1.0" encoding="UTF-8" standalone="yes"?>
<Relationships xmlns="http://schemas.openxmlformats.org/package/2006/relationships"><Relationship Id="rId3" Type="http://schemas.openxmlformats.org/officeDocument/2006/relationships/image" Target="../media/image914.png"/><Relationship Id="rId4" Type="http://schemas.openxmlformats.org/officeDocument/2006/relationships/image" Target="../media/image872.png"/><Relationship Id="rId5" Type="http://schemas.openxmlformats.org/officeDocument/2006/relationships/image" Target="../media/image882.png"/><Relationship Id="rId1" Type="http://schemas.openxmlformats.org/officeDocument/2006/relationships/slideLayout" Target="../slideLayouts/slideLayout7.xml"/><Relationship Id="rId2" Type="http://schemas.openxmlformats.org/officeDocument/2006/relationships/image" Target="../media/image28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1.png"/><Relationship Id="rId3" Type="http://schemas.openxmlformats.org/officeDocument/2006/relationships/image" Target="../media/image284.png"/></Relationships>
</file>

<file path=ppt/slides/_rels/slide84.xml.rels><?xml version="1.0" encoding="UTF-8" standalone="yes"?>
<Relationships xmlns="http://schemas.openxmlformats.org/package/2006/relationships"><Relationship Id="rId11" Type="http://schemas.openxmlformats.org/officeDocument/2006/relationships/image" Target="../media/image382.png"/><Relationship Id="rId12" Type="http://schemas.openxmlformats.org/officeDocument/2006/relationships/image" Target="../media/image392.png"/><Relationship Id="rId13" Type="http://schemas.openxmlformats.org/officeDocument/2006/relationships/image" Target="../media/image402.png"/><Relationship Id="rId1" Type="http://schemas.openxmlformats.org/officeDocument/2006/relationships/slideLayout" Target="../slideLayouts/slideLayout7.xml"/><Relationship Id="rId2" Type="http://schemas.openxmlformats.org/officeDocument/2006/relationships/image" Target="../media/image285.png"/><Relationship Id="rId3" Type="http://schemas.openxmlformats.org/officeDocument/2006/relationships/image" Target="../media/image286.png"/><Relationship Id="rId4" Type="http://schemas.openxmlformats.org/officeDocument/2006/relationships/image" Target="../media/image315.png"/><Relationship Id="rId5" Type="http://schemas.openxmlformats.org/officeDocument/2006/relationships/image" Target="../media/image322.png"/><Relationship Id="rId6" Type="http://schemas.openxmlformats.org/officeDocument/2006/relationships/image" Target="../media/image332.png"/><Relationship Id="rId7" Type="http://schemas.openxmlformats.org/officeDocument/2006/relationships/image" Target="../media/image342.png"/><Relationship Id="rId8" Type="http://schemas.openxmlformats.org/officeDocument/2006/relationships/image" Target="../media/image352.png"/><Relationship Id="rId9" Type="http://schemas.openxmlformats.org/officeDocument/2006/relationships/image" Target="../media/image362.png"/><Relationship Id="rId10" Type="http://schemas.openxmlformats.org/officeDocument/2006/relationships/image" Target="../media/image372.png"/></Relationships>
</file>

<file path=ppt/slides/_rels/slide85.xml.rels><?xml version="1.0" encoding="UTF-8" standalone="yes"?>
<Relationships xmlns="http://schemas.openxmlformats.org/package/2006/relationships"><Relationship Id="rId3" Type="http://schemas.openxmlformats.org/officeDocument/2006/relationships/image" Target="../media/image288.png"/><Relationship Id="rId4" Type="http://schemas.openxmlformats.org/officeDocument/2006/relationships/image" Target="../media/image289.png"/><Relationship Id="rId5" Type="http://schemas.openxmlformats.org/officeDocument/2006/relationships/image" Target="../media/image290.png"/><Relationship Id="rId1" Type="http://schemas.openxmlformats.org/officeDocument/2006/relationships/slideLayout" Target="../slideLayouts/slideLayout7.xml"/><Relationship Id="rId2" Type="http://schemas.openxmlformats.org/officeDocument/2006/relationships/image" Target="../media/image287.png"/></Relationships>
</file>

<file path=ppt/slides/_rels/slide86.xml.rels><?xml version="1.0" encoding="UTF-8" standalone="yes"?>
<Relationships xmlns="http://schemas.openxmlformats.org/package/2006/relationships"><Relationship Id="rId3" Type="http://schemas.openxmlformats.org/officeDocument/2006/relationships/image" Target="../media/image2030.png"/><Relationship Id="rId4" Type="http://schemas.openxmlformats.org/officeDocument/2006/relationships/image" Target="../media/image293.png"/><Relationship Id="rId1" Type="http://schemas.openxmlformats.org/officeDocument/2006/relationships/slideLayout" Target="../slideLayouts/slideLayout7.xml"/><Relationship Id="rId2" Type="http://schemas.openxmlformats.org/officeDocument/2006/relationships/image" Target="../media/image292.png"/></Relationships>
</file>

<file path=ppt/slides/_rels/slide87.xml.rels><?xml version="1.0" encoding="UTF-8" standalone="yes"?>
<Relationships xmlns="http://schemas.openxmlformats.org/package/2006/relationships"><Relationship Id="rId3" Type="http://schemas.openxmlformats.org/officeDocument/2006/relationships/image" Target="../media/image295.png"/><Relationship Id="rId4" Type="http://schemas.openxmlformats.org/officeDocument/2006/relationships/image" Target="../media/image942.png"/><Relationship Id="rId5" Type="http://schemas.openxmlformats.org/officeDocument/2006/relationships/image" Target="../media/image952.png"/><Relationship Id="rId6" Type="http://schemas.openxmlformats.org/officeDocument/2006/relationships/image" Target="../media/image962.png"/><Relationship Id="rId7" Type="http://schemas.openxmlformats.org/officeDocument/2006/relationships/image" Target="../media/image972.png"/><Relationship Id="rId1" Type="http://schemas.openxmlformats.org/officeDocument/2006/relationships/slideLayout" Target="../slideLayouts/slideLayout7.xml"/><Relationship Id="rId2" Type="http://schemas.openxmlformats.org/officeDocument/2006/relationships/image" Target="../media/image29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6.png"/><Relationship Id="rId3" Type="http://schemas.openxmlformats.org/officeDocument/2006/relationships/image" Target="../media/image297.png"/></Relationships>
</file>

<file path=ppt/slides/_rels/slide89.xml.rels><?xml version="1.0" encoding="UTF-8" standalone="yes"?>
<Relationships xmlns="http://schemas.openxmlformats.org/package/2006/relationships"><Relationship Id="rId3" Type="http://schemas.openxmlformats.org/officeDocument/2006/relationships/image" Target="../media/image299.png"/><Relationship Id="rId4" Type="http://schemas.openxmlformats.org/officeDocument/2006/relationships/image" Target="../media/image1022.png"/><Relationship Id="rId5" Type="http://schemas.openxmlformats.org/officeDocument/2006/relationships/image" Target="../media/image302.png"/><Relationship Id="rId6" Type="http://schemas.openxmlformats.org/officeDocument/2006/relationships/image" Target="../media/image1042.png"/><Relationship Id="rId7" Type="http://schemas.openxmlformats.org/officeDocument/2006/relationships/image" Target="../media/image1052.png"/><Relationship Id="rId1" Type="http://schemas.openxmlformats.org/officeDocument/2006/relationships/slideLayout" Target="../slideLayouts/slideLayout7.xml"/><Relationship Id="rId2" Type="http://schemas.openxmlformats.org/officeDocument/2006/relationships/image" Target="../media/image298.png"/></Relationships>
</file>

<file path=ppt/slides/_rels/slide9.xml.rels><?xml version="1.0" encoding="UTF-8" standalone="yes"?>
<Relationships xmlns="http://schemas.openxmlformats.org/package/2006/relationships"><Relationship Id="rId9" Type="http://schemas.openxmlformats.org/officeDocument/2006/relationships/image" Target="../media/image31.png"/><Relationship Id="rId20" Type="http://schemas.openxmlformats.org/officeDocument/2006/relationships/image" Target="../media/image61.png"/><Relationship Id="rId21" Type="http://schemas.openxmlformats.org/officeDocument/2006/relationships/image" Target="../media/image62.png"/><Relationship Id="rId22" Type="http://schemas.openxmlformats.org/officeDocument/2006/relationships/image" Target="../media/image32.png"/><Relationship Id="rId23" Type="http://schemas.openxmlformats.org/officeDocument/2006/relationships/image" Target="../media/image64.png"/><Relationship Id="rId24" Type="http://schemas.openxmlformats.org/officeDocument/2006/relationships/image" Target="../media/image65.png"/><Relationship Id="rId25" Type="http://schemas.openxmlformats.org/officeDocument/2006/relationships/image" Target="../media/image66.png"/><Relationship Id="rId26" Type="http://schemas.openxmlformats.org/officeDocument/2006/relationships/image" Target="../media/image33.png"/><Relationship Id="rId10" Type="http://schemas.openxmlformats.org/officeDocument/2006/relationships/image" Target="../media/image51.png"/><Relationship Id="rId11" Type="http://schemas.openxmlformats.org/officeDocument/2006/relationships/image" Target="../media/image52.png"/><Relationship Id="rId12" Type="http://schemas.openxmlformats.org/officeDocument/2006/relationships/image" Target="../media/image53.png"/><Relationship Id="rId13" Type="http://schemas.openxmlformats.org/officeDocument/2006/relationships/image" Target="../media/image2910.png"/><Relationship Id="rId14" Type="http://schemas.openxmlformats.org/officeDocument/2006/relationships/image" Target="../media/image55.png"/><Relationship Id="rId15" Type="http://schemas.openxmlformats.org/officeDocument/2006/relationships/image" Target="../media/image56.png"/><Relationship Id="rId16" Type="http://schemas.openxmlformats.org/officeDocument/2006/relationships/image" Target="../media/image57.png"/><Relationship Id="rId17" Type="http://schemas.openxmlformats.org/officeDocument/2006/relationships/image" Target="../media/image58.png"/><Relationship Id="rId18" Type="http://schemas.openxmlformats.org/officeDocument/2006/relationships/image" Target="../media/image59.png"/><Relationship Id="rId19" Type="http://schemas.openxmlformats.org/officeDocument/2006/relationships/image" Target="../media/image60.png"/><Relationship Id="rId1" Type="http://schemas.openxmlformats.org/officeDocument/2006/relationships/slideLayout" Target="../slideLayouts/slideLayout7.xml"/><Relationship Id="rId2" Type="http://schemas.openxmlformats.org/officeDocument/2006/relationships/image" Target="../media/image29.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30.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s>
</file>

<file path=ppt/slides/_rels/slide90.xml.rels><?xml version="1.0" encoding="UTF-8" standalone="yes"?>
<Relationships xmlns="http://schemas.openxmlformats.org/package/2006/relationships"><Relationship Id="rId3" Type="http://schemas.openxmlformats.org/officeDocument/2006/relationships/image" Target="../media/image304.png"/><Relationship Id="rId4" Type="http://schemas.openxmlformats.org/officeDocument/2006/relationships/image" Target="../media/image305.png"/><Relationship Id="rId5" Type="http://schemas.openxmlformats.org/officeDocument/2006/relationships/image" Target="../media/image306.png"/><Relationship Id="rId1" Type="http://schemas.openxmlformats.org/officeDocument/2006/relationships/slideLayout" Target="../slideLayouts/slideLayout7.xml"/><Relationship Id="rId2" Type="http://schemas.openxmlformats.org/officeDocument/2006/relationships/image" Target="../media/image303.png"/></Relationships>
</file>

<file path=ppt/slides/_rels/slide91.xml.rels><?xml version="1.0" encoding="UTF-8" standalone="yes"?>
<Relationships xmlns="http://schemas.openxmlformats.org/package/2006/relationships"><Relationship Id="rId3" Type="http://schemas.openxmlformats.org/officeDocument/2006/relationships/image" Target="../media/image307.png"/><Relationship Id="rId4" Type="http://schemas.openxmlformats.org/officeDocument/2006/relationships/image" Target="../media/image308.png"/><Relationship Id="rId5" Type="http://schemas.openxmlformats.org/officeDocument/2006/relationships/image" Target="../media/image309.png"/><Relationship Id="rId6" Type="http://schemas.openxmlformats.org/officeDocument/2006/relationships/image" Target="../media/image310.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92.xml.rels><?xml version="1.0" encoding="UTF-8" standalone="yes"?>
<Relationships xmlns="http://schemas.openxmlformats.org/package/2006/relationships"><Relationship Id="rId3" Type="http://schemas.openxmlformats.org/officeDocument/2006/relationships/image" Target="../media/image316.png"/><Relationship Id="rId4" Type="http://schemas.openxmlformats.org/officeDocument/2006/relationships/image" Target="../media/image914.png"/><Relationship Id="rId5" Type="http://schemas.openxmlformats.org/officeDocument/2006/relationships/image" Target="../media/image317.png"/><Relationship Id="rId6" Type="http://schemas.openxmlformats.org/officeDocument/2006/relationships/image" Target="../media/image1114.png"/><Relationship Id="rId1" Type="http://schemas.openxmlformats.org/officeDocument/2006/relationships/slideLayout" Target="../slideLayouts/slideLayout7.xml"/><Relationship Id="rId2" Type="http://schemas.openxmlformats.org/officeDocument/2006/relationships/image" Target="../media/image312.png"/></Relationships>
</file>

<file path=ppt/slides/_rels/slide93.xml.rels><?xml version="1.0" encoding="UTF-8" standalone="yes"?>
<Relationships xmlns="http://schemas.openxmlformats.org/package/2006/relationships"><Relationship Id="rId3" Type="http://schemas.openxmlformats.org/officeDocument/2006/relationships/image" Target="../media/image318.png"/><Relationship Id="rId4" Type="http://schemas.openxmlformats.org/officeDocument/2006/relationships/image" Target="../media/image319.png"/><Relationship Id="rId1" Type="http://schemas.openxmlformats.org/officeDocument/2006/relationships/slideLayout" Target="../slideLayouts/slideLayout7.xml"/><Relationship Id="rId2" Type="http://schemas.openxmlformats.org/officeDocument/2006/relationships/image" Target="../media/image3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F0C4E492-2762-424A-9304-59FA4B275B8F}"/>
              </a:ext>
            </a:extLst>
          </p:cNvPr>
          <p:cNvSpPr txBox="1">
            <a:spLocks/>
          </p:cNvSpPr>
          <p:nvPr/>
        </p:nvSpPr>
        <p:spPr>
          <a:xfrm>
            <a:off x="1061610" y="1302984"/>
            <a:ext cx="6795755" cy="855095"/>
          </a:xfrm>
          <a:prstGeom prst="rect">
            <a:avLst/>
          </a:prstGeom>
          <a:noFill/>
          <a:ln>
            <a:noFill/>
          </a:ln>
        </p:spPr>
        <p:txBody>
          <a:bodyPr>
            <a:normAutofit fontScale="92500"/>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ea typeface="宋体" charset="-122"/>
              </a:defRPr>
            </a:lvl2pPr>
            <a:lvl3pPr algn="l" rtl="0" eaLnBrk="0" fontAlgn="base" hangingPunct="0">
              <a:spcBef>
                <a:spcPct val="0"/>
              </a:spcBef>
              <a:spcAft>
                <a:spcPct val="0"/>
              </a:spcAft>
              <a:defRPr sz="4400">
                <a:solidFill>
                  <a:schemeClr val="tx1"/>
                </a:solidFill>
                <a:latin typeface="Arial" charset="0"/>
                <a:ea typeface="宋体" charset="-122"/>
              </a:defRPr>
            </a:lvl3pPr>
            <a:lvl4pPr algn="l" rtl="0" eaLnBrk="0" fontAlgn="base" hangingPunct="0">
              <a:spcBef>
                <a:spcPct val="0"/>
              </a:spcBef>
              <a:spcAft>
                <a:spcPct val="0"/>
              </a:spcAft>
              <a:defRPr sz="4400">
                <a:solidFill>
                  <a:schemeClr val="tx1"/>
                </a:solidFill>
                <a:latin typeface="Arial" charset="0"/>
                <a:ea typeface="宋体" charset="-122"/>
              </a:defRPr>
            </a:lvl4pPr>
            <a:lvl5pPr algn="l" rtl="0" eaLnBrk="0" fontAlgn="base" hangingPunct="0">
              <a:spcBef>
                <a:spcPct val="0"/>
              </a:spcBef>
              <a:spcAft>
                <a:spcPct val="0"/>
              </a:spcAft>
              <a:defRPr sz="4400">
                <a:solidFill>
                  <a:schemeClr val="tx1"/>
                </a:solidFill>
                <a:latin typeface="Arial" charset="0"/>
                <a:ea typeface="宋体" charset="-122"/>
              </a:defRPr>
            </a:lvl5pPr>
            <a:lvl6pPr marL="457200" algn="l" rtl="0" fontAlgn="base">
              <a:spcBef>
                <a:spcPct val="0"/>
              </a:spcBef>
              <a:spcAft>
                <a:spcPct val="0"/>
              </a:spcAft>
              <a:defRPr sz="4400">
                <a:solidFill>
                  <a:schemeClr val="tx1"/>
                </a:solidFill>
                <a:latin typeface="Arial" charset="0"/>
                <a:ea typeface="宋体" charset="-122"/>
              </a:defRPr>
            </a:lvl6pPr>
            <a:lvl7pPr marL="914400" algn="l" rtl="0" fontAlgn="base">
              <a:spcBef>
                <a:spcPct val="0"/>
              </a:spcBef>
              <a:spcAft>
                <a:spcPct val="0"/>
              </a:spcAft>
              <a:defRPr sz="4400">
                <a:solidFill>
                  <a:schemeClr val="tx1"/>
                </a:solidFill>
                <a:latin typeface="Arial" charset="0"/>
                <a:ea typeface="宋体" charset="-122"/>
              </a:defRPr>
            </a:lvl7pPr>
            <a:lvl8pPr marL="1371600" algn="l" rtl="0" fontAlgn="base">
              <a:spcBef>
                <a:spcPct val="0"/>
              </a:spcBef>
              <a:spcAft>
                <a:spcPct val="0"/>
              </a:spcAft>
              <a:defRPr sz="4400">
                <a:solidFill>
                  <a:schemeClr val="tx1"/>
                </a:solidFill>
                <a:latin typeface="Arial" charset="0"/>
                <a:ea typeface="宋体" charset="-122"/>
              </a:defRPr>
            </a:lvl8pPr>
            <a:lvl9pPr marL="1828800" algn="l" rtl="0" fontAlgn="base">
              <a:spcBef>
                <a:spcPct val="0"/>
              </a:spcBef>
              <a:spcAft>
                <a:spcPct val="0"/>
              </a:spcAft>
              <a:defRPr sz="4400">
                <a:solidFill>
                  <a:schemeClr val="tx1"/>
                </a:solidFill>
                <a:latin typeface="Arial" charset="0"/>
                <a:ea typeface="宋体" charset="-122"/>
              </a:defRPr>
            </a:lvl9pPr>
          </a:lstStyle>
          <a:p>
            <a:pPr algn="ctr"/>
            <a:r>
              <a:rPr kumimoji="1" lang="en-US" altLang="zh-CN" sz="3200" b="1" kern="0" dirty="0">
                <a:solidFill>
                  <a:srgbClr val="0000FF"/>
                </a:solidFill>
                <a:latin typeface="Arial" panose="020B0604020202020204" pitchFamily="34" charset="0"/>
                <a:cs typeface="Arial" panose="020B0604020202020204" pitchFamily="34" charset="0"/>
              </a:rPr>
              <a:t>Chapter 3</a:t>
            </a:r>
            <a:r>
              <a:rPr lang="zh-CN" altLang="en-US" sz="3200" kern="0" dirty="0">
                <a:solidFill>
                  <a:srgbClr val="0000FF"/>
                </a:solidFill>
                <a:latin typeface="Arial" panose="020B0604020202020204" pitchFamily="34" charset="0"/>
                <a:ea typeface="Times New Roman" charset="0"/>
                <a:cs typeface="Arial" panose="020B0604020202020204" pitchFamily="34" charset="0"/>
              </a:rPr>
              <a:t>   </a:t>
            </a:r>
            <a:r>
              <a:rPr lang="en-US" altLang="zh-CN" sz="3200" dirty="0">
                <a:solidFill>
                  <a:srgbClr val="3333FF"/>
                </a:solidFill>
              </a:rPr>
              <a:t>Discrete Random Variable</a:t>
            </a:r>
          </a:p>
          <a:p>
            <a:pPr algn="ctr"/>
            <a:endParaRPr lang="en-US" sz="3200" kern="0" dirty="0">
              <a:solidFill>
                <a:srgbClr val="0000FF"/>
              </a:solidFill>
              <a:latin typeface="Arial" panose="020B0604020202020204" pitchFamily="34" charset="0"/>
              <a:ea typeface="Times New Roman" charset="0"/>
              <a:cs typeface="Arial" panose="020B0604020202020204" pitchFamily="34" charset="0"/>
            </a:endParaRPr>
          </a:p>
        </p:txBody>
      </p:sp>
      <p:sp>
        <p:nvSpPr>
          <p:cNvPr id="9" name="内容占位符 4">
            <a:extLst>
              <a:ext uri="{FF2B5EF4-FFF2-40B4-BE49-F238E27FC236}">
                <a16:creationId xmlns:a16="http://schemas.microsoft.com/office/drawing/2014/main" xmlns="" id="{626E7716-0714-4BEE-8EA7-A378BD20A4EF}"/>
              </a:ext>
            </a:extLst>
          </p:cNvPr>
          <p:cNvSpPr txBox="1">
            <a:spLocks/>
          </p:cNvSpPr>
          <p:nvPr/>
        </p:nvSpPr>
        <p:spPr>
          <a:xfrm>
            <a:off x="1174122" y="2378977"/>
            <a:ext cx="7043283" cy="3435287"/>
          </a:xfrm>
          <a:prstGeom prst="rect">
            <a:avLst/>
          </a:prstGeom>
        </p:spPr>
        <p:txBody>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marL="514350" indent="-514350">
              <a:buFont typeface="+mj-lt"/>
              <a:buAutoNum type="arabicPeriod"/>
            </a:pPr>
            <a:r>
              <a:rPr lang="en-US" altLang="zh-CN" sz="2000" kern="0" dirty="0">
                <a:latin typeface="Arial" panose="020B0604020202020204" pitchFamily="34" charset="0"/>
                <a:cs typeface="Arial" panose="020B0604020202020204" pitchFamily="34" charset="0"/>
                <a:hlinkClick r:id="rId2" action="ppaction://hlinksldjump"/>
              </a:rPr>
              <a:t>Random Variables</a:t>
            </a:r>
            <a:endParaRPr lang="en-US" altLang="zh-CN" sz="2000" kern="0" dirty="0">
              <a:latin typeface="Arial" panose="020B0604020202020204" pitchFamily="34" charset="0"/>
              <a:cs typeface="Arial" panose="020B0604020202020204" pitchFamily="34" charset="0"/>
            </a:endParaRPr>
          </a:p>
          <a:p>
            <a:pPr marL="514350" indent="-514350">
              <a:buFont typeface="+mj-lt"/>
              <a:buAutoNum type="arabicPeriod"/>
            </a:pPr>
            <a:r>
              <a:rPr lang="en-US" altLang="zh-CN" sz="2000" dirty="0">
                <a:latin typeface="Arial" panose="020B0604020202020204" pitchFamily="34" charset="0"/>
                <a:cs typeface="Arial" panose="020B0604020202020204" pitchFamily="34" charset="0"/>
                <a:hlinkClick r:id="rId3" action="ppaction://hlinksldjump"/>
              </a:rPr>
              <a:t>Probability Distributions for Discrete Random Variables</a:t>
            </a:r>
            <a:endParaRPr lang="en-US" altLang="zh-CN" sz="2000" kern="0" dirty="0">
              <a:latin typeface="Arial" panose="020B0604020202020204" pitchFamily="34" charset="0"/>
              <a:cs typeface="Arial" panose="020B0604020202020204" pitchFamily="34" charset="0"/>
            </a:endParaRPr>
          </a:p>
          <a:p>
            <a:pPr marL="514350" indent="-514350">
              <a:buFont typeface="+mj-lt"/>
              <a:buAutoNum type="arabicPeriod"/>
            </a:pPr>
            <a:r>
              <a:rPr lang="en-US" altLang="zh-CN" sz="2000" kern="0" dirty="0">
                <a:latin typeface="Arial" panose="020B0604020202020204" pitchFamily="34" charset="0"/>
                <a:cs typeface="Arial" panose="020B0604020202020204" pitchFamily="34" charset="0"/>
                <a:hlinkClick r:id="rId4" action="ppaction://hlinksldjump"/>
              </a:rPr>
              <a:t>Expected Values of Discrete Random Variables</a:t>
            </a:r>
            <a:endParaRPr lang="en-US" altLang="zh-CN" sz="2000" kern="0" dirty="0">
              <a:latin typeface="Arial" panose="020B0604020202020204" pitchFamily="34" charset="0"/>
              <a:cs typeface="Arial" panose="020B0604020202020204" pitchFamily="34" charset="0"/>
            </a:endParaRPr>
          </a:p>
          <a:p>
            <a:pPr marL="514350" indent="-514350">
              <a:buFont typeface="+mj-lt"/>
              <a:buAutoNum type="arabicPeriod"/>
            </a:pPr>
            <a:r>
              <a:rPr lang="en-US" altLang="zh-CN" sz="2000" kern="0" dirty="0">
                <a:latin typeface="Arial" panose="020B0604020202020204" pitchFamily="34" charset="0"/>
                <a:cs typeface="Arial" panose="020B0604020202020204" pitchFamily="34" charset="0"/>
                <a:hlinkClick r:id="rId5" action="ppaction://hlinksldjump"/>
              </a:rPr>
              <a:t>The Binomial Probability Distribution</a:t>
            </a:r>
            <a:endParaRPr lang="en-US" altLang="zh-CN" sz="2000" kern="0" dirty="0">
              <a:latin typeface="Arial" panose="020B0604020202020204" pitchFamily="34" charset="0"/>
              <a:cs typeface="Arial" panose="020B0604020202020204" pitchFamily="34" charset="0"/>
            </a:endParaRPr>
          </a:p>
          <a:p>
            <a:pPr marL="514350" indent="-514350">
              <a:buFont typeface="+mj-lt"/>
              <a:buAutoNum type="arabicPeriod"/>
            </a:pPr>
            <a:r>
              <a:rPr lang="en-US" altLang="zh-CN" sz="2000" kern="0" dirty="0">
                <a:latin typeface="Arial" panose="020B0604020202020204" pitchFamily="34" charset="0"/>
                <a:cs typeface="Arial" panose="020B0604020202020204" pitchFamily="34" charset="0"/>
                <a:hlinkClick r:id="rId6" action="ppaction://hlinksldjump"/>
              </a:rPr>
              <a:t>Hypergeometric and Negative Binomial Distributions</a:t>
            </a:r>
            <a:endParaRPr lang="en-US" altLang="zh-CN" sz="2000" kern="0" dirty="0">
              <a:latin typeface="Arial" panose="020B0604020202020204" pitchFamily="34" charset="0"/>
              <a:cs typeface="Arial" panose="020B0604020202020204" pitchFamily="34" charset="0"/>
            </a:endParaRPr>
          </a:p>
          <a:p>
            <a:pPr marL="514350" indent="-514350">
              <a:buFont typeface="+mj-lt"/>
              <a:buAutoNum type="arabicPeriod"/>
            </a:pPr>
            <a:r>
              <a:rPr lang="en-US" altLang="zh-CN" sz="2000" kern="0" dirty="0">
                <a:latin typeface="Arial" panose="020B0604020202020204" pitchFamily="34" charset="0"/>
                <a:cs typeface="Arial" panose="020B0604020202020204" pitchFamily="34" charset="0"/>
                <a:hlinkClick r:id="rId7" action="ppaction://hlinksldjump"/>
              </a:rPr>
              <a:t>The Poisson Probability Distribution </a:t>
            </a:r>
            <a:endParaRPr lang="zh-CN" altLang="en-US" sz="2000" kern="0" dirty="0">
              <a:latin typeface="Arial" panose="020B0604020202020204" pitchFamily="34" charset="0"/>
              <a:cs typeface="Arial" panose="020B0604020202020204" pitchFamily="34" charset="0"/>
            </a:endParaRPr>
          </a:p>
        </p:txBody>
      </p:sp>
      <p:sp>
        <p:nvSpPr>
          <p:cNvPr id="10" name="灯片编号占位符 9">
            <a:extLst>
              <a:ext uri="{FF2B5EF4-FFF2-40B4-BE49-F238E27FC236}">
                <a16:creationId xmlns:a16="http://schemas.microsoft.com/office/drawing/2014/main" xmlns="" id="{FF21906B-4C02-469E-B751-BB9124172218}"/>
              </a:ext>
            </a:extLst>
          </p:cNvPr>
          <p:cNvSpPr>
            <a:spLocks noGrp="1"/>
          </p:cNvSpPr>
          <p:nvPr>
            <p:ph type="sldNum" sz="quarter" idx="11"/>
          </p:nvPr>
        </p:nvSpPr>
        <p:spPr/>
        <p:txBody>
          <a:bodyPr/>
          <a:lstStyle/>
          <a:p>
            <a:pPr>
              <a:defRPr/>
            </a:pPr>
            <a:fld id="{DF2308B0-52A9-437D-9700-D7B37876F5B1}" type="slidenum">
              <a:rPr lang="zh-CN" altLang="en-US" sz="1000" smtClean="0">
                <a:latin typeface="Arial" panose="020B0604020202020204" pitchFamily="34" charset="0"/>
                <a:cs typeface="Arial" panose="020B0604020202020204" pitchFamily="34" charset="0"/>
              </a:rPr>
              <a:pPr>
                <a:defRPr/>
              </a:pPr>
              <a:t>1</a:t>
            </a:fld>
            <a:endParaRPr lang="en-US" altLang="zh-CN"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8148734"/>
      </p:ext>
    </p:extLst>
  </p:cSld>
  <p:clrMapOvr>
    <a:masterClrMapping/>
  </p:clrMapOvr>
  <mc:AlternateContent xmlns:mc="http://schemas.openxmlformats.org/markup-compatibility/2006" xmlns:p14="http://schemas.microsoft.com/office/powerpoint/2010/main">
    <mc:Choice Requires="p14">
      <p:transition spd="slow" p14:dur="999" advTm="29223"/>
    </mc:Choice>
    <mc:Fallback xmlns="">
      <p:transition spd="slow" advTm="2922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1530" y="998730"/>
            <a:ext cx="6030670" cy="43088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Some</a:t>
            </a:r>
            <a:r>
              <a:rPr lang="en-US" altLang="zh-CN" sz="2200" dirty="0">
                <a:solidFill>
                  <a:srgbClr val="FF0000"/>
                </a:solidFill>
                <a:latin typeface="Times New Roman" panose="02020603050405020304" pitchFamily="18" charset="0"/>
                <a:cs typeface="Times New Roman" panose="02020603050405020304" pitchFamily="18" charset="0"/>
              </a:rPr>
              <a:t> family </a:t>
            </a:r>
            <a:r>
              <a:rPr lang="en-US" altLang="zh-CN" sz="2200" dirty="0">
                <a:latin typeface="Times New Roman" panose="02020603050405020304" pitchFamily="18" charset="0"/>
                <a:cs typeface="Times New Roman" panose="02020603050405020304" pitchFamily="18" charset="0"/>
              </a:rPr>
              <a:t>of distributions</a:t>
            </a:r>
            <a:endParaRPr lang="zh-CN" altLang="en-US" sz="2200" dirty="0">
              <a:solidFill>
                <a:srgbClr val="FF33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303058" y="1976512"/>
                <a:ext cx="8667455"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A Bernoulli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smtClean="0">
                        <a:latin typeface="Cambria Math"/>
                      </a:rPr>
                      <m:t>𝑋</m:t>
                    </m:r>
                  </m:oMath>
                </a14:m>
                <a:r>
                  <a:rPr lang="en-US" altLang="zh-CN" sz="2200" dirty="0">
                    <a:latin typeface="Times New Roman" panose="02020603050405020304" pitchFamily="18" charset="0"/>
                    <a:cs typeface="Times New Roman" panose="02020603050405020304" pitchFamily="18" charset="0"/>
                  </a:rPr>
                  <a:t> takes two possible values, </a:t>
                </a:r>
                <a14:m>
                  <m:oMath xmlns:m="http://schemas.openxmlformats.org/officeDocument/2006/math">
                    <m:r>
                      <a:rPr lang="en-US" altLang="zh-CN" sz="2200" i="1" dirty="0" smtClean="0">
                        <a:latin typeface="Cambria Math"/>
                      </a:rPr>
                      <m:t>1</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i="1" dirty="0" smtClean="0">
                        <a:latin typeface="Cambria Math"/>
                      </a:rPr>
                      <m:t>0</m:t>
                    </m:r>
                  </m:oMath>
                </a14:m>
                <a:r>
                  <a:rPr lang="en-US" altLang="zh-CN" sz="2200" dirty="0">
                    <a:latin typeface="Times New Roman" panose="02020603050405020304" pitchFamily="18" charset="0"/>
                    <a:cs typeface="Times New Roman" panose="02020603050405020304" pitchFamily="18" charset="0"/>
                  </a:rPr>
                  <a:t>, with probability </a:t>
                </a:r>
                <a14:m>
                  <m:oMath xmlns:m="http://schemas.openxmlformats.org/officeDocument/2006/math">
                    <m:r>
                      <a:rPr lang="en-US" altLang="zh-CN" sz="2200" b="0" i="1" smtClean="0">
                        <a:latin typeface="Cambria Math"/>
                      </a:rPr>
                      <m:t>𝑝</m:t>
                    </m:r>
                    <m:r>
                      <a:rPr lang="en-US" altLang="zh-CN" sz="2200" b="0" i="1" smtClean="0">
                        <a:latin typeface="Cambria Math"/>
                      </a:rPr>
                      <m:t>(1)</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b="0" i="1" smtClean="0">
                        <a:latin typeface="Cambria Math"/>
                      </a:rPr>
                      <m:t>𝑝</m:t>
                    </m:r>
                    <m:d>
                      <m:dPr>
                        <m:ctrlPr>
                          <a:rPr lang="en-US" altLang="zh-CN" sz="2200" b="0" i="1" smtClean="0">
                            <a:latin typeface="Cambria Math" charset="0"/>
                          </a:rPr>
                        </m:ctrlPr>
                      </m:dPr>
                      <m:e>
                        <m:r>
                          <a:rPr lang="en-US" altLang="zh-CN" sz="2200" b="0" i="1" smtClean="0">
                            <a:latin typeface="Cambria Math"/>
                          </a:rPr>
                          <m:t>0</m:t>
                        </m:r>
                      </m:e>
                    </m:d>
                    <m:r>
                      <a:rPr lang="en-US" altLang="zh-CN" sz="2200" b="0" i="1" smtClean="0">
                        <a:latin typeface="Cambria Math"/>
                      </a:rPr>
                      <m:t>=1−</m:t>
                    </m:r>
                    <m:r>
                      <a:rPr lang="en-US" altLang="zh-CN" sz="2200" b="0" i="1" smtClean="0">
                        <a:latin typeface="Cambria Math"/>
                      </a:rPr>
                      <m:t>𝑝</m:t>
                    </m:r>
                    <m:r>
                      <a:rPr lang="en-US" altLang="zh-CN" sz="2200" b="0" i="1" smtClean="0">
                        <a:latin typeface="Cambria Math"/>
                      </a:rPr>
                      <m:t>(1)</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303058" y="1976512"/>
                <a:ext cx="8667455" cy="769441"/>
              </a:xfrm>
              <a:prstGeom prst="rect">
                <a:avLst/>
              </a:prstGeom>
              <a:blipFill>
                <a:blip r:embed="rId2"/>
                <a:stretch>
                  <a:fillRect l="-914" t="-5556" b="-15873"/>
                </a:stretch>
              </a:blipFill>
            </p:spPr>
            <p:txBody>
              <a:bodyPr/>
              <a:lstStyle/>
              <a:p>
                <a:r>
                  <a:rPr lang="zh-CN" altLang="en-US">
                    <a:noFill/>
                  </a:rPr>
                  <a:t> </a:t>
                </a:r>
              </a:p>
            </p:txBody>
          </p:sp>
        </mc:Fallback>
      </mc:AlternateContent>
      <p:sp>
        <p:nvSpPr>
          <p:cNvPr id="4" name="矩形 3"/>
          <p:cNvSpPr/>
          <p:nvPr/>
        </p:nvSpPr>
        <p:spPr>
          <a:xfrm>
            <a:off x="296525" y="1448780"/>
            <a:ext cx="6165685" cy="430887"/>
          </a:xfrm>
          <a:prstGeom prst="rect">
            <a:avLst/>
          </a:prstGeom>
        </p:spPr>
        <p:txBody>
          <a:bodyPr wrap="square">
            <a:spAutoFit/>
          </a:bodyPr>
          <a:lstStyle/>
          <a:p>
            <a:r>
              <a:rPr lang="en-US" altLang="zh-CN" sz="2200" dirty="0">
                <a:solidFill>
                  <a:srgbClr val="FF3300"/>
                </a:solidFill>
                <a:latin typeface="Times New Roman" panose="02020603050405020304" pitchFamily="18" charset="0"/>
                <a:cs typeface="Times New Roman" panose="02020603050405020304" pitchFamily="18" charset="0"/>
              </a:rPr>
              <a:t>Bernoulli distributions </a:t>
            </a: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两点分布或者</a:t>
            </a:r>
            <a:r>
              <a:rPr lang="en-US" altLang="zh-CN" sz="2200" dirty="0">
                <a:latin typeface="Times New Roman" panose="02020603050405020304" pitchFamily="18" charset="0"/>
                <a:cs typeface="Times New Roman" panose="02020603050405020304" pitchFamily="18" charset="0"/>
              </a:rPr>
              <a:t>0-1</a:t>
            </a:r>
            <a:r>
              <a:rPr lang="zh-CN" altLang="en-US" sz="2200" dirty="0">
                <a:latin typeface="Times New Roman" panose="02020603050405020304" pitchFamily="18" charset="0"/>
                <a:cs typeface="Times New Roman" panose="02020603050405020304" pitchFamily="18" charset="0"/>
              </a:rPr>
              <a:t>分布</a:t>
            </a:r>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355300" y="2831607"/>
            <a:ext cx="108012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Often: </a:t>
            </a:r>
            <a:endParaRPr lang="zh-CN" altLang="en-US" sz="2200" dirty="0">
              <a:latin typeface="Times New Roman" panose="02020603050405020304" pitchFamily="18" charset="0"/>
              <a:cs typeface="Times New Roman" panose="02020603050405020304" pitchFamily="18" charset="0"/>
            </a:endParaRPr>
          </a:p>
        </p:txBody>
      </p:sp>
      <p:grpSp>
        <p:nvGrpSpPr>
          <p:cNvPr id="11" name="组合 10"/>
          <p:cNvGrpSpPr/>
          <p:nvPr/>
        </p:nvGrpSpPr>
        <p:grpSpPr>
          <a:xfrm>
            <a:off x="303058" y="3314207"/>
            <a:ext cx="5600507" cy="810649"/>
            <a:chOff x="386535" y="3963440"/>
            <a:chExt cx="5600507" cy="810649"/>
          </a:xfrm>
        </p:grpSpPr>
        <mc:AlternateContent xmlns:mc="http://schemas.openxmlformats.org/markup-compatibility/2006" xmlns:a14="http://schemas.microsoft.com/office/drawing/2010/main">
          <mc:Choice Requires="a14">
            <p:sp>
              <p:nvSpPr>
                <p:cNvPr id="6" name="TextBox 5"/>
                <p:cNvSpPr txBox="1"/>
                <p:nvPr/>
              </p:nvSpPr>
              <p:spPr>
                <a:xfrm>
                  <a:off x="386535" y="3963440"/>
                  <a:ext cx="1094595" cy="6568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𝑋</m:t>
                        </m:r>
                        <m:r>
                          <a:rPr lang="en-US" altLang="zh-CN" sz="2200" b="0" i="1" smtClean="0">
                            <a:latin typeface="Cambria Math"/>
                          </a:rPr>
                          <m:t>=</m:t>
                        </m:r>
                        <m:d>
                          <m:dPr>
                            <m:begChr m:val="{"/>
                            <m:endChr m:val=""/>
                            <m:ctrlPr>
                              <a:rPr lang="en-US" altLang="zh-CN" sz="2200" b="0" i="1" smtClean="0">
                                <a:latin typeface="Cambria Math" charset="0"/>
                              </a:rPr>
                            </m:ctrlPr>
                          </m:dPr>
                          <m:e>
                            <m:eqArr>
                              <m:eqArrPr>
                                <m:ctrlPr>
                                  <a:rPr lang="en-US" altLang="zh-CN" sz="2200" b="0" i="1" smtClean="0">
                                    <a:latin typeface="Cambria Math" charset="0"/>
                                  </a:rPr>
                                </m:ctrlPr>
                              </m:eqArrPr>
                              <m:e>
                                <m:r>
                                  <a:rPr lang="en-US" altLang="zh-CN" sz="2200" b="0" i="1" smtClean="0">
                                    <a:latin typeface="Cambria Math"/>
                                  </a:rPr>
                                  <m:t>1</m:t>
                                </m:r>
                              </m:e>
                              <m:e>
                                <m:r>
                                  <a:rPr lang="en-US" altLang="zh-CN" sz="2200" b="0" i="1" smtClean="0">
                                    <a:latin typeface="Cambria Math"/>
                                  </a:rPr>
                                  <m:t>0</m:t>
                                </m:r>
                              </m:e>
                            </m:eqArr>
                          </m:e>
                        </m:d>
                      </m:oMath>
                    </m:oMathPara>
                  </a14:m>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86535" y="3963440"/>
                  <a:ext cx="1094595" cy="656846"/>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576552" y="4020599"/>
                  <a:ext cx="441049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if event </a:t>
                  </a:r>
                  <a14:m>
                    <m:oMath xmlns:m="http://schemas.openxmlformats.org/officeDocument/2006/math">
                      <m:r>
                        <a:rPr lang="en-US" altLang="zh-CN" sz="2200" i="1" dirty="0" smtClean="0">
                          <a:latin typeface="Cambria Math"/>
                        </a:rPr>
                        <m:t>𝐴</m:t>
                      </m:r>
                    </m:oMath>
                  </a14:m>
                  <a:r>
                    <a:rPr lang="en-US" altLang="zh-CN" sz="2200" dirty="0">
                      <a:latin typeface="Times New Roman" panose="02020603050405020304" pitchFamily="18" charset="0"/>
                      <a:cs typeface="Times New Roman" panose="02020603050405020304" pitchFamily="18" charset="0"/>
                    </a:rPr>
                    <a:t> has occurs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576552" y="4020599"/>
                  <a:ext cx="4410490" cy="430887"/>
                </a:xfrm>
                <a:prstGeom prst="rect">
                  <a:avLst/>
                </a:prstGeom>
                <a:blipFill>
                  <a:blip r:embed="rId4"/>
                  <a:stretch>
                    <a:fillRect l="-1798" t="-9859" b="-28169"/>
                  </a:stretch>
                </a:blipFill>
              </p:spPr>
              <p:txBody>
                <a:bodyPr/>
                <a:lstStyle/>
                <a:p>
                  <a:r>
                    <a:rPr lang="zh-CN" altLang="en-US">
                      <a:noFill/>
                    </a:rPr>
                    <a:t> </a:t>
                  </a:r>
                </a:p>
              </p:txBody>
            </p:sp>
          </mc:Fallback>
        </mc:AlternateContent>
        <p:sp>
          <p:nvSpPr>
            <p:cNvPr id="8" name="TextBox 7"/>
            <p:cNvSpPr txBox="1"/>
            <p:nvPr/>
          </p:nvSpPr>
          <p:spPr>
            <a:xfrm>
              <a:off x="1604419" y="4343202"/>
              <a:ext cx="1485165"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otherwise</a:t>
              </a:r>
              <a:endParaRPr lang="zh-CN" altLang="en-US" sz="2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9" name="TextBox 8"/>
              <p:cNvSpPr txBox="1"/>
              <p:nvPr/>
            </p:nvSpPr>
            <p:spPr>
              <a:xfrm>
                <a:off x="356512" y="4185372"/>
                <a:ext cx="459051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Examples for the event </a:t>
                </a:r>
                <a14:m>
                  <m:oMath xmlns:m="http://schemas.openxmlformats.org/officeDocument/2006/math">
                    <m:r>
                      <a:rPr lang="en-US" altLang="zh-CN" sz="2200" i="1" dirty="0" smtClean="0">
                        <a:latin typeface="Cambria Math"/>
                      </a:rPr>
                      <m:t>𝐴</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56512" y="4185372"/>
                <a:ext cx="4590510" cy="430887"/>
              </a:xfrm>
              <a:prstGeom prst="rect">
                <a:avLst/>
              </a:prstGeom>
              <a:blipFill>
                <a:blip r:embed="rId5"/>
                <a:stretch>
                  <a:fillRect l="-1724" t="-10000" b="-28571"/>
                </a:stretch>
              </a:blipFill>
            </p:spPr>
            <p:txBody>
              <a:bodyPr/>
              <a:lstStyle/>
              <a:p>
                <a:r>
                  <a:rPr lang="zh-CN" altLang="en-US">
                    <a:noFill/>
                  </a:rPr>
                  <a:t> </a:t>
                </a:r>
              </a:p>
            </p:txBody>
          </p:sp>
        </mc:Fallback>
      </mc:AlternateContent>
      <p:sp>
        <p:nvSpPr>
          <p:cNvPr id="10" name="TextBox 9"/>
          <p:cNvSpPr txBox="1"/>
          <p:nvPr/>
        </p:nvSpPr>
        <p:spPr>
          <a:xfrm>
            <a:off x="412318" y="4616259"/>
            <a:ext cx="5535615" cy="1107996"/>
          </a:xfrm>
          <a:prstGeom prst="rect">
            <a:avLst/>
          </a:prstGeom>
          <a:noFill/>
        </p:spPr>
        <p:txBody>
          <a:bodyPr wrap="square" rtlCol="0">
            <a:spAutoFit/>
          </a:bodyPr>
          <a:lstStyle/>
          <a:p>
            <a:pPr marL="342900" indent="-342900">
              <a:buFont typeface="Arial" pitchFamily="34" charset="0"/>
              <a:buChar char="•"/>
            </a:pPr>
            <a:r>
              <a:rPr lang="en-US" altLang="zh-CN" sz="2200" dirty="0">
                <a:latin typeface="Times New Roman" panose="02020603050405020304" pitchFamily="18" charset="0"/>
                <a:cs typeface="Times New Roman" panose="02020603050405020304" pitchFamily="18" charset="0"/>
              </a:rPr>
              <a:t>Toss a coin and the head shows up</a:t>
            </a:r>
          </a:p>
          <a:p>
            <a:pPr marL="342900" indent="-342900">
              <a:buFont typeface="Arial" pitchFamily="34" charset="0"/>
              <a:buChar char="•"/>
            </a:pPr>
            <a:r>
              <a:rPr lang="en-US" altLang="zh-CN" sz="2200" dirty="0">
                <a:latin typeface="Times New Roman" panose="02020603050405020304" pitchFamily="18" charset="0"/>
                <a:cs typeface="Times New Roman" panose="02020603050405020304" pitchFamily="18" charset="0"/>
              </a:rPr>
              <a:t>a student pass an exam</a:t>
            </a:r>
          </a:p>
          <a:p>
            <a:pPr marL="342900" indent="-342900">
              <a:buFont typeface="Arial" pitchFamily="34" charset="0"/>
              <a:buChar char="•"/>
            </a:pPr>
            <a:r>
              <a:rPr lang="en-US" altLang="zh-CN" sz="2200" dirty="0">
                <a:latin typeface="Times New Roman" panose="02020603050405020304" pitchFamily="18" charset="0"/>
                <a:cs typeface="Times New Roman" panose="02020603050405020304" pitchFamily="18" charset="0"/>
              </a:rPr>
              <a:t>The interviewed person is female</a:t>
            </a:r>
            <a:endParaRPr lang="zh-CN" altLang="en-US" sz="2200" dirty="0">
              <a:latin typeface="Times New Roman" panose="02020603050405020304" pitchFamily="18" charset="0"/>
              <a:cs typeface="Times New Roman" panose="02020603050405020304" pitchFamily="18" charset="0"/>
            </a:endParaRPr>
          </a:p>
        </p:txBody>
      </p:sp>
      <p:sp>
        <p:nvSpPr>
          <p:cNvPr id="12" name="灯片编号占位符 11">
            <a:extLst>
              <a:ext uri="{FF2B5EF4-FFF2-40B4-BE49-F238E27FC236}">
                <a16:creationId xmlns:a16="http://schemas.microsoft.com/office/drawing/2014/main" xmlns="" id="{DAECAC0E-F80F-42D8-A5E0-07AC85EEDAD5}"/>
              </a:ext>
            </a:extLst>
          </p:cNvPr>
          <p:cNvSpPr>
            <a:spLocks noGrp="1"/>
          </p:cNvSpPr>
          <p:nvPr>
            <p:ph type="sldNum" sz="quarter" idx="11"/>
          </p:nvPr>
        </p:nvSpPr>
        <p:spPr/>
        <p:txBody>
          <a:bodyPr/>
          <a:lstStyle/>
          <a:p>
            <a:pPr>
              <a:defRPr/>
            </a:pPr>
            <a:fld id="{DF2308B0-52A9-437D-9700-D7B37876F5B1}" type="slidenum">
              <a:rPr lang="zh-CN" altLang="en-US" smtClean="0"/>
              <a:pPr>
                <a:defRPr/>
              </a:pPr>
              <a:t>10</a:t>
            </a:fld>
            <a:endParaRPr lang="en-US" altLang="zh-CN" dirty="0"/>
          </a:p>
        </p:txBody>
      </p:sp>
    </p:spTree>
    <p:extLst>
      <p:ext uri="{BB962C8B-B14F-4D97-AF65-F5344CB8AC3E}">
        <p14:creationId xmlns:p14="http://schemas.microsoft.com/office/powerpoint/2010/main" val="100168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p:cNvSpPr/>
              <p:nvPr/>
            </p:nvSpPr>
            <p:spPr>
              <a:xfrm>
                <a:off x="314484" y="1268760"/>
                <a:ext cx="8055895" cy="769441"/>
              </a:xfrm>
              <a:prstGeom prst="rect">
                <a:avLst/>
              </a:prstGeom>
            </p:spPr>
            <p:txBody>
              <a:bodyPr wrap="square">
                <a:spAutoFit/>
              </a:bodyPr>
              <a:lstStyle/>
              <a:p>
                <a:r>
                  <a:rPr lang="en-US" altLang="zh-CN" sz="2200" b="0" dirty="0">
                    <a:latin typeface="Times New Roman" panose="02020603050405020304" pitchFamily="18" charset="0"/>
                    <a:cs typeface="Times New Roman" panose="02020603050405020304" pitchFamily="18" charset="0"/>
                  </a:rPr>
                  <a:t>If we define </a:t>
                </a:r>
                <a14:m>
                  <m:oMath xmlns:m="http://schemas.openxmlformats.org/officeDocument/2006/math">
                    <m:r>
                      <a:rPr lang="en-US" altLang="zh-CN" sz="2200" b="0" i="1" smtClean="0">
                        <a:latin typeface="Cambria Math"/>
                      </a:rPr>
                      <m:t>𝑝</m:t>
                    </m:r>
                    <m:d>
                      <m:dPr>
                        <m:ctrlPr>
                          <a:rPr lang="en-US" altLang="zh-CN" sz="2200" b="0" i="1" smtClean="0">
                            <a:latin typeface="Cambria Math" charset="0"/>
                          </a:rPr>
                        </m:ctrlPr>
                      </m:dPr>
                      <m:e>
                        <m:r>
                          <a:rPr lang="en-US" altLang="zh-CN" sz="2200" b="0" i="1" smtClean="0">
                            <a:latin typeface="Cambria Math"/>
                          </a:rPr>
                          <m:t>1</m:t>
                        </m:r>
                      </m:e>
                    </m:d>
                    <m:r>
                      <a:rPr lang="en-US" altLang="zh-CN" sz="2200" b="0" i="1" smtClean="0">
                        <a:latin typeface="Cambria Math"/>
                      </a:rPr>
                      <m:t>=</m:t>
                    </m:r>
                    <m:r>
                      <a:rPr lang="zh-CN" altLang="en-US" sz="2200" b="0" i="1" smtClean="0">
                        <a:latin typeface="Cambria Math"/>
                      </a:rPr>
                      <m:t>𝛼</m:t>
                    </m:r>
                  </m:oMath>
                </a14:m>
                <a:r>
                  <a:rPr lang="en-US" altLang="zh-CN" sz="2200" dirty="0">
                    <a:latin typeface="Times New Roman" panose="02020603050405020304" pitchFamily="18" charset="0"/>
                    <a:cs typeface="Times New Roman" panose="02020603050405020304" pitchFamily="18" charset="0"/>
                  </a:rPr>
                  <a:t>, where </a:t>
                </a:r>
                <a14:m>
                  <m:oMath xmlns:m="http://schemas.openxmlformats.org/officeDocument/2006/math">
                    <m:r>
                      <a:rPr lang="en-US" altLang="zh-CN" sz="2200" i="1">
                        <a:latin typeface="Cambria Math"/>
                      </a:rPr>
                      <m:t>0</m:t>
                    </m:r>
                    <m:r>
                      <a:rPr lang="en-US" altLang="zh-CN" sz="2200" b="0" i="1" smtClean="0">
                        <a:latin typeface="Cambria Math"/>
                      </a:rPr>
                      <m:t>&lt;</m:t>
                    </m:r>
                    <m:r>
                      <a:rPr lang="zh-CN" altLang="en-US" sz="2200" i="1">
                        <a:latin typeface="Cambria Math"/>
                      </a:rPr>
                      <m:t>𝛼</m:t>
                    </m:r>
                    <m:r>
                      <a:rPr lang="en-US" altLang="zh-CN" sz="2200" b="0" i="1" smtClean="0">
                        <a:latin typeface="Cambria Math"/>
                      </a:rPr>
                      <m:t>&lt;1</m:t>
                    </m:r>
                  </m:oMath>
                </a14:m>
                <a:r>
                  <a:rPr lang="en-US" altLang="zh-CN" sz="2200" dirty="0">
                    <a:latin typeface="Times New Roman" panose="02020603050405020304" pitchFamily="18" charset="0"/>
                    <a:cs typeface="Times New Roman" panose="02020603050405020304" pitchFamily="18" charset="0"/>
                  </a:rPr>
                  <a:t>, then the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of a Bernoulli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is given by</a:t>
                </a:r>
              </a:p>
            </p:txBody>
          </p:sp>
        </mc:Choice>
        <mc:Fallback xmlns="">
          <p:sp>
            <p:nvSpPr>
              <p:cNvPr id="5" name="矩形 4"/>
              <p:cNvSpPr>
                <a:spLocks noRot="1" noChangeAspect="1" noMove="1" noResize="1" noEditPoints="1" noAdjustHandles="1" noChangeArrowheads="1" noChangeShapeType="1" noTextEdit="1"/>
              </p:cNvSpPr>
              <p:nvPr/>
            </p:nvSpPr>
            <p:spPr>
              <a:xfrm>
                <a:off x="314484" y="1268760"/>
                <a:ext cx="8055895" cy="769441"/>
              </a:xfrm>
              <a:prstGeom prst="rect">
                <a:avLst/>
              </a:prstGeom>
              <a:blipFill>
                <a:blip r:embed="rId2"/>
                <a:stretch>
                  <a:fillRect l="-984" t="-5556" r="-833"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721367" y="2038201"/>
                <a:ext cx="3875805" cy="10318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𝑝</m:t>
                      </m:r>
                      <m:d>
                        <m:dPr>
                          <m:ctrlPr>
                            <a:rPr lang="en-US" altLang="zh-CN" sz="2200" b="0" i="1" smtClean="0">
                              <a:latin typeface="Cambria Math" charset="0"/>
                            </a:rPr>
                          </m:ctrlPr>
                        </m:dPr>
                        <m:e>
                          <m:r>
                            <a:rPr lang="en-US" altLang="zh-CN" sz="2200" b="0" i="1" smtClean="0">
                              <a:latin typeface="Cambria Math"/>
                            </a:rPr>
                            <m:t>𝑥</m:t>
                          </m:r>
                          <m:r>
                            <a:rPr lang="en-US" altLang="zh-CN" sz="2200" b="0" i="1" smtClean="0">
                              <a:latin typeface="Cambria Math"/>
                            </a:rPr>
                            <m:t>;</m:t>
                          </m:r>
                          <m:r>
                            <a:rPr lang="zh-CN" altLang="en-US" sz="2200" b="0" i="1" smtClean="0">
                              <a:latin typeface="Cambria Math"/>
                            </a:rPr>
                            <m:t>𝛼</m:t>
                          </m:r>
                        </m:e>
                      </m:d>
                      <m:r>
                        <a:rPr lang="en-US" altLang="zh-CN" sz="2200" b="0" i="1" smtClean="0">
                          <a:latin typeface="Cambria Math"/>
                        </a:rPr>
                        <m:t>=</m:t>
                      </m:r>
                      <m:d>
                        <m:dPr>
                          <m:begChr m:val="{"/>
                          <m:endChr m:val=""/>
                          <m:ctrlPr>
                            <a:rPr lang="en-US" altLang="zh-CN" sz="2200" b="0" i="1" smtClean="0">
                              <a:latin typeface="Cambria Math" charset="0"/>
                            </a:rPr>
                          </m:ctrlPr>
                        </m:dPr>
                        <m:e>
                          <m:eqArr>
                            <m:eqArrPr>
                              <m:ctrlPr>
                                <a:rPr lang="en-US" altLang="zh-CN" sz="2200" b="0" i="1" smtClean="0">
                                  <a:latin typeface="Cambria Math" charset="0"/>
                                </a:rPr>
                              </m:ctrlPr>
                            </m:eqArrPr>
                            <m:e>
                              <m:r>
                                <a:rPr lang="en-US" altLang="zh-CN" sz="2200" b="0" i="1" smtClean="0">
                                  <a:latin typeface="Cambria Math"/>
                                </a:rPr>
                                <m:t>1−</m:t>
                              </m:r>
                              <m:r>
                                <a:rPr lang="zh-CN" altLang="en-US" sz="2200" b="0" i="1" smtClean="0">
                                  <a:latin typeface="Cambria Math"/>
                                </a:rPr>
                                <m:t>𝛼</m:t>
                              </m:r>
                              <m:r>
                                <a:rPr lang="en-US" altLang="zh-CN" sz="2200" b="0" i="1" smtClean="0">
                                  <a:latin typeface="Cambria Math"/>
                                </a:rPr>
                                <m:t>    </m:t>
                              </m:r>
                              <m:r>
                                <a:rPr lang="en-US" altLang="zh-CN" sz="2200" b="0" i="1" smtClean="0">
                                  <a:latin typeface="Cambria Math"/>
                                </a:rPr>
                                <m:t>𝑖𝑓</m:t>
                              </m:r>
                              <m:r>
                                <a:rPr lang="en-US" altLang="zh-CN" sz="2200" b="0" i="1" smtClean="0">
                                  <a:latin typeface="Cambria Math"/>
                                </a:rPr>
                                <m:t> </m:t>
                              </m:r>
                              <m:r>
                                <a:rPr lang="en-US" altLang="zh-CN" sz="2200" b="0" i="1" smtClean="0">
                                  <a:latin typeface="Cambria Math"/>
                                </a:rPr>
                                <m:t>𝑥</m:t>
                              </m:r>
                              <m:r>
                                <a:rPr lang="en-US" altLang="zh-CN" sz="2200" b="0" i="1" smtClean="0">
                                  <a:latin typeface="Cambria Math"/>
                                </a:rPr>
                                <m:t>=0</m:t>
                              </m:r>
                            </m:e>
                            <m:e>
                              <m:r>
                                <a:rPr lang="en-US" altLang="zh-CN" sz="2200" b="0" i="1" smtClean="0">
                                  <a:latin typeface="Cambria Math"/>
                                </a:rPr>
                                <m:t>    </m:t>
                              </m:r>
                              <m:r>
                                <a:rPr lang="zh-CN" altLang="en-US" sz="2200" b="0" i="1" smtClean="0">
                                  <a:latin typeface="Cambria Math"/>
                                </a:rPr>
                                <m:t>𝛼</m:t>
                              </m:r>
                              <m:r>
                                <a:rPr lang="en-US" altLang="zh-CN" sz="2200" b="0" i="1" smtClean="0">
                                  <a:latin typeface="Cambria Math"/>
                                </a:rPr>
                                <m:t>        </m:t>
                              </m:r>
                              <m:r>
                                <a:rPr lang="en-US" altLang="zh-CN" sz="2200" b="0" i="1" smtClean="0">
                                  <a:latin typeface="Cambria Math"/>
                                </a:rPr>
                                <m:t>𝑖𝑓</m:t>
                              </m:r>
                              <m:r>
                                <a:rPr lang="en-US" altLang="zh-CN" sz="2200" b="0" i="1" smtClean="0">
                                  <a:latin typeface="Cambria Math"/>
                                </a:rPr>
                                <m:t> </m:t>
                              </m:r>
                              <m:r>
                                <a:rPr lang="en-US" altLang="zh-CN" sz="2200" b="0" i="1" smtClean="0">
                                  <a:latin typeface="Cambria Math"/>
                                </a:rPr>
                                <m:t>𝑥</m:t>
                              </m:r>
                              <m:r>
                                <a:rPr lang="en-US" altLang="zh-CN" sz="2200" b="0" i="1" smtClean="0">
                                  <a:latin typeface="Cambria Math"/>
                                </a:rPr>
                                <m:t>=1</m:t>
                              </m:r>
                            </m:e>
                            <m:e>
                              <m:r>
                                <a:rPr lang="en-US" altLang="zh-CN" sz="2200" b="0" i="1" smtClean="0">
                                  <a:latin typeface="Cambria Math"/>
                                </a:rPr>
                                <m:t>       0       </m:t>
                              </m:r>
                              <m:r>
                                <a:rPr lang="en-US" altLang="zh-CN" sz="2200" b="0" i="1" smtClean="0">
                                  <a:latin typeface="Cambria Math"/>
                                </a:rPr>
                                <m:t>𝑜𝑡h𝑒𝑟𝑤𝑖𝑠𝑒</m:t>
                              </m:r>
                            </m:e>
                          </m:eqArr>
                        </m:e>
                      </m:d>
                    </m:oMath>
                  </m:oMathPara>
                </a14:m>
                <a:endParaRPr lang="zh-CN" altLang="en-US" sz="2200" dirty="0">
                  <a:latin typeface="+mj-lt"/>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721367" y="2038201"/>
                <a:ext cx="3875805" cy="1031821"/>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13162" y="4149080"/>
                <a:ext cx="8568910"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The quantity </a:t>
                </a:r>
                <a14:m>
                  <m:oMath xmlns:m="http://schemas.openxmlformats.org/officeDocument/2006/math">
                    <m:r>
                      <a:rPr lang="zh-CN" altLang="en-US" sz="2200" i="1" smtClean="0">
                        <a:latin typeface="Cambria Math"/>
                      </a:rPr>
                      <m:t>𝛼</m:t>
                    </m:r>
                  </m:oMath>
                </a14:m>
                <a:r>
                  <a:rPr lang="en-US" altLang="zh-CN" sz="2200" dirty="0">
                    <a:latin typeface="Times New Roman" panose="02020603050405020304" pitchFamily="18" charset="0"/>
                    <a:cs typeface="Times New Roman" panose="02020603050405020304" pitchFamily="18" charset="0"/>
                  </a:rPr>
                  <a:t> is a </a:t>
                </a:r>
                <a:r>
                  <a:rPr lang="en-US" altLang="zh-CN" sz="2200" dirty="0">
                    <a:solidFill>
                      <a:srgbClr val="FF3300"/>
                    </a:solidFill>
                    <a:latin typeface="Times New Roman" panose="02020603050405020304" pitchFamily="18" charset="0"/>
                    <a:cs typeface="Times New Roman" panose="02020603050405020304" pitchFamily="18" charset="0"/>
                  </a:rPr>
                  <a:t>parameter</a:t>
                </a:r>
                <a:r>
                  <a:rPr lang="en-US" altLang="zh-CN" sz="2200" dirty="0">
                    <a:latin typeface="Times New Roman" panose="02020603050405020304" pitchFamily="18" charset="0"/>
                    <a:cs typeface="Times New Roman" panose="02020603050405020304" pitchFamily="18" charset="0"/>
                  </a:rPr>
                  <a:t>. Each different number </a:t>
                </a:r>
                <a14:m>
                  <m:oMath xmlns:m="http://schemas.openxmlformats.org/officeDocument/2006/math">
                    <m:r>
                      <a:rPr lang="zh-CN" altLang="en-US" sz="2200" i="1" smtClean="0">
                        <a:latin typeface="Cambria Math"/>
                      </a:rPr>
                      <m:t>𝛼</m:t>
                    </m:r>
                  </m:oMath>
                </a14:m>
                <a:r>
                  <a:rPr lang="en-US" altLang="zh-CN" sz="2200" dirty="0">
                    <a:latin typeface="Times New Roman" panose="02020603050405020304" pitchFamily="18" charset="0"/>
                    <a:cs typeface="Times New Roman" panose="02020603050405020304" pitchFamily="18" charset="0"/>
                  </a:rPr>
                  <a:t> between 0 and 1 determines a different member of </a:t>
                </a:r>
                <a:r>
                  <a:rPr lang="en-US" altLang="zh-CN" sz="2200" dirty="0">
                    <a:solidFill>
                      <a:srgbClr val="FF0000"/>
                    </a:solidFill>
                    <a:latin typeface="Times New Roman" panose="02020603050405020304" pitchFamily="18" charset="0"/>
                    <a:cs typeface="Times New Roman" panose="02020603050405020304" pitchFamily="18" charset="0"/>
                  </a:rPr>
                  <a:t>the Bernoulli family </a:t>
                </a:r>
                <a:r>
                  <a:rPr lang="en-US" altLang="zh-CN" sz="2200" dirty="0">
                    <a:latin typeface="Times New Roman" panose="02020603050405020304" pitchFamily="18" charset="0"/>
                    <a:cs typeface="Times New Roman" panose="02020603050405020304" pitchFamily="18" charset="0"/>
                  </a:rPr>
                  <a:t>of distributions.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313162" y="4149080"/>
                <a:ext cx="8568910" cy="769441"/>
              </a:xfrm>
              <a:prstGeom prst="rect">
                <a:avLst/>
              </a:prstGeom>
              <a:blipFill>
                <a:blip r:embed="rId4"/>
                <a:stretch>
                  <a:fillRect l="-925" t="-5556"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50125" y="3224299"/>
                <a:ext cx="8531947"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Here we write </a:t>
                </a:r>
                <a14:m>
                  <m:oMath xmlns:m="http://schemas.openxmlformats.org/officeDocument/2006/math">
                    <m:r>
                      <a:rPr lang="en-US" altLang="zh-CN" sz="2200" i="1">
                        <a:latin typeface="Cambria Math"/>
                      </a:rPr>
                      <m:t>𝑝</m:t>
                    </m:r>
                    <m:d>
                      <m:dPr>
                        <m:ctrlPr>
                          <a:rPr lang="en-US" altLang="zh-CN" sz="2200" i="1">
                            <a:latin typeface="Cambria Math" charset="0"/>
                          </a:rPr>
                        </m:ctrlPr>
                      </m:dPr>
                      <m:e>
                        <m:r>
                          <a:rPr lang="en-US" altLang="zh-CN" sz="2200" i="1">
                            <a:latin typeface="Cambria Math"/>
                          </a:rPr>
                          <m:t>𝑥</m:t>
                        </m:r>
                        <m:r>
                          <a:rPr lang="en-US" altLang="zh-CN" sz="2200" i="1">
                            <a:latin typeface="Cambria Math"/>
                          </a:rPr>
                          <m:t>,</m:t>
                        </m:r>
                        <m:r>
                          <a:rPr lang="zh-CN" altLang="en-US" sz="2200" i="1">
                            <a:latin typeface="Cambria Math"/>
                          </a:rPr>
                          <m:t>𝛼</m:t>
                        </m:r>
                      </m:e>
                    </m:d>
                  </m:oMath>
                </a14:m>
                <a:r>
                  <a:rPr lang="en-US" altLang="zh-CN" sz="2200" dirty="0">
                    <a:latin typeface="Times New Roman" panose="02020603050405020304" pitchFamily="18" charset="0"/>
                    <a:cs typeface="Times New Roman" panose="02020603050405020304" pitchFamily="18" charset="0"/>
                  </a:rPr>
                  <a:t> rather than just </a:t>
                </a:r>
                <a14:m>
                  <m:oMath xmlns:m="http://schemas.openxmlformats.org/officeDocument/2006/math">
                    <m:r>
                      <a:rPr lang="en-US" altLang="zh-CN" sz="2200" i="1" dirty="0">
                        <a:latin typeface="Cambria Math"/>
                      </a:rPr>
                      <m:t>𝑝</m:t>
                    </m:r>
                    <m:r>
                      <a:rPr lang="en-US" altLang="zh-CN" sz="2200" i="1" dirty="0">
                        <a:latin typeface="Cambria Math"/>
                      </a:rPr>
                      <m:t>(</m:t>
                    </m:r>
                    <m:r>
                      <a:rPr lang="en-US" altLang="zh-CN" sz="2200" i="1" dirty="0">
                        <a:latin typeface="Cambria Math"/>
                      </a:rPr>
                      <m:t>𝑥</m:t>
                    </m:r>
                    <m:r>
                      <a:rPr lang="en-US" altLang="zh-CN" sz="2200" i="1" dirty="0">
                        <a:latin typeface="Cambria Math"/>
                      </a:rPr>
                      <m:t>)</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because the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depends on the particular value of </a:t>
                </a:r>
                <a14:m>
                  <m:oMath xmlns:m="http://schemas.openxmlformats.org/officeDocument/2006/math">
                    <m:r>
                      <a:rPr lang="zh-CN" altLang="en-US" sz="2200" i="1" smtClean="0">
                        <a:latin typeface="Cambria Math"/>
                      </a:rPr>
                      <m:t>𝛼</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350125" y="3224299"/>
                <a:ext cx="8531947" cy="769441"/>
              </a:xfrm>
              <a:prstGeom prst="rect">
                <a:avLst/>
              </a:prstGeom>
              <a:blipFill>
                <a:blip r:embed="rId5"/>
                <a:stretch>
                  <a:fillRect l="-929" t="-5556" b="-15079"/>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xmlns="" id="{FED1D054-210C-455E-B526-9CDC24BDC00D}"/>
              </a:ext>
            </a:extLst>
          </p:cNvPr>
          <p:cNvSpPr>
            <a:spLocks noGrp="1"/>
          </p:cNvSpPr>
          <p:nvPr>
            <p:ph type="sldNum" sz="quarter" idx="11"/>
          </p:nvPr>
        </p:nvSpPr>
        <p:spPr/>
        <p:txBody>
          <a:bodyPr/>
          <a:lstStyle/>
          <a:p>
            <a:pPr>
              <a:defRPr/>
            </a:pPr>
            <a:fld id="{DF2308B0-52A9-437D-9700-D7B37876F5B1}" type="slidenum">
              <a:rPr lang="zh-CN" altLang="en-US" smtClean="0"/>
              <a:pPr>
                <a:defRPr/>
              </a:pPr>
              <a:t>11</a:t>
            </a:fld>
            <a:endParaRPr lang="en-US" altLang="zh-CN" dirty="0"/>
          </a:p>
        </p:txBody>
      </p:sp>
    </p:spTree>
    <p:extLst>
      <p:ext uri="{BB962C8B-B14F-4D97-AF65-F5344CB8AC3E}">
        <p14:creationId xmlns:p14="http://schemas.microsoft.com/office/powerpoint/2010/main" val="19326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barn(inVertical)">
                                      <p:cBhvr>
                                        <p:cTn id="1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341530" y="1980417"/>
                <a:ext cx="8550950" cy="1785104"/>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     Suppose </a:t>
                </a:r>
                <a14:m>
                  <m:oMath xmlns:m="http://schemas.openxmlformats.org/officeDocument/2006/math">
                    <m:r>
                      <a:rPr lang="en-US" altLang="zh-CN" sz="2200" i="1" dirty="0" smtClean="0">
                        <a:latin typeface="Cambria Math"/>
                      </a:rPr>
                      <m:t>𝑝</m:t>
                    </m:r>
                    <m:r>
                      <a:rPr lang="en-US" altLang="zh-CN" sz="2200" i="1" dirty="0" smtClean="0">
                        <a:latin typeface="Cambria Math"/>
                      </a:rPr>
                      <m:t>(</m:t>
                    </m:r>
                    <m:r>
                      <a:rPr lang="en-US" altLang="zh-CN" sz="2200" i="1" dirty="0" smtClean="0">
                        <a:latin typeface="Cambria Math"/>
                      </a:rPr>
                      <m:t>𝑥</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depends on a quantity that can be assigned any one of a number of possible values, with each different value determining a different probability distribution. Such a quantity is called a</a:t>
                </a:r>
                <a:r>
                  <a:rPr lang="en-US" altLang="zh-CN" sz="2200" dirty="0">
                    <a:solidFill>
                      <a:srgbClr val="FF3300"/>
                    </a:solidFill>
                    <a:latin typeface="Times New Roman" panose="02020603050405020304" pitchFamily="18" charset="0"/>
                    <a:cs typeface="Times New Roman" panose="02020603050405020304" pitchFamily="18" charset="0"/>
                  </a:rPr>
                  <a:t> parameter </a:t>
                </a:r>
                <a:r>
                  <a:rPr lang="en-US" altLang="zh-CN" sz="2200" dirty="0">
                    <a:latin typeface="Times New Roman" panose="02020603050405020304" pitchFamily="18" charset="0"/>
                    <a:cs typeface="Times New Roman" panose="02020603050405020304" pitchFamily="18" charset="0"/>
                  </a:rPr>
                  <a:t>of the distribution. The collection of all probability distributions for different values of the parameter is called a </a:t>
                </a:r>
                <a:r>
                  <a:rPr lang="en-US" altLang="zh-CN" sz="2200" dirty="0">
                    <a:solidFill>
                      <a:srgbClr val="FF3300"/>
                    </a:solidFill>
                    <a:latin typeface="Times New Roman" panose="02020603050405020304" pitchFamily="18" charset="0"/>
                    <a:cs typeface="Times New Roman" panose="02020603050405020304" pitchFamily="18" charset="0"/>
                  </a:rPr>
                  <a:t>family</a:t>
                </a:r>
                <a:r>
                  <a:rPr lang="en-US" altLang="zh-CN" sz="2200" b="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of probability distributions.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341530" y="1980417"/>
                <a:ext cx="8550950" cy="1785104"/>
              </a:xfrm>
              <a:prstGeom prst="rect">
                <a:avLst/>
              </a:prstGeom>
              <a:blipFill>
                <a:blip r:embed="rId2"/>
                <a:stretch>
                  <a:fillRect l="-927" t="-2389" r="-927" b="-5802"/>
                </a:stretch>
              </a:blipFill>
            </p:spPr>
            <p:txBody>
              <a:bodyPr/>
              <a:lstStyle/>
              <a:p>
                <a:r>
                  <a:rPr lang="zh-CN" altLang="en-US">
                    <a:noFill/>
                  </a:rPr>
                  <a:t> </a:t>
                </a:r>
              </a:p>
            </p:txBody>
          </p:sp>
        </mc:Fallback>
      </mc:AlternateContent>
      <p:sp>
        <p:nvSpPr>
          <p:cNvPr id="3" name="TextBox 2"/>
          <p:cNvSpPr txBox="1"/>
          <p:nvPr/>
        </p:nvSpPr>
        <p:spPr>
          <a:xfrm>
            <a:off x="341530" y="1386812"/>
            <a:ext cx="2205245" cy="430887"/>
          </a:xfrm>
          <a:prstGeom prst="rect">
            <a:avLst/>
          </a:prstGeom>
          <a:noFill/>
        </p:spPr>
        <p:txBody>
          <a:bodyPr wrap="square" rtlCol="0">
            <a:spAutoFit/>
          </a:bodyPr>
          <a:lstStyle/>
          <a:p>
            <a:r>
              <a:rPr lang="en-US" altLang="zh-CN" sz="2200" dirty="0">
                <a:solidFill>
                  <a:srgbClr val="FF3300"/>
                </a:solidFill>
                <a:latin typeface="Times New Roman" panose="02020603050405020304" pitchFamily="18" charset="0"/>
                <a:cs typeface="Times New Roman" panose="02020603050405020304" pitchFamily="18" charset="0"/>
              </a:rPr>
              <a:t>Definition</a:t>
            </a:r>
            <a:endParaRPr lang="zh-CN" altLang="en-US" sz="2200" dirty="0">
              <a:solidFill>
                <a:srgbClr val="FF3300"/>
              </a:solidFill>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xmlns="" id="{8CB2DFA8-EDD3-4004-83F5-B30B4A7C4A00}"/>
              </a:ext>
            </a:extLst>
          </p:cNvPr>
          <p:cNvSpPr>
            <a:spLocks noGrp="1"/>
          </p:cNvSpPr>
          <p:nvPr>
            <p:ph type="sldNum" sz="quarter" idx="11"/>
          </p:nvPr>
        </p:nvSpPr>
        <p:spPr/>
        <p:txBody>
          <a:bodyPr/>
          <a:lstStyle/>
          <a:p>
            <a:pPr>
              <a:defRPr/>
            </a:pPr>
            <a:fld id="{DF2308B0-52A9-437D-9700-D7B37876F5B1}" type="slidenum">
              <a:rPr lang="zh-CN" altLang="en-US" smtClean="0"/>
              <a:pPr>
                <a:defRPr/>
              </a:pPr>
              <a:t>12</a:t>
            </a:fld>
            <a:endParaRPr lang="en-US" altLang="zh-CN" dirty="0"/>
          </a:p>
        </p:txBody>
      </p:sp>
    </p:spTree>
    <p:extLst>
      <p:ext uri="{BB962C8B-B14F-4D97-AF65-F5344CB8AC3E}">
        <p14:creationId xmlns:p14="http://schemas.microsoft.com/office/powerpoint/2010/main" val="1833165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515" y="818710"/>
            <a:ext cx="463551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a:t>
            </a:r>
            <a:r>
              <a:rPr lang="en-US" altLang="zh-CN" sz="2200" dirty="0">
                <a:solidFill>
                  <a:srgbClr val="FF0000"/>
                </a:solidFill>
                <a:latin typeface="+mj-lt"/>
              </a:rPr>
              <a:t>  </a:t>
            </a:r>
            <a:endParaRPr lang="zh-CN" altLang="en-US" sz="2200" dirty="0">
              <a:solidFill>
                <a:srgbClr val="FF0000"/>
              </a:solidFill>
              <a:latin typeface="+mj-lt"/>
            </a:endParaRPr>
          </a:p>
        </p:txBody>
      </p:sp>
      <mc:AlternateContent xmlns:mc="http://schemas.openxmlformats.org/markup-compatibility/2006">
        <mc:Choice xmlns:a14="http://schemas.microsoft.com/office/drawing/2010/main" Requires="a14">
          <p:sp>
            <p:nvSpPr>
              <p:cNvPr id="3" name="TextBox 2"/>
              <p:cNvSpPr txBox="1"/>
              <p:nvPr/>
            </p:nvSpPr>
            <p:spPr>
              <a:xfrm>
                <a:off x="206515" y="1223755"/>
                <a:ext cx="8175660" cy="1107996"/>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Consider a sequence of independent Bernoulli trials. On each trial, an event </a:t>
                </a:r>
                <a14:m>
                  <m:oMath xmlns:m="http://schemas.openxmlformats.org/officeDocument/2006/math">
                    <m:r>
                      <a:rPr lang="en-US" altLang="zh-CN" sz="2200" i="1" dirty="0" smtClean="0">
                        <a:latin typeface="Cambria Math"/>
                      </a:rPr>
                      <m:t>𝐴</m:t>
                    </m:r>
                  </m:oMath>
                </a14:m>
                <a:r>
                  <a:rPr lang="en-US" altLang="zh-CN" sz="2200" dirty="0">
                    <a:latin typeface="Times New Roman" panose="02020603050405020304" pitchFamily="18" charset="0"/>
                    <a:cs typeface="Times New Roman" panose="02020603050405020304" pitchFamily="18" charset="0"/>
                  </a:rPr>
                  <a:t> will </a:t>
                </a:r>
                <a:r>
                  <a:rPr lang="en-US" altLang="zh-CN" sz="2200" dirty="0" smtClean="0">
                    <a:latin typeface="Times New Roman" panose="02020603050405020304" pitchFamily="18" charset="0"/>
                    <a:cs typeface="Times New Roman" panose="02020603050405020304" pitchFamily="18" charset="0"/>
                  </a:rPr>
                  <a:t>occur </a:t>
                </a:r>
                <a:r>
                  <a:rPr lang="en-US" altLang="zh-CN" sz="2200" dirty="0">
                    <a:latin typeface="Times New Roman" panose="02020603050405020304" pitchFamily="18" charset="0"/>
                    <a:cs typeface="Times New Roman" panose="02020603050405020304" pitchFamily="18" charset="0"/>
                  </a:rPr>
                  <a:t>with probability </a:t>
                </a:r>
                <a14:m>
                  <m:oMath xmlns:m="http://schemas.openxmlformats.org/officeDocument/2006/math">
                    <m:r>
                      <a:rPr lang="en-US" altLang="zh-CN" sz="2200" b="0" i="1" smtClean="0">
                        <a:latin typeface="Cambria Math"/>
                      </a:rPr>
                      <m:t>𝑝</m:t>
                    </m:r>
                  </m:oMath>
                </a14:m>
                <a:r>
                  <a:rPr lang="en-US" altLang="zh-CN" sz="2200" dirty="0">
                    <a:latin typeface="Times New Roman" panose="02020603050405020304" pitchFamily="18" charset="0"/>
                    <a:cs typeface="Times New Roman" panose="02020603050405020304" pitchFamily="18" charset="0"/>
                  </a:rPr>
                  <a:t>. Let </a:t>
                </a:r>
                <a14:m>
                  <m:oMath xmlns:m="http://schemas.openxmlformats.org/officeDocument/2006/math">
                    <m:r>
                      <a:rPr lang="en-US" altLang="zh-CN" sz="2200" b="0" i="1" smtClean="0">
                        <a:latin typeface="Cambria Math"/>
                      </a:rPr>
                      <m:t>𝑌</m:t>
                    </m:r>
                    <m:r>
                      <a:rPr lang="en-US" altLang="zh-CN" sz="2200" b="0" i="1" smtClean="0">
                        <a:latin typeface="Cambria Math"/>
                      </a:rPr>
                      <m:t> </m:t>
                    </m:r>
                  </m:oMath>
                </a14:m>
                <a:r>
                  <a:rPr lang="en-US" altLang="zh-CN" sz="2200" dirty="0">
                    <a:latin typeface="Times New Roman" panose="02020603050405020304" pitchFamily="18" charset="0"/>
                    <a:cs typeface="Times New Roman" panose="02020603050405020304" pitchFamily="18" charset="0"/>
                  </a:rPr>
                  <a:t>be the number of trials up to the first </a:t>
                </a:r>
                <a14:m>
                  <m:oMath xmlns:m="http://schemas.openxmlformats.org/officeDocument/2006/math">
                    <m:r>
                      <a:rPr lang="en-US" altLang="zh-CN" sz="2200" i="1" dirty="0" smtClean="0">
                        <a:latin typeface="Cambria Math"/>
                      </a:rPr>
                      <m:t>𝐴</m:t>
                    </m:r>
                  </m:oMath>
                </a14:m>
                <a:r>
                  <a:rPr lang="en-US" altLang="zh-CN" sz="2200" dirty="0">
                    <a:latin typeface="Times New Roman" panose="02020603050405020304" pitchFamily="18" charset="0"/>
                    <a:cs typeface="Times New Roman" panose="02020603050405020304" pitchFamily="18" charset="0"/>
                  </a:rPr>
                  <a:t> occurring. What is the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200" i="1" dirty="0" smtClean="0">
                        <a:latin typeface="Cambria Math"/>
                      </a:rPr>
                      <m:t>𝑌</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206515" y="1223755"/>
                <a:ext cx="8175660" cy="1107996"/>
              </a:xfrm>
              <a:prstGeom prst="rect">
                <a:avLst/>
              </a:prstGeom>
              <a:blipFill rotWithShape="0">
                <a:blip r:embed="rId2"/>
                <a:stretch>
                  <a:fillRect l="-969" t="-8791" r="-969" b="-1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89775" y="2455949"/>
                <a:ext cx="3803157"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𝑝</m:t>
                      </m:r>
                      <m:d>
                        <m:dPr>
                          <m:ctrlPr>
                            <a:rPr lang="en-US" altLang="zh-CN" sz="2200" b="0" i="1" smtClean="0">
                              <a:latin typeface="Cambria Math" charset="0"/>
                            </a:rPr>
                          </m:ctrlPr>
                        </m:dPr>
                        <m:e>
                          <m:r>
                            <a:rPr lang="en-US" altLang="zh-CN" sz="2200" b="0" i="1" smtClean="0">
                              <a:latin typeface="Cambria Math"/>
                            </a:rPr>
                            <m:t>1</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𝑌</m:t>
                          </m:r>
                          <m:r>
                            <a:rPr lang="en-US" altLang="zh-CN" sz="2200" b="0" i="1" smtClean="0">
                              <a:latin typeface="Cambria Math"/>
                            </a:rPr>
                            <m:t>=1</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𝐴</m:t>
                          </m:r>
                        </m:e>
                      </m:d>
                      <m:r>
                        <a:rPr lang="en-US" altLang="zh-CN" sz="2200" b="0" i="1" smtClean="0">
                          <a:latin typeface="Cambria Math"/>
                        </a:rPr>
                        <m:t>=</m:t>
                      </m:r>
                      <m:r>
                        <a:rPr lang="en-US" altLang="zh-CN" sz="2200" b="0" i="1" smtClean="0">
                          <a:latin typeface="Cambria Math"/>
                        </a:rPr>
                        <m:t>𝑝</m:t>
                      </m:r>
                    </m:oMath>
                  </m:oMathPara>
                </a14:m>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89775" y="2455949"/>
                <a:ext cx="3803157" cy="430887"/>
              </a:xfrm>
              <a:prstGeom prst="rect">
                <a:avLst/>
              </a:prstGeom>
              <a:blipFill rotWithShape="1">
                <a:blip r:embed="rId3"/>
                <a:stretch>
                  <a:fillRect b="-112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33299" y="2929503"/>
                <a:ext cx="4967194"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𝑝</m:t>
                      </m:r>
                      <m:d>
                        <m:dPr>
                          <m:ctrlPr>
                            <a:rPr lang="en-US" altLang="zh-CN" sz="2200" b="0" i="1" smtClean="0">
                              <a:latin typeface="Cambria Math" charset="0"/>
                            </a:rPr>
                          </m:ctrlPr>
                        </m:dPr>
                        <m:e>
                          <m:r>
                            <a:rPr lang="en-US" altLang="zh-CN" sz="2200" b="0" i="1" smtClean="0">
                              <a:latin typeface="Cambria Math"/>
                            </a:rPr>
                            <m:t>2</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𝑌</m:t>
                          </m:r>
                          <m:r>
                            <a:rPr lang="en-US" altLang="zh-CN" sz="2200" b="0" i="1" smtClean="0">
                              <a:latin typeface="Cambria Math"/>
                            </a:rPr>
                            <m:t>=2</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sSup>
                            <m:sSupPr>
                              <m:ctrlPr>
                                <a:rPr lang="en-US" altLang="zh-CN" sz="2200" b="0" i="1" smtClean="0">
                                  <a:latin typeface="Cambria Math" charset="0"/>
                                </a:rPr>
                              </m:ctrlPr>
                            </m:sSupPr>
                            <m:e>
                              <m:r>
                                <a:rPr lang="en-US" altLang="zh-CN" sz="2200" b="0" i="1" smtClean="0">
                                  <a:latin typeface="Cambria Math"/>
                                </a:rPr>
                                <m:t>𝐴</m:t>
                              </m:r>
                            </m:e>
                            <m:sup>
                              <m:r>
                                <a:rPr lang="en-US" altLang="zh-CN" sz="2200" b="0" i="1" smtClean="0">
                                  <a:latin typeface="Cambria Math"/>
                                </a:rPr>
                                <m:t>′</m:t>
                              </m:r>
                            </m:sup>
                          </m:sSup>
                          <m:r>
                            <a:rPr lang="en-US" altLang="zh-CN" sz="2200" b="0" i="1" smtClean="0">
                              <a:latin typeface="Cambria Math"/>
                            </a:rPr>
                            <m:t>𝐴</m:t>
                          </m:r>
                        </m:e>
                      </m:d>
                      <m:r>
                        <a:rPr lang="en-US" altLang="zh-CN" sz="2200" b="0" i="1" smtClean="0">
                          <a:latin typeface="Cambria Math"/>
                        </a:rPr>
                        <m:t>=</m:t>
                      </m:r>
                      <m:d>
                        <m:dPr>
                          <m:ctrlPr>
                            <a:rPr lang="en-US" altLang="zh-CN" sz="2200" b="0" i="1" smtClean="0">
                              <a:latin typeface="Cambria Math" charset="0"/>
                            </a:rPr>
                          </m:ctrlPr>
                        </m:dPr>
                        <m:e>
                          <m:r>
                            <a:rPr lang="en-US" altLang="zh-CN" sz="2200" b="0" i="1" smtClean="0">
                              <a:latin typeface="Cambria Math"/>
                            </a:rPr>
                            <m:t>1−</m:t>
                          </m:r>
                          <m:r>
                            <a:rPr lang="en-US" altLang="zh-CN" sz="2200" b="0" i="1" smtClean="0">
                              <a:latin typeface="Cambria Math"/>
                            </a:rPr>
                            <m:t>𝑝</m:t>
                          </m:r>
                        </m:e>
                      </m:d>
                      <m:r>
                        <a:rPr lang="en-US" altLang="zh-CN" sz="2200" b="0" i="1" smtClean="0">
                          <a:latin typeface="Cambria Math"/>
                        </a:rPr>
                        <m:t>𝑝</m:t>
                      </m:r>
                    </m:oMath>
                  </m:oMathPara>
                </a14:m>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33299" y="2929503"/>
                <a:ext cx="4967194" cy="430887"/>
              </a:xfrm>
              <a:prstGeom prst="rect">
                <a:avLst/>
              </a:prstGeom>
              <a:blipFill rotWithShape="1">
                <a:blip r:embed="rId4"/>
                <a:stretch>
                  <a:fillRect b="-1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06515" y="3381557"/>
                <a:ext cx="5347618"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𝑝</m:t>
                      </m:r>
                      <m:d>
                        <m:dPr>
                          <m:ctrlPr>
                            <a:rPr lang="en-US" altLang="zh-CN" sz="2200" b="0" i="1" smtClean="0">
                              <a:latin typeface="Cambria Math" charset="0"/>
                            </a:rPr>
                          </m:ctrlPr>
                        </m:dPr>
                        <m:e>
                          <m:r>
                            <a:rPr lang="en-US" altLang="zh-CN" sz="2200" b="0" i="1" smtClean="0">
                              <a:latin typeface="Cambria Math"/>
                            </a:rPr>
                            <m:t>3</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𝑌</m:t>
                          </m:r>
                          <m:r>
                            <a:rPr lang="en-US" altLang="zh-CN" sz="2200" b="0" i="1" smtClean="0">
                              <a:latin typeface="Cambria Math"/>
                            </a:rPr>
                            <m:t>=3</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sSup>
                            <m:sSupPr>
                              <m:ctrlPr>
                                <a:rPr lang="en-US" altLang="zh-CN" sz="2200" b="0" i="1" smtClean="0">
                                  <a:latin typeface="Cambria Math" charset="0"/>
                                </a:rPr>
                              </m:ctrlPr>
                            </m:sSupPr>
                            <m:e>
                              <m:r>
                                <a:rPr lang="en-US" altLang="zh-CN" sz="2200" b="0" i="1" smtClean="0">
                                  <a:latin typeface="Cambria Math"/>
                                </a:rPr>
                                <m:t>𝐴</m:t>
                              </m:r>
                            </m:e>
                            <m:sup>
                              <m:r>
                                <a:rPr lang="en-US" altLang="zh-CN" sz="2200" b="0" i="1" smtClean="0">
                                  <a:latin typeface="Cambria Math"/>
                                </a:rPr>
                                <m:t>′</m:t>
                              </m:r>
                            </m:sup>
                          </m:sSup>
                          <m:r>
                            <a:rPr lang="en-US" altLang="zh-CN" sz="2200" b="0" i="1" smtClean="0">
                              <a:latin typeface="Cambria Math"/>
                            </a:rPr>
                            <m:t>𝐴</m:t>
                          </m:r>
                          <m:r>
                            <a:rPr lang="en-US" altLang="zh-CN" sz="2200" b="0" i="1" smtClean="0">
                              <a:latin typeface="Cambria Math"/>
                            </a:rPr>
                            <m:t>′</m:t>
                          </m:r>
                          <m:r>
                            <a:rPr lang="en-US" altLang="zh-CN" sz="2200" b="0" i="1" smtClean="0">
                              <a:latin typeface="Cambria Math"/>
                            </a:rPr>
                            <m:t>𝐴</m:t>
                          </m:r>
                        </m:e>
                      </m:d>
                      <m:r>
                        <a:rPr lang="en-US" altLang="zh-CN" sz="2200" b="0" i="1" smtClean="0">
                          <a:latin typeface="Cambria Math"/>
                        </a:rPr>
                        <m:t>=</m:t>
                      </m:r>
                      <m:sSup>
                        <m:sSupPr>
                          <m:ctrlPr>
                            <a:rPr lang="en-US" altLang="zh-CN" sz="2200" b="0" i="1" smtClean="0">
                              <a:latin typeface="Cambria Math" charset="0"/>
                            </a:rPr>
                          </m:ctrlPr>
                        </m:sSupPr>
                        <m:e>
                          <m:r>
                            <a:rPr lang="en-US" altLang="zh-CN" sz="2200" b="0" i="1" smtClean="0">
                              <a:latin typeface="Cambria Math"/>
                            </a:rPr>
                            <m:t>(1−</m:t>
                          </m:r>
                          <m:r>
                            <a:rPr lang="en-US" altLang="zh-CN" sz="2200" b="0" i="1" smtClean="0">
                              <a:latin typeface="Cambria Math"/>
                            </a:rPr>
                            <m:t>𝑝</m:t>
                          </m:r>
                          <m:r>
                            <a:rPr lang="en-US" altLang="zh-CN" sz="2200" b="0" i="1" smtClean="0">
                              <a:latin typeface="Cambria Math"/>
                            </a:rPr>
                            <m:t>)</m:t>
                          </m:r>
                        </m:e>
                        <m:sup>
                          <m:r>
                            <a:rPr lang="en-US" altLang="zh-CN" sz="2200" b="0" i="1" smtClean="0">
                              <a:latin typeface="Cambria Math"/>
                            </a:rPr>
                            <m:t>2</m:t>
                          </m:r>
                        </m:sup>
                      </m:sSup>
                      <m:r>
                        <a:rPr lang="en-US" altLang="zh-CN" sz="2200" b="0" i="1" smtClean="0">
                          <a:latin typeface="Cambria Math"/>
                        </a:rPr>
                        <m:t>𝑝</m:t>
                      </m:r>
                    </m:oMath>
                  </m:oMathPara>
                </a14:m>
                <a:endParaRPr lang="zh-CN" altLang="en-US" sz="220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06515" y="3381557"/>
                <a:ext cx="5347618" cy="430887"/>
              </a:xfrm>
              <a:prstGeom prst="rect">
                <a:avLst/>
              </a:prstGeom>
              <a:blipFill rotWithShape="1">
                <a:blip r:embed="rId5"/>
                <a:stretch>
                  <a:fillRect b="-20000"/>
                </a:stretch>
              </a:blipFill>
            </p:spPr>
            <p:txBody>
              <a:bodyPr/>
              <a:lstStyle/>
              <a:p>
                <a:r>
                  <a:rPr lang="zh-CN" altLang="en-US">
                    <a:noFill/>
                  </a:rPr>
                  <a:t> </a:t>
                </a:r>
              </a:p>
            </p:txBody>
          </p:sp>
        </mc:Fallback>
      </mc:AlternateContent>
      <p:sp>
        <p:nvSpPr>
          <p:cNvPr id="8" name="矩形 7"/>
          <p:cNvSpPr/>
          <p:nvPr/>
        </p:nvSpPr>
        <p:spPr>
          <a:xfrm>
            <a:off x="251520" y="3879050"/>
            <a:ext cx="8062393" cy="43088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Continuing in this way, a general formula emerges:</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p:cNvSpPr txBox="1"/>
              <p:nvPr/>
            </p:nvSpPr>
            <p:spPr>
              <a:xfrm>
                <a:off x="469795" y="4419110"/>
                <a:ext cx="2858283" cy="7382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𝑝</m:t>
                      </m:r>
                      <m:d>
                        <m:dPr>
                          <m:ctrlPr>
                            <a:rPr lang="en-US" altLang="zh-CN" sz="2200" b="0" i="1" smtClean="0">
                              <a:latin typeface="Cambria Math" charset="0"/>
                            </a:rPr>
                          </m:ctrlPr>
                        </m:dPr>
                        <m:e>
                          <m:r>
                            <a:rPr lang="en-US" altLang="zh-CN" sz="2200" b="0" i="1" smtClean="0">
                              <a:latin typeface="Cambria Math"/>
                            </a:rPr>
                            <m:t>𝑥</m:t>
                          </m:r>
                        </m:e>
                      </m:d>
                      <m:r>
                        <a:rPr lang="en-US" altLang="zh-CN" sz="2200" b="0" i="1" smtClean="0">
                          <a:latin typeface="Cambria Math"/>
                        </a:rPr>
                        <m:t>=</m:t>
                      </m:r>
                      <m:d>
                        <m:dPr>
                          <m:begChr m:val="{"/>
                          <m:endChr m:val=""/>
                          <m:ctrlPr>
                            <a:rPr lang="en-US" altLang="zh-CN" sz="2200" b="0" i="1" smtClean="0">
                              <a:latin typeface="Cambria Math" charset="0"/>
                            </a:rPr>
                          </m:ctrlPr>
                        </m:dPr>
                        <m:e>
                          <m:eqArr>
                            <m:eqArrPr>
                              <m:ctrlPr>
                                <a:rPr lang="en-US" altLang="zh-CN" sz="2200" b="0" i="1" smtClean="0">
                                  <a:latin typeface="Cambria Math" charset="0"/>
                                </a:rPr>
                              </m:ctrlPr>
                            </m:eqArrPr>
                            <m:e>
                              <m:sSup>
                                <m:sSupPr>
                                  <m:ctrlPr>
                                    <a:rPr lang="en-US" altLang="zh-CN" sz="2200" i="1">
                                      <a:latin typeface="Cambria Math" charset="0"/>
                                    </a:rPr>
                                  </m:ctrlPr>
                                </m:sSupPr>
                                <m:e>
                                  <m:r>
                                    <a:rPr lang="en-US" altLang="zh-CN" sz="2200" i="1">
                                      <a:latin typeface="Cambria Math"/>
                                    </a:rPr>
                                    <m:t>(1−</m:t>
                                  </m:r>
                                  <m:r>
                                    <a:rPr lang="en-US" altLang="zh-CN" sz="2200" b="0" i="1" smtClean="0">
                                      <a:latin typeface="Cambria Math"/>
                                    </a:rPr>
                                    <m:t>𝑝</m:t>
                                  </m:r>
                                  <m:r>
                                    <a:rPr lang="en-US" altLang="zh-CN" sz="2200" i="1">
                                      <a:latin typeface="Cambria Math"/>
                                    </a:rPr>
                                    <m:t>)</m:t>
                                  </m:r>
                                </m:e>
                                <m:sup>
                                  <m:r>
                                    <a:rPr lang="en-US" altLang="zh-CN" sz="2200" b="0" i="1" smtClean="0">
                                      <a:latin typeface="Cambria Math"/>
                                    </a:rPr>
                                    <m:t>𝑥</m:t>
                                  </m:r>
                                  <m:r>
                                    <a:rPr lang="en-US" altLang="zh-CN" sz="2200" b="0" i="1" smtClean="0">
                                      <a:latin typeface="Cambria Math"/>
                                    </a:rPr>
                                    <m:t>−1</m:t>
                                  </m:r>
                                </m:sup>
                              </m:sSup>
                              <m:r>
                                <a:rPr lang="en-US" altLang="zh-CN" sz="2200" b="0" i="1" smtClean="0">
                                  <a:latin typeface="Cambria Math"/>
                                </a:rPr>
                                <m:t>𝑝</m:t>
                              </m:r>
                              <m:r>
                                <m:rPr>
                                  <m:nor/>
                                </m:rPr>
                                <a:rPr lang="zh-CN" altLang="en-US" sz="2200" dirty="0"/>
                                <m:t> </m:t>
                              </m:r>
                            </m:e>
                            <m:e>
                              <m:r>
                                <a:rPr lang="en-US" altLang="zh-CN" sz="2200" b="0" i="1" smtClean="0">
                                  <a:latin typeface="Cambria Math"/>
                                </a:rPr>
                                <m:t>0</m:t>
                              </m:r>
                            </m:e>
                          </m:eqArr>
                        </m:e>
                      </m:d>
                    </m:oMath>
                  </m:oMathPara>
                </a14:m>
                <a:endParaRPr lang="zh-CN" altLang="en-US" sz="2200" dirty="0">
                  <a:latin typeface="+mj-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69795" y="4419110"/>
                <a:ext cx="2858283" cy="738215"/>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530135" y="4483278"/>
                <a:ext cx="1687320"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𝑥</m:t>
                      </m:r>
                      <m:r>
                        <a:rPr lang="en-US" altLang="zh-CN" sz="2200" b="0" i="1" smtClean="0">
                          <a:latin typeface="Cambria Math"/>
                        </a:rPr>
                        <m:t>=1,2,3,…</m:t>
                      </m:r>
                    </m:oMath>
                  </m:oMathPara>
                </a14:m>
                <a:endParaRPr lang="zh-CN" altLang="en-US" sz="2200" dirty="0">
                  <a:latin typeface="+mj-l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530135" y="4483278"/>
                <a:ext cx="1687320" cy="430887"/>
              </a:xfrm>
              <a:prstGeom prst="rect">
                <a:avLst/>
              </a:prstGeom>
              <a:blipFill>
                <a:blip r:embed="rId7"/>
                <a:stretch>
                  <a:fillRect/>
                </a:stretch>
              </a:blipFill>
            </p:spPr>
            <p:txBody>
              <a:bodyPr/>
              <a:lstStyle/>
              <a:p>
                <a:r>
                  <a:rPr lang="zh-CN" altLang="en-US">
                    <a:noFill/>
                  </a:rPr>
                  <a:t> </a:t>
                </a:r>
              </a:p>
            </p:txBody>
          </p:sp>
        </mc:Fallback>
      </mc:AlternateContent>
      <p:sp>
        <p:nvSpPr>
          <p:cNvPr id="11" name="TextBox 10"/>
          <p:cNvSpPr txBox="1"/>
          <p:nvPr/>
        </p:nvSpPr>
        <p:spPr>
          <a:xfrm>
            <a:off x="3530135" y="4843318"/>
            <a:ext cx="3195355"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otherwise</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矩形 13"/>
              <p:cNvSpPr/>
              <p:nvPr/>
            </p:nvSpPr>
            <p:spPr>
              <a:xfrm>
                <a:off x="289775" y="5268668"/>
                <a:ext cx="8364180"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Each different number </a:t>
                </a:r>
                <a14:m>
                  <m:oMath xmlns:m="http://schemas.openxmlformats.org/officeDocument/2006/math">
                    <m:r>
                      <a:rPr lang="en-US" altLang="zh-CN" sz="2200" b="0" i="1" smtClean="0">
                        <a:latin typeface="Cambria Math"/>
                      </a:rPr>
                      <m:t>𝑝</m:t>
                    </m:r>
                  </m:oMath>
                </a14:m>
                <a:r>
                  <a:rPr lang="en-US" altLang="zh-CN" sz="2200" dirty="0">
                    <a:latin typeface="Times New Roman" panose="02020603050405020304" pitchFamily="18" charset="0"/>
                    <a:cs typeface="Times New Roman" panose="02020603050405020304" pitchFamily="18" charset="0"/>
                  </a:rPr>
                  <a:t> between </a:t>
                </a:r>
                <a14:m>
                  <m:oMath xmlns:m="http://schemas.openxmlformats.org/officeDocument/2006/math">
                    <m:r>
                      <a:rPr lang="en-US" altLang="zh-CN" sz="2200" i="1" dirty="0" smtClean="0">
                        <a:latin typeface="Cambria Math"/>
                      </a:rPr>
                      <m:t>0</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i="1" dirty="0" smtClean="0">
                        <a:latin typeface="Cambria Math"/>
                      </a:rPr>
                      <m:t>1</m:t>
                    </m:r>
                  </m:oMath>
                </a14:m>
                <a:r>
                  <a:rPr lang="en-US" altLang="zh-CN" sz="2200" dirty="0">
                    <a:latin typeface="Times New Roman" panose="02020603050405020304" pitchFamily="18" charset="0"/>
                    <a:cs typeface="Times New Roman" panose="02020603050405020304" pitchFamily="18" charset="0"/>
                  </a:rPr>
                  <a:t> determines a different member of </a:t>
                </a:r>
                <a:r>
                  <a:rPr lang="en-US" altLang="zh-CN" sz="2200" dirty="0">
                    <a:solidFill>
                      <a:srgbClr val="FF0000"/>
                    </a:solidFill>
                    <a:latin typeface="Times New Roman" panose="02020603050405020304" pitchFamily="18" charset="0"/>
                    <a:cs typeface="Times New Roman" panose="02020603050405020304" pitchFamily="18" charset="0"/>
                  </a:rPr>
                  <a:t>the geometric family </a:t>
                </a:r>
                <a:r>
                  <a:rPr lang="en-US" altLang="zh-CN" sz="2200" dirty="0">
                    <a:latin typeface="Times New Roman" panose="02020603050405020304" pitchFamily="18" charset="0"/>
                    <a:cs typeface="Times New Roman" panose="02020603050405020304" pitchFamily="18" charset="0"/>
                  </a:rPr>
                  <a:t>of distributions.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289775" y="5268668"/>
                <a:ext cx="8364180" cy="769441"/>
              </a:xfrm>
              <a:prstGeom prst="rect">
                <a:avLst/>
              </a:prstGeom>
              <a:blipFill>
                <a:blip r:embed="rId8"/>
                <a:stretch>
                  <a:fillRect l="-948" t="-4724" r="-1531" b="-1496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BBCB6375-2236-4D7B-839D-7A2896AB02ED}"/>
              </a:ext>
            </a:extLst>
          </p:cNvPr>
          <p:cNvSpPr>
            <a:spLocks noGrp="1"/>
          </p:cNvSpPr>
          <p:nvPr>
            <p:ph type="sldNum" sz="quarter" idx="11"/>
          </p:nvPr>
        </p:nvSpPr>
        <p:spPr/>
        <p:txBody>
          <a:bodyPr/>
          <a:lstStyle/>
          <a:p>
            <a:pPr>
              <a:defRPr/>
            </a:pPr>
            <a:fld id="{DF2308B0-52A9-437D-9700-D7B37876F5B1}" type="slidenum">
              <a:rPr lang="zh-CN" altLang="en-US" smtClean="0"/>
              <a:pPr>
                <a:defRPr/>
              </a:pPr>
              <a:t>13</a:t>
            </a:fld>
            <a:endParaRPr lang="en-US" altLang="zh-CN" dirty="0"/>
          </a:p>
        </p:txBody>
      </p:sp>
    </p:spTree>
    <p:extLst>
      <p:ext uri="{BB962C8B-B14F-4D97-AF65-F5344CB8AC3E}">
        <p14:creationId xmlns:p14="http://schemas.microsoft.com/office/powerpoint/2010/main" val="3644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arn(inVertical)">
                                      <p:cBhvr>
                                        <p:cTn id="30" dur="500"/>
                                        <p:tgtEl>
                                          <p:spTgt spid="10"/>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arn(inVertical)">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arn(inVertical)">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6525" y="1502123"/>
            <a:ext cx="873097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Questions</a:t>
            </a:r>
            <a:r>
              <a:rPr lang="en-US" altLang="zh-CN" sz="2200" dirty="0">
                <a:latin typeface="Times New Roman" panose="02020603050405020304" pitchFamily="18" charset="0"/>
                <a:cs typeface="Times New Roman" panose="02020603050405020304" pitchFamily="18" charset="0"/>
              </a:rPr>
              <a:t>: For the geometric family of distributions</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2231740" y="2042184"/>
                <a:ext cx="2997872" cy="468398"/>
              </a:xfrm>
              <a:prstGeom prst="rect">
                <a:avLst/>
              </a:prstGeom>
              <a:noFill/>
            </p:spPr>
            <p:txBody>
              <a:bodyPr wrap="none" rtlCol="0">
                <a:spAutoFit/>
              </a:bodyPr>
              <a:lstStyle/>
              <a:p>
                <a14:m>
                  <m:oMath xmlns:m="http://schemas.openxmlformats.org/officeDocument/2006/math">
                    <m:nary>
                      <m:naryPr>
                        <m:chr m:val="∑"/>
                        <m:limLoc m:val="subSup"/>
                        <m:ctrlPr>
                          <a:rPr lang="en-US" altLang="zh-CN" sz="2200" i="1" smtClean="0">
                            <a:latin typeface="Cambria Math" charset="0"/>
                          </a:rPr>
                        </m:ctrlPr>
                      </m:naryPr>
                      <m:sub>
                        <m:r>
                          <m:rPr>
                            <m:brk m:alnAt="25"/>
                          </m:rPr>
                          <a:rPr lang="en-US" altLang="zh-CN" sz="2200" b="0" i="1" smtClean="0">
                            <a:latin typeface="Cambria Math"/>
                          </a:rPr>
                          <m:t>𝑎</m:t>
                        </m:r>
                        <m:r>
                          <a:rPr lang="en-US" altLang="zh-CN" sz="2200" b="0" i="1" smtClean="0">
                            <a:latin typeface="Cambria Math"/>
                          </a:rPr>
                          <m:t>𝑙𝑙</m:t>
                        </m:r>
                        <m:r>
                          <a:rPr lang="en-US" altLang="zh-CN" sz="2200" b="0" i="1" smtClean="0">
                            <a:latin typeface="Cambria Math"/>
                          </a:rPr>
                          <m:t> </m:t>
                        </m:r>
                        <m:r>
                          <a:rPr lang="en-US" altLang="zh-CN" sz="2200" b="0" i="1" smtClean="0">
                            <a:latin typeface="Cambria Math"/>
                          </a:rPr>
                          <m:t>𝑝𝑜𝑠𝑠𝑖𝑏𝑙𝑒</m:t>
                        </m:r>
                        <m:r>
                          <a:rPr lang="en-US" altLang="zh-CN" sz="2200" b="0" i="1" smtClean="0">
                            <a:latin typeface="Cambria Math"/>
                          </a:rPr>
                          <m:t> </m:t>
                        </m:r>
                        <m:r>
                          <a:rPr lang="en-US" altLang="zh-CN" sz="2200" b="0" i="1" smtClean="0">
                            <a:latin typeface="Cambria Math"/>
                          </a:rPr>
                          <m:t>𝑥</m:t>
                        </m:r>
                      </m:sub>
                      <m:sup>
                        <m:r>
                          <a:rPr lang="en-US" altLang="zh-CN" sz="2200" b="0" i="1" smtClean="0">
                            <a:latin typeface="Cambria Math"/>
                          </a:rPr>
                          <m:t> </m:t>
                        </m:r>
                      </m:sup>
                      <m:e>
                        <m:r>
                          <a:rPr lang="en-US" altLang="zh-CN" sz="2200" b="0" i="1" smtClean="0">
                            <a:latin typeface="Cambria Math"/>
                          </a:rPr>
                          <m:t>𝑝</m:t>
                        </m:r>
                        <m:r>
                          <a:rPr lang="en-US" altLang="zh-CN" sz="2200" b="0" i="1" smtClean="0">
                            <a:latin typeface="Cambria Math"/>
                          </a:rPr>
                          <m:t>(</m:t>
                        </m:r>
                        <m:r>
                          <a:rPr lang="en-US" altLang="zh-CN" sz="2200" b="0" i="1" smtClean="0">
                            <a:latin typeface="Cambria Math"/>
                          </a:rPr>
                          <m:t>𝑥</m:t>
                        </m:r>
                        <m:r>
                          <a:rPr lang="en-US" altLang="zh-CN" sz="2200" b="0" i="1" smtClean="0">
                            <a:latin typeface="Cambria Math"/>
                          </a:rPr>
                          <m:t>)</m:t>
                        </m:r>
                      </m:e>
                    </m:nary>
                    <m:r>
                      <a:rPr lang="en-US" altLang="zh-CN" sz="2200" b="0" i="1" smtClean="0">
                        <a:latin typeface="Cambria Math"/>
                      </a:rPr>
                      <m:t>=1</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231740" y="2042184"/>
                <a:ext cx="2997872" cy="468398"/>
              </a:xfrm>
              <a:prstGeom prst="rect">
                <a:avLst/>
              </a:prstGeom>
              <a:blipFill>
                <a:blip r:embed="rId2"/>
                <a:stretch>
                  <a:fillRect l="-14024" t="-115584" r="-610" b="-1675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07250" y="2717259"/>
                <a:ext cx="5440464" cy="7567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limLoc m:val="subSup"/>
                          <m:ctrlPr>
                            <a:rPr lang="zh-CN" altLang="en-US" sz="2200" i="1" smtClean="0">
                              <a:latin typeface="Cambria Math" charset="0"/>
                            </a:rPr>
                          </m:ctrlPr>
                        </m:naryPr>
                        <m:sub>
                          <m:r>
                            <a:rPr lang="en-US" altLang="zh-CN" sz="2200" b="0" i="1" smtClean="0">
                              <a:latin typeface="Cambria Math"/>
                            </a:rPr>
                            <m:t>𝑥</m:t>
                          </m:r>
                          <m:r>
                            <a:rPr lang="en-US" altLang="zh-CN" sz="2200" b="0" i="1" smtClean="0">
                              <a:latin typeface="Cambria Math"/>
                            </a:rPr>
                            <m:t>=1</m:t>
                          </m:r>
                        </m:sub>
                        <m:sup>
                          <m:r>
                            <a:rPr lang="en-US" altLang="zh-CN" sz="2200" b="0" i="1" smtClean="0">
                              <a:latin typeface="Cambria Math"/>
                            </a:rPr>
                            <m:t>∞</m:t>
                          </m:r>
                        </m:sup>
                        <m:e>
                          <m:sSup>
                            <m:sSupPr>
                              <m:ctrlPr>
                                <a:rPr lang="en-US" altLang="zh-CN" sz="2200" i="1">
                                  <a:latin typeface="Cambria Math" charset="0"/>
                                </a:rPr>
                              </m:ctrlPr>
                            </m:sSupPr>
                            <m:e>
                              <m:r>
                                <a:rPr lang="en-US" altLang="zh-CN" sz="2200" i="1">
                                  <a:latin typeface="Cambria Math"/>
                                </a:rPr>
                                <m:t>(1−</m:t>
                              </m:r>
                              <m:r>
                                <a:rPr lang="en-US" altLang="zh-CN" sz="2200" b="0" i="1" smtClean="0">
                                  <a:latin typeface="Cambria Math"/>
                                </a:rPr>
                                <m:t>𝑝</m:t>
                              </m:r>
                              <m:r>
                                <a:rPr lang="en-US" altLang="zh-CN" sz="2200" i="1">
                                  <a:latin typeface="Cambria Math"/>
                                </a:rPr>
                                <m:t>)</m:t>
                              </m:r>
                            </m:e>
                            <m:sup>
                              <m:r>
                                <a:rPr lang="en-US" altLang="zh-CN" sz="2200" i="1">
                                  <a:latin typeface="Cambria Math"/>
                                </a:rPr>
                                <m:t>𝑥</m:t>
                              </m:r>
                              <m:r>
                                <a:rPr lang="en-US" altLang="zh-CN" sz="2200" i="1">
                                  <a:latin typeface="Cambria Math"/>
                                </a:rPr>
                                <m:t>−1</m:t>
                              </m:r>
                            </m:sup>
                          </m:sSup>
                          <m:r>
                            <a:rPr lang="en-US" altLang="zh-CN" sz="2200" b="0" i="1" smtClean="0">
                              <a:latin typeface="Cambria Math"/>
                            </a:rPr>
                            <m:t>𝑝</m:t>
                          </m:r>
                        </m:e>
                      </m:nary>
                      <m:r>
                        <a:rPr lang="en-US" altLang="zh-CN" sz="2200" b="0" i="1" smtClean="0">
                          <a:latin typeface="Cambria Math"/>
                        </a:rPr>
                        <m:t>=</m:t>
                      </m:r>
                      <m:r>
                        <a:rPr lang="en-US" altLang="zh-CN" sz="2200" b="0" i="1" smtClean="0">
                          <a:latin typeface="Cambria Math"/>
                        </a:rPr>
                        <m:t>𝑝</m:t>
                      </m:r>
                      <m:nary>
                        <m:naryPr>
                          <m:chr m:val="∑"/>
                          <m:limLoc m:val="subSup"/>
                          <m:ctrlPr>
                            <a:rPr lang="zh-CN" altLang="en-US" sz="2200" i="1">
                              <a:latin typeface="Cambria Math" charset="0"/>
                            </a:rPr>
                          </m:ctrlPr>
                        </m:naryPr>
                        <m:sub>
                          <m:r>
                            <m:rPr>
                              <m:brk m:alnAt="1"/>
                            </m:rPr>
                            <a:rPr lang="en-US" altLang="zh-CN" sz="2200" b="0" i="1" smtClean="0">
                              <a:latin typeface="Cambria Math"/>
                            </a:rPr>
                            <m:t>𝑚</m:t>
                          </m:r>
                          <m:r>
                            <a:rPr lang="en-US" altLang="zh-CN" sz="2200" i="1">
                              <a:latin typeface="Cambria Math"/>
                            </a:rPr>
                            <m:t>=</m:t>
                          </m:r>
                          <m:r>
                            <a:rPr lang="en-US" altLang="zh-CN" sz="2200" b="0" i="1" smtClean="0">
                              <a:latin typeface="Cambria Math"/>
                            </a:rPr>
                            <m:t>0</m:t>
                          </m:r>
                        </m:sub>
                        <m:sup>
                          <m:r>
                            <a:rPr lang="en-US" altLang="zh-CN" sz="2200" i="1">
                              <a:latin typeface="Cambria Math"/>
                            </a:rPr>
                            <m:t>∞</m:t>
                          </m:r>
                        </m:sup>
                        <m:e>
                          <m:sSup>
                            <m:sSupPr>
                              <m:ctrlPr>
                                <a:rPr lang="en-US" altLang="zh-CN" sz="2200" i="1">
                                  <a:latin typeface="Cambria Math" charset="0"/>
                                </a:rPr>
                              </m:ctrlPr>
                            </m:sSupPr>
                            <m:e>
                              <m:r>
                                <a:rPr lang="en-US" altLang="zh-CN" sz="2200" i="1">
                                  <a:latin typeface="Cambria Math"/>
                                </a:rPr>
                                <m:t>(1−</m:t>
                              </m:r>
                              <m:r>
                                <a:rPr lang="en-US" altLang="zh-CN" sz="2200" b="0" i="1" smtClean="0">
                                  <a:latin typeface="Cambria Math"/>
                                </a:rPr>
                                <m:t>𝑝</m:t>
                              </m:r>
                              <m:r>
                                <a:rPr lang="en-US" altLang="zh-CN" sz="2200" i="1">
                                  <a:latin typeface="Cambria Math"/>
                                </a:rPr>
                                <m:t>)</m:t>
                              </m:r>
                            </m:e>
                            <m:sup>
                              <m:r>
                                <a:rPr lang="en-US" altLang="zh-CN" sz="2200" b="0" i="1" smtClean="0">
                                  <a:latin typeface="Cambria Math"/>
                                </a:rPr>
                                <m:t>𝑚</m:t>
                              </m:r>
                            </m:sup>
                          </m:sSup>
                          <m:r>
                            <a:rPr lang="en-US" altLang="zh-CN" sz="2200" b="0" i="1" smtClean="0">
                              <a:latin typeface="Cambria Math" panose="02040503050406030204" pitchFamily="18" charset="0"/>
                            </a:rPr>
                            <m:t>=1</m:t>
                          </m:r>
                        </m:e>
                      </m:nary>
                    </m:oMath>
                  </m:oMathPara>
                </a14:m>
                <a:endParaRPr lang="zh-CN" altLang="en-US" sz="22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07250" y="2717259"/>
                <a:ext cx="5440464" cy="756746"/>
              </a:xfrm>
              <a:prstGeom prst="rect">
                <a:avLst/>
              </a:prstGeom>
              <a:blipFill>
                <a:blip r:embed="rId3"/>
                <a:stretch>
                  <a:fillRect/>
                </a:stretch>
              </a:blipFill>
            </p:spPr>
            <p:txBody>
              <a:bodyPr/>
              <a:lstStyle/>
              <a:p>
                <a:r>
                  <a:rPr lang="zh-CN" altLang="en-US">
                    <a:noFill/>
                  </a:rPr>
                  <a:t> </a:t>
                </a:r>
              </a:p>
            </p:txBody>
          </p:sp>
        </mc:Fallback>
      </mc:AlternateContent>
      <p:sp>
        <p:nvSpPr>
          <p:cNvPr id="6" name="矩形 5"/>
          <p:cNvSpPr/>
          <p:nvPr/>
        </p:nvSpPr>
        <p:spPr>
          <a:xfrm>
            <a:off x="386535" y="3744035"/>
            <a:ext cx="7920880" cy="43088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Recall that the partial sum of a geometric series is</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p:cNvSpPr txBox="1"/>
              <p:nvPr/>
            </p:nvSpPr>
            <p:spPr>
              <a:xfrm>
                <a:off x="2652271" y="4329100"/>
                <a:ext cx="2536592" cy="637354"/>
              </a:xfrm>
              <a:prstGeom prst="rect">
                <a:avLst/>
              </a:prstGeom>
              <a:noFill/>
            </p:spPr>
            <p:txBody>
              <a:bodyPr wrap="none" rtlCol="0">
                <a:spAutoFit/>
              </a:bodyPr>
              <a:lstStyle/>
              <a:p>
                <a14:m>
                  <m:oMath xmlns:m="http://schemas.openxmlformats.org/officeDocument/2006/math">
                    <m:nary>
                      <m:naryPr>
                        <m:chr m:val="∑"/>
                        <m:limLoc m:val="subSup"/>
                        <m:ctrlPr>
                          <a:rPr lang="zh-CN" altLang="en-US" sz="2200" i="1" smtClean="0">
                            <a:latin typeface="Cambria Math" charset="0"/>
                          </a:rPr>
                        </m:ctrlPr>
                      </m:naryPr>
                      <m:sub>
                        <m:r>
                          <a:rPr lang="en-US" altLang="zh-CN" sz="2200" b="0" i="1" smtClean="0">
                            <a:latin typeface="Cambria Math"/>
                          </a:rPr>
                          <m:t>𝑚</m:t>
                        </m:r>
                        <m:r>
                          <a:rPr lang="en-US" altLang="zh-CN" sz="2200" b="0" i="1" smtClean="0">
                            <a:latin typeface="Cambria Math"/>
                          </a:rPr>
                          <m:t>=0</m:t>
                        </m:r>
                      </m:sub>
                      <m:sup>
                        <m:r>
                          <a:rPr lang="en-US" altLang="zh-CN" sz="2200" b="0" i="1" smtClean="0">
                            <a:latin typeface="Cambria Math"/>
                          </a:rPr>
                          <m:t>𝑘</m:t>
                        </m:r>
                      </m:sup>
                      <m:e>
                        <m:sSup>
                          <m:sSupPr>
                            <m:ctrlPr>
                              <a:rPr lang="en-US" altLang="zh-CN" sz="2200" i="1" smtClean="0">
                                <a:latin typeface="Cambria Math" charset="0"/>
                              </a:rPr>
                            </m:ctrlPr>
                          </m:sSupPr>
                          <m:e>
                            <m:r>
                              <a:rPr lang="en-US" altLang="zh-CN" sz="2200" b="0" i="1" smtClean="0">
                                <a:latin typeface="Cambria Math"/>
                              </a:rPr>
                              <m:t>𝑎</m:t>
                            </m:r>
                          </m:e>
                          <m:sup>
                            <m:r>
                              <a:rPr lang="en-US" altLang="zh-CN" sz="2200" b="0" i="1" smtClean="0">
                                <a:latin typeface="Cambria Math"/>
                              </a:rPr>
                              <m:t>𝑚</m:t>
                            </m:r>
                          </m:sup>
                        </m:sSup>
                      </m:e>
                    </m:nary>
                    <m:r>
                      <a:rPr lang="en-US" altLang="zh-CN" sz="2200" b="0" i="1" smtClean="0">
                        <a:latin typeface="Cambria Math"/>
                      </a:rPr>
                      <m:t>=</m:t>
                    </m:r>
                    <m:f>
                      <m:fPr>
                        <m:ctrlPr>
                          <a:rPr lang="en-US" altLang="zh-CN" sz="2200" b="0" i="1" smtClean="0">
                            <a:latin typeface="Cambria Math" charset="0"/>
                          </a:rPr>
                        </m:ctrlPr>
                      </m:fPr>
                      <m:num>
                        <m:r>
                          <a:rPr lang="en-US" altLang="zh-CN" sz="2200" b="0" i="1" smtClean="0">
                            <a:latin typeface="Cambria Math"/>
                          </a:rPr>
                          <m:t>1−</m:t>
                        </m:r>
                        <m:sSup>
                          <m:sSupPr>
                            <m:ctrlPr>
                              <a:rPr lang="en-US" altLang="zh-CN" sz="2200" b="0" i="1" smtClean="0">
                                <a:latin typeface="Cambria Math" charset="0"/>
                              </a:rPr>
                            </m:ctrlPr>
                          </m:sSupPr>
                          <m:e>
                            <m:r>
                              <a:rPr lang="en-US" altLang="zh-CN" sz="2200" b="0" i="1" smtClean="0">
                                <a:latin typeface="Cambria Math"/>
                              </a:rPr>
                              <m:t>𝑎</m:t>
                            </m:r>
                          </m:e>
                          <m:sup>
                            <m:r>
                              <a:rPr lang="en-US" altLang="zh-CN" sz="2200" b="0" i="1" smtClean="0">
                                <a:latin typeface="Cambria Math"/>
                              </a:rPr>
                              <m:t>𝑘</m:t>
                            </m:r>
                            <m:r>
                              <a:rPr lang="en-US" altLang="zh-CN" sz="2200" b="0" i="1" smtClean="0">
                                <a:latin typeface="Cambria Math"/>
                              </a:rPr>
                              <m:t>+1</m:t>
                            </m:r>
                          </m:sup>
                        </m:sSup>
                      </m:num>
                      <m:den>
                        <m:r>
                          <a:rPr lang="en-US" altLang="zh-CN" sz="2200" b="0" i="1" smtClean="0">
                            <a:latin typeface="Cambria Math"/>
                          </a:rPr>
                          <m:t>1−</m:t>
                        </m:r>
                        <m:r>
                          <a:rPr lang="en-US" altLang="zh-CN" sz="2200" b="0" i="1" smtClean="0">
                            <a:latin typeface="Cambria Math"/>
                          </a:rPr>
                          <m:t>𝑎</m:t>
                        </m:r>
                      </m:den>
                    </m:f>
                  </m:oMath>
                </a14:m>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 </a:t>
                </a:r>
              </a:p>
            </p:txBody>
          </p:sp>
        </mc:Choice>
        <mc:Fallback xmlns="">
          <p:sp>
            <p:nvSpPr>
              <p:cNvPr id="7" name="TextBox 6"/>
              <p:cNvSpPr txBox="1">
                <a:spLocks noRot="1" noChangeAspect="1" noMove="1" noResize="1" noEditPoints="1" noAdjustHandles="1" noChangeArrowheads="1" noChangeShapeType="1" noTextEdit="1"/>
              </p:cNvSpPr>
              <p:nvPr/>
            </p:nvSpPr>
            <p:spPr>
              <a:xfrm>
                <a:off x="2652271" y="4329100"/>
                <a:ext cx="2536592" cy="637354"/>
              </a:xfrm>
              <a:prstGeom prst="rect">
                <a:avLst/>
              </a:prstGeom>
              <a:blipFill>
                <a:blip r:embed="rId4"/>
                <a:stretch>
                  <a:fillRect b="-6667"/>
                </a:stretch>
              </a:blipFill>
            </p:spPr>
            <p:txBody>
              <a:bodyPr/>
              <a:lstStyle/>
              <a:p>
                <a:r>
                  <a:rPr lang="zh-CN" altLang="en-US">
                    <a:noFill/>
                  </a:rPr>
                  <a:t> </a:t>
                </a:r>
              </a:p>
            </p:txBody>
          </p:sp>
        </mc:Fallback>
      </mc:AlternateContent>
      <p:sp>
        <p:nvSpPr>
          <p:cNvPr id="8" name="灯片编号占位符 7">
            <a:extLst>
              <a:ext uri="{FF2B5EF4-FFF2-40B4-BE49-F238E27FC236}">
                <a16:creationId xmlns:a16="http://schemas.microsoft.com/office/drawing/2014/main" xmlns="" id="{1B4B60E7-7BA6-4E88-ADE6-645B0BEEF2DE}"/>
              </a:ext>
            </a:extLst>
          </p:cNvPr>
          <p:cNvSpPr>
            <a:spLocks noGrp="1"/>
          </p:cNvSpPr>
          <p:nvPr>
            <p:ph type="sldNum" sz="quarter" idx="11"/>
          </p:nvPr>
        </p:nvSpPr>
        <p:spPr/>
        <p:txBody>
          <a:bodyPr/>
          <a:lstStyle/>
          <a:p>
            <a:pPr>
              <a:defRPr/>
            </a:pPr>
            <a:fld id="{DF2308B0-52A9-437D-9700-D7B37876F5B1}" type="slidenum">
              <a:rPr lang="zh-CN" altLang="en-US" smtClean="0"/>
              <a:pPr>
                <a:defRPr/>
              </a:pPr>
              <a:t>14</a:t>
            </a:fld>
            <a:endParaRPr lang="en-US" altLang="zh-CN" dirty="0"/>
          </a:p>
        </p:txBody>
      </p:sp>
    </p:spTree>
    <p:extLst>
      <p:ext uri="{BB962C8B-B14F-4D97-AF65-F5344CB8AC3E}">
        <p14:creationId xmlns:p14="http://schemas.microsoft.com/office/powerpoint/2010/main" val="378768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0822" y="953725"/>
            <a:ext cx="4519186"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The Cumulative Distribution Function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392693" y="1500037"/>
                <a:ext cx="8409778" cy="1107996"/>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For some fixed value </a:t>
                </a:r>
                <a14:m>
                  <m:oMath xmlns:m="http://schemas.openxmlformats.org/officeDocument/2006/math">
                    <m:r>
                      <a:rPr lang="en-US" altLang="zh-CN" sz="2200" i="1" dirty="0" smtClean="0">
                        <a:latin typeface="Cambria Math"/>
                      </a:rPr>
                      <m:t>𝑥</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we often wish to compute the probability that the observed value of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will be </a:t>
                </a:r>
                <a:r>
                  <a:rPr lang="en-US" altLang="zh-CN" sz="2200" dirty="0">
                    <a:solidFill>
                      <a:srgbClr val="FF0000"/>
                    </a:solidFill>
                    <a:latin typeface="Times New Roman" panose="02020603050405020304" pitchFamily="18" charset="0"/>
                    <a:cs typeface="Times New Roman" panose="02020603050405020304" pitchFamily="18" charset="0"/>
                  </a:rPr>
                  <a:t>at most </a:t>
                </a:r>
                <a14:m>
                  <m:oMath xmlns:m="http://schemas.openxmlformats.org/officeDocument/2006/math">
                    <m:r>
                      <a:rPr lang="en-US" altLang="zh-CN" sz="2200" i="1" dirty="0" smtClean="0">
                        <a:solidFill>
                          <a:srgbClr val="FF0000"/>
                        </a:solidFill>
                        <a:latin typeface="Cambria Math"/>
                      </a:rPr>
                      <m:t>𝑥</m:t>
                    </m:r>
                  </m:oMath>
                </a14:m>
                <a:r>
                  <a:rPr lang="en-US" altLang="zh-CN" sz="2200" i="1" dirty="0">
                    <a:latin typeface="Times New Roman" panose="02020603050405020304" pitchFamily="18" charset="0"/>
                    <a:cs typeface="Times New Roman" panose="02020603050405020304" pitchFamily="18" charset="0"/>
                  </a:rPr>
                  <a:t>. </a:t>
                </a:r>
              </a:p>
              <a:p>
                <a:r>
                  <a:rPr lang="en-US" altLang="zh-CN" sz="2200" dirty="0">
                    <a:latin typeface="Times New Roman" panose="02020603050405020304" pitchFamily="18" charset="0"/>
                    <a:cs typeface="Times New Roman" panose="02020603050405020304" pitchFamily="18" charset="0"/>
                  </a:rPr>
                  <a:t>For example, if the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of a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a:latin typeface="Cambria Math"/>
                      </a:rPr>
                      <m:t>𝑋</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392693" y="1500037"/>
                <a:ext cx="8409778" cy="1107996"/>
              </a:xfrm>
              <a:prstGeom prst="rect">
                <a:avLst/>
              </a:prstGeom>
              <a:blipFill>
                <a:blip r:embed="rId2"/>
                <a:stretch>
                  <a:fillRect l="-942" t="-3846" b="-104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01770" y="2668119"/>
                <a:ext cx="2975173" cy="13459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𝑝</m:t>
                      </m:r>
                      <m:d>
                        <m:dPr>
                          <m:ctrlPr>
                            <a:rPr lang="en-US" altLang="zh-CN" sz="2200" b="0" i="1" smtClean="0">
                              <a:latin typeface="Cambria Math" charset="0"/>
                            </a:rPr>
                          </m:ctrlPr>
                        </m:dPr>
                        <m:e>
                          <m:r>
                            <a:rPr lang="en-US" altLang="zh-CN" sz="2200" b="0" i="1" smtClean="0">
                              <a:latin typeface="Cambria Math"/>
                            </a:rPr>
                            <m:t>𝑥</m:t>
                          </m:r>
                        </m:e>
                      </m:d>
                      <m:r>
                        <a:rPr lang="en-US" altLang="zh-CN" sz="2200" b="0" i="1" smtClean="0">
                          <a:latin typeface="Cambria Math"/>
                        </a:rPr>
                        <m:t>=</m:t>
                      </m:r>
                      <m:d>
                        <m:dPr>
                          <m:begChr m:val="{"/>
                          <m:endChr m:val=""/>
                          <m:ctrlPr>
                            <a:rPr lang="en-US" altLang="zh-CN" sz="2200" b="0" i="1" smtClean="0">
                              <a:latin typeface="Cambria Math" charset="0"/>
                            </a:rPr>
                          </m:ctrlPr>
                        </m:dPr>
                        <m:e>
                          <m:eqArr>
                            <m:eqArrPr>
                              <m:ctrlPr>
                                <a:rPr lang="en-US" altLang="zh-CN" sz="2200" b="0" i="1" smtClean="0">
                                  <a:latin typeface="Cambria Math" charset="0"/>
                                </a:rPr>
                              </m:ctrlPr>
                            </m:eqArrPr>
                            <m:e>
                              <m:m>
                                <m:mPr>
                                  <m:mcs>
                                    <m:mc>
                                      <m:mcPr>
                                        <m:count m:val="1"/>
                                        <m:mcJc m:val="center"/>
                                      </m:mcPr>
                                    </m:mc>
                                  </m:mcs>
                                  <m:ctrlPr>
                                    <a:rPr lang="en-US" altLang="zh-CN" sz="2200" b="0" i="1" smtClean="0">
                                      <a:latin typeface="Cambria Math" charset="0"/>
                                    </a:rPr>
                                  </m:ctrlPr>
                                </m:mPr>
                                <m:mr>
                                  <m:e>
                                    <m:r>
                                      <m:rPr>
                                        <m:brk m:alnAt="7"/>
                                      </m:rPr>
                                      <a:rPr lang="en-US" altLang="zh-CN" sz="2200" b="0" i="1" smtClean="0">
                                        <a:latin typeface="Cambria Math"/>
                                      </a:rPr>
                                      <m:t>0</m:t>
                                    </m:r>
                                    <m:r>
                                      <a:rPr lang="en-US" altLang="zh-CN" sz="2200" b="0" i="1" smtClean="0">
                                        <a:latin typeface="Cambria Math"/>
                                      </a:rPr>
                                      <m:t>.500   </m:t>
                                    </m:r>
                                    <m:r>
                                      <a:rPr lang="en-US" altLang="zh-CN" sz="2200" b="0" i="1" smtClean="0">
                                        <a:latin typeface="Cambria Math"/>
                                      </a:rPr>
                                      <m:t>𝑥</m:t>
                                    </m:r>
                                    <m:r>
                                      <a:rPr lang="en-US" altLang="zh-CN" sz="2200" b="0" i="1" smtClean="0">
                                        <a:latin typeface="Cambria Math"/>
                                      </a:rPr>
                                      <m:t>=0</m:t>
                                    </m:r>
                                  </m:e>
                                </m:mr>
                                <m:mr>
                                  <m:e>
                                    <m:r>
                                      <a:rPr lang="en-US" altLang="zh-CN" sz="2200" b="0" i="1" smtClean="0">
                                        <a:latin typeface="Cambria Math"/>
                                      </a:rPr>
                                      <m:t>0.167   </m:t>
                                    </m:r>
                                    <m:r>
                                      <a:rPr lang="en-US" altLang="zh-CN" sz="2200" b="0" i="1" smtClean="0">
                                        <a:latin typeface="Cambria Math"/>
                                      </a:rPr>
                                      <m:t>𝑥</m:t>
                                    </m:r>
                                    <m:r>
                                      <a:rPr lang="en-US" altLang="zh-CN" sz="2200" b="0" i="1" smtClean="0">
                                        <a:latin typeface="Cambria Math"/>
                                      </a:rPr>
                                      <m:t>=1</m:t>
                                    </m:r>
                                  </m:e>
                                </m:mr>
                              </m:m>
                            </m:e>
                            <m:e>
                              <m:m>
                                <m:mPr>
                                  <m:mcs>
                                    <m:mc>
                                      <m:mcPr>
                                        <m:count m:val="1"/>
                                        <m:mcJc m:val="center"/>
                                      </m:mcPr>
                                    </m:mc>
                                  </m:mcs>
                                  <m:ctrlPr>
                                    <a:rPr lang="en-US" altLang="zh-CN" sz="2200" b="0" i="1" smtClean="0">
                                      <a:latin typeface="Cambria Math" charset="0"/>
                                    </a:rPr>
                                  </m:ctrlPr>
                                </m:mPr>
                                <m:mr>
                                  <m:e>
                                    <m:r>
                                      <m:rPr>
                                        <m:brk m:alnAt="7"/>
                                      </m:rPr>
                                      <a:rPr lang="en-US" altLang="zh-CN" sz="2200" b="0" i="1" smtClean="0">
                                        <a:latin typeface="Cambria Math"/>
                                      </a:rPr>
                                      <m:t>0</m:t>
                                    </m:r>
                                    <m:r>
                                      <a:rPr lang="en-US" altLang="zh-CN" sz="2200" b="0" i="1" smtClean="0">
                                        <a:latin typeface="Cambria Math"/>
                                      </a:rPr>
                                      <m:t>.333   </m:t>
                                    </m:r>
                                    <m:r>
                                      <a:rPr lang="en-US" altLang="zh-CN" sz="2200" b="0" i="1" smtClean="0">
                                        <a:latin typeface="Cambria Math"/>
                                      </a:rPr>
                                      <m:t>𝑥</m:t>
                                    </m:r>
                                    <m:r>
                                      <a:rPr lang="en-US" altLang="zh-CN" sz="2200" b="0" i="1" smtClean="0">
                                        <a:latin typeface="Cambria Math"/>
                                      </a:rPr>
                                      <m:t>=2</m:t>
                                    </m:r>
                                  </m:e>
                                </m:mr>
                                <m:mr>
                                  <m:e>
                                    <m:r>
                                      <a:rPr lang="en-US" altLang="zh-CN" sz="2200" b="0" i="1" smtClean="0">
                                        <a:latin typeface="Cambria Math"/>
                                      </a:rPr>
                                      <m:t>0   </m:t>
                                    </m:r>
                                    <m:r>
                                      <a:rPr lang="en-US" altLang="zh-CN" sz="2200" b="0" i="1" smtClean="0">
                                        <a:latin typeface="Cambria Math"/>
                                      </a:rPr>
                                      <m:t>𝑜𝑡h𝑒𝑟𝑤𝑖𝑠𝑒</m:t>
                                    </m:r>
                                  </m:e>
                                </m:mr>
                              </m:m>
                            </m:e>
                          </m:eqArr>
                        </m:e>
                      </m:d>
                    </m:oMath>
                  </m:oMathPara>
                </a14:m>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501770" y="2668119"/>
                <a:ext cx="2975173" cy="1345946"/>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92693" y="4014065"/>
                <a:ext cx="4878708"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The probability that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at most </a:t>
                </a:r>
                <a14:m>
                  <m:oMath xmlns:m="http://schemas.openxmlformats.org/officeDocument/2006/math">
                    <m:r>
                      <a:rPr lang="en-US" altLang="zh-CN" sz="2200" b="0" i="1" dirty="0" smtClean="0">
                        <a:latin typeface="Cambria Math"/>
                      </a:rPr>
                      <m:t>0</m:t>
                    </m:r>
                  </m:oMath>
                </a14:m>
                <a:r>
                  <a:rPr lang="en-US" altLang="zh-CN" sz="2200" dirty="0">
                    <a:latin typeface="Times New Roman" panose="02020603050405020304" pitchFamily="18" charset="0"/>
                    <a:cs typeface="Times New Roman" panose="02020603050405020304" pitchFamily="18" charset="0"/>
                  </a:rPr>
                  <a:t> is then</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392693" y="4014065"/>
                <a:ext cx="4878708" cy="430887"/>
              </a:xfrm>
              <a:prstGeom prst="rect">
                <a:avLst/>
              </a:prstGeom>
              <a:blipFill>
                <a:blip r:embed="rId4"/>
                <a:stretch>
                  <a:fillRect l="-1623" t="-8451" r="-250"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45848" y="4914165"/>
                <a:ext cx="5068054" cy="430887"/>
              </a:xfrm>
              <a:prstGeom prst="rect">
                <a:avLst/>
              </a:prstGeom>
              <a:noFill/>
            </p:spPr>
            <p:txBody>
              <a:bodyPr wrap="none" rtlCol="0">
                <a:spAutoFit/>
              </a:bodyPr>
              <a:lstStyle/>
              <a:p>
                <a:r>
                  <a:rPr lang="en-US" altLang="zh-CN" sz="2200" b="0" dirty="0">
                    <a:latin typeface="Times New Roman" panose="02020603050405020304" pitchFamily="18" charset="0"/>
                    <a:cs typeface="Times New Roman" panose="02020603050405020304" pitchFamily="18" charset="0"/>
                  </a:rPr>
                  <a:t>For </a:t>
                </a:r>
                <a14:m>
                  <m:oMath xmlns:m="http://schemas.openxmlformats.org/officeDocument/2006/math">
                    <m:r>
                      <a:rPr lang="en-US" altLang="zh-CN" sz="2200" i="1">
                        <a:latin typeface="Cambria Math"/>
                      </a:rPr>
                      <m:t>𝑥</m:t>
                    </m:r>
                    <m:r>
                      <a:rPr lang="en-US" altLang="zh-CN" sz="2200" b="0" i="1" smtClean="0">
                        <a:latin typeface="Cambria Math"/>
                      </a:rPr>
                      <m:t>=</m:t>
                    </m:r>
                    <m:r>
                      <a:rPr lang="en-US" altLang="zh-CN" sz="2200" i="1">
                        <a:latin typeface="Cambria Math"/>
                      </a:rPr>
                      <m:t>0</m:t>
                    </m:r>
                    <m:r>
                      <a:rPr lang="en-US" altLang="zh-CN" sz="2200" b="0" i="1" smtClean="0">
                        <a:latin typeface="Cambria Math"/>
                      </a:rPr>
                      <m:t>, </m:t>
                    </m:r>
                    <m:r>
                      <a:rPr lang="en-US" altLang="zh-CN" sz="2200" i="1">
                        <a:latin typeface="Cambria Math"/>
                      </a:rPr>
                      <m:t> </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𝑋</m:t>
                        </m:r>
                        <m:r>
                          <a:rPr lang="en-US" altLang="zh-CN" sz="2200" b="0" i="1" smtClean="0">
                            <a:latin typeface="Cambria Math"/>
                            <a:ea typeface="Cambria Math"/>
                          </a:rPr>
                          <m:t>≤0</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𝑋</m:t>
                        </m:r>
                        <m:r>
                          <a:rPr lang="en-US" altLang="zh-CN" sz="2200" b="0" i="1" smtClean="0">
                            <a:latin typeface="Cambria Math"/>
                          </a:rPr>
                          <m:t>=0</m:t>
                        </m:r>
                      </m:e>
                    </m:d>
                    <m:r>
                      <a:rPr lang="en-US" altLang="zh-CN" sz="2200" b="0" i="1" smtClean="0">
                        <a:latin typeface="Cambria Math"/>
                      </a:rPr>
                      <m:t>=0.5</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45848" y="4914165"/>
                <a:ext cx="5068054" cy="430887"/>
              </a:xfrm>
              <a:prstGeom prst="rect">
                <a:avLst/>
              </a:prstGeom>
              <a:blipFill>
                <a:blip r:embed="rId5"/>
                <a:stretch>
                  <a:fillRect l="-1563" t="-9859"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31540" y="4444952"/>
                <a:ext cx="3806509"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For any </a:t>
                </a:r>
                <a14:m>
                  <m:oMath xmlns:m="http://schemas.openxmlformats.org/officeDocument/2006/math">
                    <m:r>
                      <a:rPr lang="en-US" altLang="zh-CN" sz="2200" b="0" i="1" smtClean="0">
                        <a:latin typeface="Cambria Math"/>
                      </a:rPr>
                      <m:t>𝑥</m:t>
                    </m:r>
                    <m:r>
                      <a:rPr lang="en-US" altLang="zh-CN" sz="2200" b="0" i="1" smtClean="0">
                        <a:latin typeface="Cambria Math"/>
                      </a:rPr>
                      <m:t>&lt;0</m:t>
                    </m:r>
                  </m:oMath>
                </a14:m>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𝑋</m:t>
                        </m:r>
                        <m:r>
                          <a:rPr lang="en-US" altLang="zh-CN" sz="2200" b="0" i="1" smtClean="0">
                            <a:latin typeface="Cambria Math"/>
                            <a:ea typeface="Cambria Math"/>
                          </a:rPr>
                          <m:t>≤</m:t>
                        </m:r>
                        <m:r>
                          <a:rPr lang="en-US" altLang="zh-CN" sz="2200" b="0" i="1" smtClean="0">
                            <a:latin typeface="Cambria Math"/>
                            <a:ea typeface="Cambria Math"/>
                          </a:rPr>
                          <m:t>𝑥</m:t>
                        </m:r>
                      </m:e>
                    </m:d>
                    <m:r>
                      <a:rPr lang="en-US" altLang="zh-CN" sz="2200" b="0" i="1" smtClean="0">
                        <a:latin typeface="Cambria Math"/>
                      </a:rPr>
                      <m:t>=0</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31540" y="4444952"/>
                <a:ext cx="3806509" cy="430887"/>
              </a:xfrm>
              <a:prstGeom prst="rect">
                <a:avLst/>
              </a:prstGeom>
              <a:blipFill>
                <a:blip r:embed="rId6"/>
                <a:stretch>
                  <a:fillRect l="-2083" t="-9859"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87650" y="5383378"/>
                <a:ext cx="2888676"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and for any </a:t>
                </a:r>
                <a14:m>
                  <m:oMath xmlns:m="http://schemas.openxmlformats.org/officeDocument/2006/math">
                    <m:r>
                      <a:rPr lang="en-US" altLang="zh-CN" sz="2200" i="1">
                        <a:latin typeface="Cambria Math"/>
                      </a:rPr>
                      <m:t>0&lt;</m:t>
                    </m:r>
                    <m:r>
                      <a:rPr lang="en-US" altLang="zh-CN" sz="2200" i="1">
                        <a:latin typeface="Cambria Math"/>
                      </a:rPr>
                      <m:t>𝑥</m:t>
                    </m:r>
                    <m:r>
                      <a:rPr lang="en-US" altLang="zh-CN" sz="2200" i="1">
                        <a:latin typeface="Cambria Math"/>
                      </a:rPr>
                      <m:t>&lt;1</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487650" y="5383378"/>
                <a:ext cx="2888676" cy="430887"/>
              </a:xfrm>
              <a:prstGeom prst="rect">
                <a:avLst/>
              </a:prstGeom>
              <a:blipFill>
                <a:blip r:embed="rId7"/>
                <a:stretch>
                  <a:fillRect l="-2743" t="-9859" r="-1688"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441223" y="5367855"/>
                <a:ext cx="3606052" cy="430887"/>
              </a:xfrm>
              <a:prstGeom prst="rect">
                <a:avLst/>
              </a:prstGeom>
              <a:noFill/>
            </p:spPr>
            <p:txBody>
              <a:bodyPr wrap="none" rtlCol="0">
                <a:spAutoFit/>
              </a:bodyPr>
              <a:lstStyle/>
              <a:p>
                <a14:m>
                  <m:oMath xmlns:m="http://schemas.openxmlformats.org/officeDocument/2006/math">
                    <m:r>
                      <m:rPr>
                        <m:sty m:val="p"/>
                      </m:rPr>
                      <a:rPr lang="en-US" altLang="zh-CN" sz="2200" i="1" smtClean="0">
                        <a:latin typeface="Cambria Math"/>
                      </a:rPr>
                      <m:t>P</m:t>
                    </m:r>
                    <m:d>
                      <m:dPr>
                        <m:ctrlPr>
                          <a:rPr lang="en-US" altLang="zh-CN" sz="2200" i="1" smtClean="0">
                            <a:latin typeface="Cambria Math" charset="0"/>
                          </a:rPr>
                        </m:ctrlPr>
                      </m:dPr>
                      <m:e>
                        <m:r>
                          <a:rPr lang="en-US" altLang="zh-CN" sz="2200" b="0" i="1" smtClean="0">
                            <a:latin typeface="Cambria Math"/>
                          </a:rPr>
                          <m:t>𝑋</m:t>
                        </m:r>
                        <m:r>
                          <a:rPr lang="en-US" altLang="zh-CN" sz="2200" b="0" i="1" smtClean="0">
                            <a:latin typeface="Cambria Math"/>
                            <a:ea typeface="Cambria Math"/>
                          </a:rPr>
                          <m:t>≤</m:t>
                        </m:r>
                        <m:r>
                          <a:rPr lang="en-US" altLang="zh-CN" sz="2200" b="0" i="1" smtClean="0">
                            <a:latin typeface="Cambria Math"/>
                            <a:ea typeface="Cambria Math"/>
                          </a:rPr>
                          <m:t>𝑥</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𝑋</m:t>
                        </m:r>
                        <m:r>
                          <a:rPr lang="en-US" altLang="zh-CN" sz="2200" b="0" i="1" smtClean="0">
                            <a:latin typeface="Cambria Math"/>
                            <a:ea typeface="Cambria Math"/>
                          </a:rPr>
                          <m:t>≤0</m:t>
                        </m:r>
                      </m:e>
                    </m:d>
                    <m:r>
                      <a:rPr lang="en-US" altLang="zh-CN" sz="2200" b="0" i="1" smtClean="0">
                        <a:latin typeface="Cambria Math"/>
                      </a:rPr>
                      <m:t>=0.5</m:t>
                    </m:r>
                  </m:oMath>
                </a14:m>
                <a:r>
                  <a:rPr lang="en-US" altLang="zh-CN" sz="2200" dirty="0">
                    <a:latin typeface="+mj-lt"/>
                  </a:rPr>
                  <a:t>.</a:t>
                </a:r>
                <a:endParaRPr lang="zh-CN" altLang="en-US" sz="2200" dirty="0">
                  <a:latin typeface="+mj-lt"/>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441223" y="5367855"/>
                <a:ext cx="3606052" cy="430887"/>
              </a:xfrm>
              <a:prstGeom prst="rect">
                <a:avLst/>
              </a:prstGeom>
              <a:blipFill rotWithShape="1">
                <a:blip r:embed="rId8"/>
                <a:stretch>
                  <a:fillRect l="-169" t="-7143" r="-1354" b="-30000"/>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xmlns="" id="{7B29D258-8E3A-427F-9ADC-1C58518929FA}"/>
              </a:ext>
            </a:extLst>
          </p:cNvPr>
          <p:cNvSpPr>
            <a:spLocks noGrp="1"/>
          </p:cNvSpPr>
          <p:nvPr>
            <p:ph type="sldNum" sz="quarter" idx="11"/>
          </p:nvPr>
        </p:nvSpPr>
        <p:spPr/>
        <p:txBody>
          <a:bodyPr/>
          <a:lstStyle/>
          <a:p>
            <a:pPr>
              <a:defRPr/>
            </a:pPr>
            <a:fld id="{DF2308B0-52A9-437D-9700-D7B37876F5B1}" type="slidenum">
              <a:rPr lang="zh-CN" altLang="en-US" smtClean="0"/>
              <a:pPr>
                <a:defRPr/>
              </a:pPr>
              <a:t>15</a:t>
            </a:fld>
            <a:endParaRPr lang="en-US" altLang="zh-CN" dirty="0"/>
          </a:p>
        </p:txBody>
      </p:sp>
    </p:spTree>
    <p:extLst>
      <p:ext uri="{BB962C8B-B14F-4D97-AF65-F5344CB8AC3E}">
        <p14:creationId xmlns:p14="http://schemas.microsoft.com/office/powerpoint/2010/main" val="193123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524337" y="1448780"/>
                <a:ext cx="1392368"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𝑋</m:t>
                          </m:r>
                          <m:r>
                            <a:rPr lang="en-US" altLang="zh-CN" sz="2200" b="0" i="1" smtClean="0">
                              <a:latin typeface="Cambria Math"/>
                              <a:ea typeface="Cambria Math"/>
                            </a:rPr>
                            <m:t>≤1</m:t>
                          </m:r>
                        </m:e>
                      </m:d>
                    </m:oMath>
                  </m:oMathPara>
                </a14:m>
                <a:endParaRPr lang="zh-CN" altLang="en-US" sz="2200" dirty="0">
                  <a:latin typeface="+mj-l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24337" y="1448780"/>
                <a:ext cx="1392368" cy="430887"/>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781690" y="1448779"/>
                <a:ext cx="4188454"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r>
                        <a:rPr lang="en-US" altLang="zh-CN" sz="2200" i="1">
                          <a:latin typeface="Cambria Math"/>
                        </a:rPr>
                        <m:t>𝑃</m:t>
                      </m:r>
                      <m:d>
                        <m:dPr>
                          <m:ctrlPr>
                            <a:rPr lang="en-US" altLang="zh-CN" sz="2200" i="1">
                              <a:latin typeface="Cambria Math" charset="0"/>
                            </a:rPr>
                          </m:ctrlPr>
                        </m:dPr>
                        <m:e>
                          <m:r>
                            <a:rPr lang="en-US" altLang="zh-CN" sz="2200" i="1">
                              <a:latin typeface="Cambria Math"/>
                            </a:rPr>
                            <m:t>𝑋</m:t>
                          </m:r>
                          <m:r>
                            <a:rPr lang="en-US" altLang="zh-CN" sz="2200" i="1">
                              <a:latin typeface="Cambria Math"/>
                            </a:rPr>
                            <m:t>=0</m:t>
                          </m:r>
                        </m:e>
                      </m:d>
                      <m:r>
                        <a:rPr lang="en-US" altLang="zh-CN" sz="2200" i="1">
                          <a:latin typeface="Cambria Math"/>
                        </a:rPr>
                        <m:t>+</m:t>
                      </m:r>
                      <m:r>
                        <a:rPr lang="en-US" altLang="zh-CN" sz="2200" i="1">
                          <a:latin typeface="Cambria Math"/>
                        </a:rPr>
                        <m:t>𝑃</m:t>
                      </m:r>
                      <m:d>
                        <m:dPr>
                          <m:ctrlPr>
                            <a:rPr lang="en-US" altLang="zh-CN" sz="2200" i="1">
                              <a:latin typeface="Cambria Math" charset="0"/>
                            </a:rPr>
                          </m:ctrlPr>
                        </m:dPr>
                        <m:e>
                          <m:r>
                            <a:rPr lang="en-US" altLang="zh-CN" sz="2200" i="1">
                              <a:latin typeface="Cambria Math"/>
                            </a:rPr>
                            <m:t>𝑋</m:t>
                          </m:r>
                          <m:r>
                            <a:rPr lang="en-US" altLang="zh-CN" sz="2200" i="1">
                              <a:latin typeface="Cambria Math"/>
                            </a:rPr>
                            <m:t>=1</m:t>
                          </m:r>
                        </m:e>
                      </m:d>
                      <m:r>
                        <a:rPr lang="en-US" altLang="zh-CN" sz="2200" i="1">
                          <a:latin typeface="Cambria Math"/>
                        </a:rPr>
                        <m:t>=0.667</m:t>
                      </m:r>
                    </m:oMath>
                  </m:oMathPara>
                </a14:m>
                <a:endParaRPr lang="zh-CN" altLang="en-US" sz="2200" dirty="0"/>
              </a:p>
            </p:txBody>
          </p:sp>
        </mc:Choice>
        <mc:Fallback xmlns="">
          <p:sp>
            <p:nvSpPr>
              <p:cNvPr id="3" name="矩形 2"/>
              <p:cNvSpPr>
                <a:spLocks noRot="1" noChangeAspect="1" noMove="1" noResize="1" noEditPoints="1" noAdjustHandles="1" noChangeArrowheads="1" noChangeShapeType="1" noTextEdit="1"/>
              </p:cNvSpPr>
              <p:nvPr/>
            </p:nvSpPr>
            <p:spPr>
              <a:xfrm>
                <a:off x="1781690" y="1448779"/>
                <a:ext cx="4188454" cy="430887"/>
              </a:xfrm>
              <a:prstGeom prst="rect">
                <a:avLst/>
              </a:prstGeom>
              <a:blipFill rotWithShape="1">
                <a:blip r:embed="rId3"/>
                <a:stretch>
                  <a:fillRect/>
                </a:stretch>
              </a:blipFill>
            </p:spPr>
            <p:txBody>
              <a:bodyPr/>
              <a:lstStyle/>
              <a:p>
                <a:r>
                  <a:rPr lang="zh-CN" altLang="en-US">
                    <a:noFill/>
                  </a:rPr>
                  <a:t> </a:t>
                </a:r>
              </a:p>
            </p:txBody>
          </p:sp>
        </mc:Fallback>
      </mc:AlternateContent>
      <p:sp>
        <p:nvSpPr>
          <p:cNvPr id="4" name="TextBox 3"/>
          <p:cNvSpPr txBox="1"/>
          <p:nvPr/>
        </p:nvSpPr>
        <p:spPr>
          <a:xfrm>
            <a:off x="595428" y="1028342"/>
            <a:ext cx="2025225"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Similarly,</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595428" y="1936099"/>
                <a:ext cx="2473498"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For any </a:t>
                </a:r>
                <a14:m>
                  <m:oMath xmlns:m="http://schemas.openxmlformats.org/officeDocument/2006/math">
                    <m:r>
                      <a:rPr lang="en-US" altLang="zh-CN" sz="2200" b="0" i="1" smtClean="0">
                        <a:latin typeface="Cambria Math"/>
                      </a:rPr>
                      <m:t>1</m:t>
                    </m:r>
                    <m:r>
                      <a:rPr lang="en-US" altLang="zh-CN" sz="2200" i="1">
                        <a:latin typeface="Cambria Math"/>
                      </a:rPr>
                      <m:t>&lt;</m:t>
                    </m:r>
                    <m:r>
                      <a:rPr lang="en-US" altLang="zh-CN" sz="2200" i="1">
                        <a:latin typeface="Cambria Math"/>
                      </a:rPr>
                      <m:t>𝑥</m:t>
                    </m:r>
                    <m:r>
                      <a:rPr lang="en-US" altLang="zh-CN" sz="2200" i="1">
                        <a:latin typeface="Cambria Math"/>
                      </a:rPr>
                      <m:t>&lt;2</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595428" y="1936099"/>
                <a:ext cx="2473498" cy="430887"/>
              </a:xfrm>
              <a:prstGeom prst="rect">
                <a:avLst/>
              </a:prstGeom>
              <a:blipFill>
                <a:blip r:embed="rId4"/>
                <a:stretch>
                  <a:fillRect l="-3210" t="-10000" r="-2469"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027542" y="1966328"/>
                <a:ext cx="3917034" cy="430887"/>
              </a:xfrm>
              <a:prstGeom prst="rect">
                <a:avLst/>
              </a:prstGeom>
              <a:noFill/>
            </p:spPr>
            <p:txBody>
              <a:bodyPr wrap="none" rtlCol="0">
                <a:spAutoFit/>
              </a:bodyPr>
              <a:lstStyle/>
              <a:p>
                <a14:m>
                  <m:oMath xmlns:m="http://schemas.openxmlformats.org/officeDocument/2006/math">
                    <m:r>
                      <m:rPr>
                        <m:sty m:val="p"/>
                      </m:rPr>
                      <a:rPr lang="en-US" altLang="zh-CN" sz="2200" i="1" smtClean="0">
                        <a:latin typeface="Cambria Math"/>
                      </a:rPr>
                      <m:t>P</m:t>
                    </m:r>
                    <m:d>
                      <m:dPr>
                        <m:ctrlPr>
                          <a:rPr lang="en-US" altLang="zh-CN" sz="2200" i="1" smtClean="0">
                            <a:latin typeface="Cambria Math" charset="0"/>
                          </a:rPr>
                        </m:ctrlPr>
                      </m:dPr>
                      <m:e>
                        <m:r>
                          <a:rPr lang="en-US" altLang="zh-CN" sz="2200" b="0" i="1" smtClean="0">
                            <a:latin typeface="Cambria Math"/>
                          </a:rPr>
                          <m:t>𝑋</m:t>
                        </m:r>
                        <m:r>
                          <a:rPr lang="en-US" altLang="zh-CN" sz="2200" b="0" i="1" smtClean="0">
                            <a:latin typeface="Cambria Math"/>
                            <a:ea typeface="Cambria Math"/>
                          </a:rPr>
                          <m:t>≤</m:t>
                        </m:r>
                        <m:r>
                          <a:rPr lang="en-US" altLang="zh-CN" sz="2200" b="0" i="1" smtClean="0">
                            <a:latin typeface="Cambria Math"/>
                            <a:ea typeface="Cambria Math"/>
                          </a:rPr>
                          <m:t>𝑥</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𝑋</m:t>
                        </m:r>
                        <m:r>
                          <a:rPr lang="en-US" altLang="zh-CN" sz="2200" b="0" i="1" smtClean="0">
                            <a:latin typeface="Cambria Math"/>
                            <a:ea typeface="Cambria Math"/>
                          </a:rPr>
                          <m:t>≤1</m:t>
                        </m:r>
                      </m:e>
                    </m:d>
                    <m:r>
                      <a:rPr lang="en-US" altLang="zh-CN" sz="2200" b="0" i="1" smtClean="0">
                        <a:latin typeface="Cambria Math"/>
                      </a:rPr>
                      <m:t>=0.667</m:t>
                    </m:r>
                  </m:oMath>
                </a14:m>
                <a:r>
                  <a:rPr lang="en-US" altLang="zh-CN" sz="2200" dirty="0">
                    <a:latin typeface="+mj-lt"/>
                  </a:rPr>
                  <a:t>.</a:t>
                </a:r>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027542" y="1966328"/>
                <a:ext cx="3917034" cy="430887"/>
              </a:xfrm>
              <a:prstGeom prst="rect">
                <a:avLst/>
              </a:prstGeom>
              <a:blipFill rotWithShape="1">
                <a:blip r:embed="rId5"/>
                <a:stretch>
                  <a:fillRect l="-156" t="-7143" r="-1246"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60114" y="2432211"/>
                <a:ext cx="1392369"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𝑋</m:t>
                          </m:r>
                          <m:r>
                            <a:rPr lang="en-US" altLang="zh-CN" sz="2200" b="0" i="1" smtClean="0">
                              <a:latin typeface="Cambria Math"/>
                              <a:ea typeface="Cambria Math"/>
                            </a:rPr>
                            <m:t>≤2</m:t>
                          </m:r>
                        </m:e>
                      </m:d>
                    </m:oMath>
                  </m:oMathPara>
                </a14:m>
                <a:endParaRPr lang="zh-CN" altLang="en-US" sz="220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60114" y="2432211"/>
                <a:ext cx="1392369" cy="430887"/>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817467" y="2432210"/>
                <a:ext cx="5127109" cy="430887"/>
              </a:xfrm>
              <a:prstGeom prst="rect">
                <a:avLst/>
              </a:prstGeom>
            </p:spPr>
            <p:txBody>
              <a:bodyPr wrap="none">
                <a:spAutoFit/>
              </a:bodyPr>
              <a:lstStyle/>
              <a:p>
                <a14:m>
                  <m:oMath xmlns:m="http://schemas.openxmlformats.org/officeDocument/2006/math">
                    <m:r>
                      <a:rPr lang="en-US" altLang="zh-CN" sz="2200" b="0" i="1" smtClean="0">
                        <a:latin typeface="Cambria Math"/>
                      </a:rPr>
                      <m:t>=</m:t>
                    </m:r>
                    <m:r>
                      <a:rPr lang="en-US" altLang="zh-CN" sz="2200" i="1">
                        <a:latin typeface="Cambria Math"/>
                      </a:rPr>
                      <m:t>𝑃</m:t>
                    </m:r>
                    <m:d>
                      <m:dPr>
                        <m:ctrlPr>
                          <a:rPr lang="en-US" altLang="zh-CN" sz="2200" i="1">
                            <a:latin typeface="Cambria Math" charset="0"/>
                          </a:rPr>
                        </m:ctrlPr>
                      </m:dPr>
                      <m:e>
                        <m:r>
                          <a:rPr lang="en-US" altLang="zh-CN" sz="2200" i="1">
                            <a:latin typeface="Cambria Math"/>
                          </a:rPr>
                          <m:t>𝑋</m:t>
                        </m:r>
                        <m:r>
                          <a:rPr lang="en-US" altLang="zh-CN" sz="2200" i="1">
                            <a:latin typeface="Cambria Math"/>
                          </a:rPr>
                          <m:t>=0</m:t>
                        </m:r>
                      </m:e>
                    </m:d>
                    <m:r>
                      <a:rPr lang="en-US" altLang="zh-CN" sz="2200" i="1">
                        <a:latin typeface="Cambria Math"/>
                      </a:rPr>
                      <m:t>+</m:t>
                    </m:r>
                    <m:r>
                      <a:rPr lang="en-US" altLang="zh-CN" sz="2200" i="1">
                        <a:latin typeface="Cambria Math"/>
                      </a:rPr>
                      <m:t>𝑃</m:t>
                    </m:r>
                    <m:d>
                      <m:dPr>
                        <m:ctrlPr>
                          <a:rPr lang="en-US" altLang="zh-CN" sz="2200" i="1">
                            <a:latin typeface="Cambria Math" charset="0"/>
                          </a:rPr>
                        </m:ctrlPr>
                      </m:dPr>
                      <m:e>
                        <m:r>
                          <a:rPr lang="en-US" altLang="zh-CN" sz="2200" i="1">
                            <a:latin typeface="Cambria Math"/>
                          </a:rPr>
                          <m:t>𝑋</m:t>
                        </m:r>
                        <m:r>
                          <a:rPr lang="en-US" altLang="zh-CN" sz="2200" i="1">
                            <a:latin typeface="Cambria Math"/>
                          </a:rPr>
                          <m:t>=1</m:t>
                        </m:r>
                      </m:e>
                    </m:d>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𝑋</m:t>
                    </m:r>
                    <m:r>
                      <a:rPr lang="en-US" altLang="zh-CN" sz="2200" b="0" i="1" smtClean="0">
                        <a:latin typeface="Cambria Math"/>
                      </a:rPr>
                      <m:t>=2)=1</m:t>
                    </m:r>
                  </m:oMath>
                </a14:m>
                <a:r>
                  <a:rPr lang="en-US" altLang="zh-CN" sz="2200" dirty="0"/>
                  <a:t>.</a:t>
                </a:r>
                <a:endParaRPr lang="zh-CN" altLang="en-US" sz="2200" dirty="0"/>
              </a:p>
            </p:txBody>
          </p:sp>
        </mc:Choice>
        <mc:Fallback xmlns="">
          <p:sp>
            <p:nvSpPr>
              <p:cNvPr id="8" name="矩形 7"/>
              <p:cNvSpPr>
                <a:spLocks noRot="1" noChangeAspect="1" noMove="1" noResize="1" noEditPoints="1" noAdjustHandles="1" noChangeArrowheads="1" noChangeShapeType="1" noTextEdit="1"/>
              </p:cNvSpPr>
              <p:nvPr/>
            </p:nvSpPr>
            <p:spPr>
              <a:xfrm>
                <a:off x="1817467" y="2432210"/>
                <a:ext cx="5127109" cy="430887"/>
              </a:xfrm>
              <a:prstGeom prst="rect">
                <a:avLst/>
              </a:prstGeom>
              <a:blipFill rotWithShape="1">
                <a:blip r:embed="rId7"/>
                <a:stretch>
                  <a:fillRect t="-7042" r="-713"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32862" y="2908103"/>
                <a:ext cx="6594433"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For any </a:t>
                </a:r>
                <a14:m>
                  <m:oMath xmlns:m="http://schemas.openxmlformats.org/officeDocument/2006/math">
                    <m:r>
                      <a:rPr lang="en-US" altLang="zh-CN" sz="2200" b="0" i="1" smtClean="0">
                        <a:latin typeface="Cambria Math"/>
                      </a:rPr>
                      <m:t>𝑥</m:t>
                    </m:r>
                    <m:r>
                      <a:rPr lang="en-US" altLang="zh-CN" sz="2200" b="0" i="1" smtClean="0">
                        <a:latin typeface="Cambria Math"/>
                      </a:rPr>
                      <m:t>&gt;2</m:t>
                    </m:r>
                  </m:oMath>
                </a14:m>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𝑋</m:t>
                        </m:r>
                        <m:r>
                          <a:rPr lang="en-US" altLang="zh-CN" sz="2200" b="0" i="1" smtClean="0">
                            <a:latin typeface="Cambria Math"/>
                            <a:ea typeface="Cambria Math"/>
                          </a:rPr>
                          <m:t>≤</m:t>
                        </m:r>
                        <m:r>
                          <a:rPr lang="en-US" altLang="zh-CN" sz="2200" b="0" i="1" smtClean="0">
                            <a:latin typeface="Cambria Math"/>
                            <a:ea typeface="Cambria Math"/>
                          </a:rPr>
                          <m:t>𝑥</m:t>
                        </m:r>
                      </m:e>
                    </m:d>
                    <m:r>
                      <a:rPr lang="en-US" altLang="zh-CN" sz="2200" i="1">
                        <a:latin typeface="Cambria Math"/>
                      </a:rPr>
                      <m:t>=</m:t>
                    </m:r>
                    <m:r>
                      <a:rPr lang="en-US" altLang="zh-CN" sz="2200" i="1">
                        <a:latin typeface="Cambria Math"/>
                      </a:rPr>
                      <m:t>𝑃</m:t>
                    </m:r>
                    <m:d>
                      <m:dPr>
                        <m:ctrlPr>
                          <a:rPr lang="en-US" altLang="zh-CN" sz="2200" i="1">
                            <a:latin typeface="Cambria Math" charset="0"/>
                          </a:rPr>
                        </m:ctrlPr>
                      </m:dPr>
                      <m:e>
                        <m:r>
                          <a:rPr lang="en-US" altLang="zh-CN" sz="2200" i="1">
                            <a:latin typeface="Cambria Math"/>
                          </a:rPr>
                          <m:t>𝑋</m:t>
                        </m:r>
                        <m:r>
                          <a:rPr lang="en-US" altLang="zh-CN" sz="2200" i="1">
                            <a:latin typeface="Cambria Math"/>
                            <a:ea typeface="Cambria Math"/>
                          </a:rPr>
                          <m:t>≤2</m:t>
                        </m:r>
                      </m:e>
                    </m:d>
                    <m:r>
                      <a:rPr lang="en-US" altLang="zh-CN" sz="2200" b="0" i="0" smtClean="0">
                        <a:latin typeface="Cambria Math"/>
                        <a:ea typeface="Cambria Math"/>
                      </a:rPr>
                      <m:t>=1</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32862" y="2908103"/>
                <a:ext cx="6594433" cy="430887"/>
              </a:xfrm>
              <a:prstGeom prst="rect">
                <a:avLst/>
              </a:prstGeom>
              <a:blipFill>
                <a:blip r:embed="rId8"/>
                <a:stretch>
                  <a:fillRect l="-1201" t="-9859"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56565" y="3606887"/>
                <a:ext cx="4336612"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For any real number </a:t>
                </a:r>
                <a14:m>
                  <m:oMath xmlns:m="http://schemas.openxmlformats.org/officeDocument/2006/math">
                    <m:r>
                      <a:rPr lang="en-US" altLang="zh-CN" sz="2200" i="1" dirty="0" smtClean="0">
                        <a:latin typeface="Cambria Math"/>
                      </a:rPr>
                      <m:t>𝑥</m:t>
                    </m:r>
                  </m:oMath>
                </a14:m>
                <a:r>
                  <a:rPr lang="en-US" altLang="zh-CN" sz="2200" dirty="0">
                    <a:latin typeface="Times New Roman" panose="02020603050405020304" pitchFamily="18" charset="0"/>
                    <a:cs typeface="Times New Roman" panose="02020603050405020304" pitchFamily="18" charset="0"/>
                  </a:rPr>
                  <a:t>, define</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56565" y="3606887"/>
                <a:ext cx="4336612" cy="430887"/>
              </a:xfrm>
              <a:prstGeom prst="rect">
                <a:avLst/>
              </a:prstGeom>
              <a:blipFill>
                <a:blip r:embed="rId9"/>
                <a:stretch>
                  <a:fillRect l="-1828"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498122" y="3597243"/>
                <a:ext cx="2340192"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𝐹</m:t>
                    </m:r>
                    <m:d>
                      <m:dPr>
                        <m:ctrlPr>
                          <a:rPr lang="en-US" altLang="zh-CN" sz="2200" b="0" i="1" smtClean="0">
                            <a:latin typeface="Cambria Math" charset="0"/>
                          </a:rPr>
                        </m:ctrlPr>
                      </m:dPr>
                      <m:e>
                        <m:r>
                          <a:rPr lang="en-US" altLang="zh-CN" sz="2200" b="0" i="1" smtClean="0">
                            <a:latin typeface="Cambria Math"/>
                          </a:rPr>
                          <m:t>𝑥</m:t>
                        </m:r>
                      </m:e>
                    </m:d>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𝑋</m:t>
                    </m:r>
                    <m:r>
                      <a:rPr lang="en-US" altLang="zh-CN" sz="2200" b="0" i="1" smtClean="0">
                        <a:latin typeface="Cambria Math"/>
                        <a:ea typeface="Cambria Math"/>
                      </a:rPr>
                      <m:t>≤</m:t>
                    </m:r>
                    <m:r>
                      <a:rPr lang="en-US" altLang="zh-CN" sz="2200" b="0" i="1" smtClean="0">
                        <a:latin typeface="Cambria Math"/>
                        <a:ea typeface="Cambria Math"/>
                      </a:rPr>
                      <m:t>𝑥</m:t>
                    </m:r>
                    <m:r>
                      <a:rPr lang="en-US" altLang="zh-CN" sz="2200" b="0" i="1" smtClean="0">
                        <a:latin typeface="Cambria Math"/>
                      </a:rPr>
                      <m:t>)</m:t>
                    </m:r>
                  </m:oMath>
                </a14:m>
                <a:r>
                  <a:rPr lang="en-US" altLang="zh-CN" sz="2200" dirty="0">
                    <a:latin typeface="+mj-lt"/>
                  </a:rPr>
                  <a:t>.</a:t>
                </a:r>
                <a:endParaRPr lang="zh-CN" altLang="en-US" sz="2200" dirty="0">
                  <a:latin typeface="+mj-lt"/>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498122" y="3597243"/>
                <a:ext cx="2340192" cy="430887"/>
              </a:xfrm>
              <a:prstGeom prst="rect">
                <a:avLst/>
              </a:prstGeom>
              <a:blipFill rotWithShape="1">
                <a:blip r:embed="rId10"/>
                <a:stretch>
                  <a:fillRect l="-260" t="-7042" r="-2344" b="-28169"/>
                </a:stretch>
              </a:blipFill>
            </p:spPr>
            <p:txBody>
              <a:bodyPr/>
              <a:lstStyle/>
              <a:p>
                <a:r>
                  <a:rPr lang="zh-CN" altLang="en-US">
                    <a:noFill/>
                  </a:rPr>
                  <a:t> </a:t>
                </a:r>
              </a:p>
            </p:txBody>
          </p:sp>
        </mc:Fallback>
      </mc:AlternateContent>
      <p:grpSp>
        <p:nvGrpSpPr>
          <p:cNvPr id="32" name="组合 31"/>
          <p:cNvGrpSpPr/>
          <p:nvPr/>
        </p:nvGrpSpPr>
        <p:grpSpPr>
          <a:xfrm>
            <a:off x="5029962" y="4104075"/>
            <a:ext cx="3216221" cy="2169246"/>
            <a:chOff x="493338" y="4448672"/>
            <a:chExt cx="3216221" cy="2169246"/>
          </a:xfrm>
        </p:grpSpPr>
        <p:grpSp>
          <p:nvGrpSpPr>
            <p:cNvPr id="13" name="组合 12"/>
            <p:cNvGrpSpPr/>
            <p:nvPr/>
          </p:nvGrpSpPr>
          <p:grpSpPr>
            <a:xfrm>
              <a:off x="933797" y="4448672"/>
              <a:ext cx="2653496" cy="2165084"/>
              <a:chOff x="568354" y="3790487"/>
              <a:chExt cx="2653496" cy="2165084"/>
            </a:xfrm>
          </p:grpSpPr>
          <p:cxnSp>
            <p:nvCxnSpPr>
              <p:cNvPr id="18" name="直接连接符 17"/>
              <p:cNvCxnSpPr/>
              <p:nvPr/>
            </p:nvCxnSpPr>
            <p:spPr>
              <a:xfrm>
                <a:off x="568354" y="5589240"/>
                <a:ext cx="2653496" cy="0"/>
              </a:xfrm>
              <a:prstGeom prst="line">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974612" y="3790487"/>
                <a:ext cx="4189" cy="2113790"/>
              </a:xfrm>
              <a:prstGeom prst="line">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693479" y="5499230"/>
                <a:ext cx="0" cy="112512"/>
              </a:xfrm>
              <a:prstGeom prst="line">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413559" y="5499230"/>
                <a:ext cx="0" cy="112512"/>
              </a:xfrm>
              <a:prstGeom prst="line">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1" name="椭圆 30"/>
              <p:cNvSpPr>
                <a:spLocks noChangeAspect="1"/>
              </p:cNvSpPr>
              <p:nvPr/>
            </p:nvSpPr>
            <p:spPr>
              <a:xfrm>
                <a:off x="940997" y="4815439"/>
                <a:ext cx="75608" cy="75608"/>
              </a:xfrm>
              <a:prstGeom prst="ellipse">
                <a:avLst/>
              </a:prstGeom>
              <a:solidFill>
                <a:srgbClr val="3333FF"/>
              </a:solidFill>
              <a:ln>
                <a:noFill/>
              </a:ln>
            </p:spPr>
            <p:txBody>
              <a:bodyPr wrap="square" rtlCol="0" anchor="ctr">
                <a:spAutoFit/>
              </a:bodyPr>
              <a:lstStyle/>
              <a:p>
                <a:pPr algn="ctr"/>
                <a:endParaRPr lang="zh-CN" altLang="en-US" sz="2800" dirty="0"/>
              </a:p>
            </p:txBody>
          </p:sp>
          <p:sp>
            <p:nvSpPr>
              <p:cNvPr id="24" name="椭圆 23"/>
              <p:cNvSpPr>
                <a:spLocks noChangeAspect="1"/>
              </p:cNvSpPr>
              <p:nvPr/>
            </p:nvSpPr>
            <p:spPr>
              <a:xfrm>
                <a:off x="1653876" y="4365389"/>
                <a:ext cx="75608" cy="75608"/>
              </a:xfrm>
              <a:prstGeom prst="ellipse">
                <a:avLst/>
              </a:prstGeom>
              <a:solidFill>
                <a:srgbClr val="3333FF"/>
              </a:solidFill>
              <a:ln>
                <a:noFill/>
              </a:ln>
            </p:spPr>
            <p:txBody>
              <a:bodyPr wrap="square" rtlCol="0" anchor="ctr">
                <a:spAutoFit/>
              </a:bodyPr>
              <a:lstStyle/>
              <a:p>
                <a:pPr algn="ctr"/>
                <a:endParaRPr lang="zh-CN" altLang="en-US" sz="2800" dirty="0"/>
              </a:p>
            </p:txBody>
          </p:sp>
          <p:sp>
            <p:nvSpPr>
              <p:cNvPr id="26" name="椭圆 25"/>
              <p:cNvSpPr>
                <a:spLocks noChangeAspect="1"/>
              </p:cNvSpPr>
              <p:nvPr/>
            </p:nvSpPr>
            <p:spPr>
              <a:xfrm>
                <a:off x="2375339" y="4095359"/>
                <a:ext cx="75608" cy="75608"/>
              </a:xfrm>
              <a:prstGeom prst="ellipse">
                <a:avLst/>
              </a:prstGeom>
              <a:solidFill>
                <a:srgbClr val="3333FF"/>
              </a:solidFill>
              <a:ln>
                <a:noFill/>
              </a:ln>
            </p:spPr>
            <p:txBody>
              <a:bodyPr wrap="square" rtlCol="0" anchor="ctr">
                <a:spAutoFit/>
              </a:bodyPr>
              <a:lstStyle/>
              <a:p>
                <a:pPr algn="ctr"/>
                <a:endParaRPr lang="zh-CN" altLang="en-US" sz="2800" dirty="0"/>
              </a:p>
            </p:txBody>
          </p:sp>
          <mc:AlternateContent xmlns:mc="http://schemas.openxmlformats.org/markup-compatibility/2006" xmlns:a14="http://schemas.microsoft.com/office/drawing/2010/main">
            <mc:Choice Requires="a14">
              <p:sp>
                <p:nvSpPr>
                  <p:cNvPr id="27" name="TextBox 26"/>
                  <p:cNvSpPr txBox="1"/>
                  <p:nvPr/>
                </p:nvSpPr>
                <p:spPr>
                  <a:xfrm>
                    <a:off x="642906" y="5508855"/>
                    <a:ext cx="39786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0</m:t>
                          </m:r>
                        </m:oMath>
                      </m:oMathPara>
                    </a14:m>
                    <a:endParaRPr lang="zh-CN" altLang="en-US" sz="2000" dirty="0">
                      <a:latin typeface="+mj-lt"/>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642906" y="5508855"/>
                    <a:ext cx="397865" cy="400110"/>
                  </a:xfrm>
                  <a:prstGeom prst="rect">
                    <a:avLst/>
                  </a:prstGeom>
                  <a:blipFill rotWithShape="1">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1478251" y="5544235"/>
                    <a:ext cx="39786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1</m:t>
                          </m:r>
                        </m:oMath>
                      </m:oMathPara>
                    </a14:m>
                    <a:endParaRPr lang="zh-CN" altLang="en-US" sz="2000" dirty="0">
                      <a:latin typeface="+mj-lt"/>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1478251" y="5544235"/>
                    <a:ext cx="397865" cy="400110"/>
                  </a:xfrm>
                  <a:prstGeom prst="rect">
                    <a:avLst/>
                  </a:prstGeom>
                  <a:blipFill rotWithShape="1">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2239570" y="5555461"/>
                    <a:ext cx="39786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2</m:t>
                          </m:r>
                        </m:oMath>
                      </m:oMathPara>
                    </a14:m>
                    <a:endParaRPr lang="zh-CN" altLang="en-US" sz="2000" dirty="0">
                      <a:latin typeface="+mj-lt"/>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2239570" y="5555461"/>
                    <a:ext cx="397865" cy="400110"/>
                  </a:xfrm>
                  <a:prstGeom prst="rect">
                    <a:avLst/>
                  </a:prstGeom>
                  <a:blipFill rotWithShape="1">
                    <a:blip r:embed="rId1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5" name="TextBox 14"/>
                <p:cNvSpPr txBox="1"/>
                <p:nvPr/>
              </p:nvSpPr>
              <p:spPr>
                <a:xfrm>
                  <a:off x="493338" y="4448672"/>
                  <a:ext cx="7779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𝐹</m:t>
                        </m:r>
                        <m:r>
                          <a:rPr lang="en-US" altLang="zh-CN" sz="2000" b="0" i="1" smtClean="0">
                            <a:latin typeface="Cambria Math"/>
                          </a:rPr>
                          <m:t>(</m:t>
                        </m:r>
                        <m:r>
                          <a:rPr lang="en-US" altLang="zh-CN" sz="2000" b="0" i="1" smtClean="0">
                            <a:latin typeface="Cambria Math"/>
                          </a:rPr>
                          <m:t>𝑥</m:t>
                        </m:r>
                        <m:r>
                          <a:rPr lang="en-US" altLang="zh-CN" sz="2000" b="0" i="1" smtClean="0">
                            <a:latin typeface="Cambria Math"/>
                          </a:rPr>
                          <m:t>)</m:t>
                        </m:r>
                      </m:oMath>
                    </m:oMathPara>
                  </a14:m>
                  <a:endParaRPr lang="zh-CN" altLang="en-US" sz="2000" dirty="0">
                    <a:latin typeface="+mj-lt"/>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93338" y="4448672"/>
                  <a:ext cx="777905" cy="400110"/>
                </a:xfrm>
                <a:prstGeom prst="rect">
                  <a:avLst/>
                </a:prstGeom>
                <a:blipFill rotWithShape="1">
                  <a:blip r:embed="rId19"/>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287136" y="6187031"/>
                  <a:ext cx="422423"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𝑥</m:t>
                        </m:r>
                      </m:oMath>
                    </m:oMathPara>
                  </a14:m>
                  <a:endParaRPr lang="zh-CN" altLang="en-US" sz="2200" dirty="0">
                    <a:latin typeface="+mj-lt"/>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3287136" y="6187031"/>
                  <a:ext cx="422423" cy="430887"/>
                </a:xfrm>
                <a:prstGeom prst="rect">
                  <a:avLst/>
                </a:prstGeom>
                <a:blipFill rotWithShape="1">
                  <a:blip r:embed="rId20"/>
                  <a:stretch>
                    <a:fillRect/>
                  </a:stretch>
                </a:blipFill>
              </p:spPr>
              <p:txBody>
                <a:bodyPr/>
                <a:lstStyle/>
                <a:p>
                  <a:r>
                    <a:rPr lang="zh-CN" altLang="en-US">
                      <a:noFill/>
                    </a:rPr>
                    <a:t> </a:t>
                  </a:r>
                </a:p>
              </p:txBody>
            </p:sp>
          </mc:Fallback>
        </mc:AlternateContent>
      </p:grpSp>
      <p:sp>
        <p:nvSpPr>
          <p:cNvPr id="33" name="TextBox 32"/>
          <p:cNvSpPr txBox="1"/>
          <p:nvPr/>
        </p:nvSpPr>
        <p:spPr>
          <a:xfrm>
            <a:off x="6769568" y="3628183"/>
            <a:ext cx="1267817"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Then</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4" name="TextBox 33"/>
              <p:cNvSpPr txBox="1"/>
              <p:nvPr/>
            </p:nvSpPr>
            <p:spPr>
              <a:xfrm>
                <a:off x="656565" y="4423800"/>
                <a:ext cx="3603422" cy="13459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𝐹</m:t>
                      </m:r>
                      <m:d>
                        <m:dPr>
                          <m:ctrlPr>
                            <a:rPr lang="en-US" altLang="zh-CN" sz="2200" b="0" i="1" smtClean="0">
                              <a:latin typeface="Cambria Math" charset="0"/>
                            </a:rPr>
                          </m:ctrlPr>
                        </m:dPr>
                        <m:e>
                          <m:r>
                            <a:rPr lang="en-US" altLang="zh-CN" sz="2200" b="0" i="1" smtClean="0">
                              <a:latin typeface="Cambria Math"/>
                            </a:rPr>
                            <m:t>𝑥</m:t>
                          </m:r>
                        </m:e>
                      </m:d>
                      <m:r>
                        <a:rPr lang="en-US" altLang="zh-CN" sz="2200" b="0" i="1" smtClean="0">
                          <a:latin typeface="Cambria Math"/>
                        </a:rPr>
                        <m:t>=</m:t>
                      </m:r>
                      <m:d>
                        <m:dPr>
                          <m:begChr m:val="{"/>
                          <m:endChr m:val=""/>
                          <m:ctrlPr>
                            <a:rPr lang="en-US" altLang="zh-CN" sz="2200" b="0" i="1" smtClean="0">
                              <a:latin typeface="Cambria Math" charset="0"/>
                            </a:rPr>
                          </m:ctrlPr>
                        </m:dPr>
                        <m:e>
                          <m:eqArr>
                            <m:eqArrPr>
                              <m:ctrlPr>
                                <a:rPr lang="en-US" altLang="zh-CN" sz="2200" b="0" i="1" smtClean="0">
                                  <a:latin typeface="Cambria Math" charset="0"/>
                                </a:rPr>
                              </m:ctrlPr>
                            </m:eqArrPr>
                            <m:e>
                              <m:m>
                                <m:mPr>
                                  <m:mcs>
                                    <m:mc>
                                      <m:mcPr>
                                        <m:count m:val="1"/>
                                        <m:mcJc m:val="center"/>
                                      </m:mcPr>
                                    </m:mc>
                                  </m:mcs>
                                  <m:ctrlPr>
                                    <a:rPr lang="en-US" altLang="zh-CN" sz="2200" b="0" i="1" smtClean="0">
                                      <a:latin typeface="Cambria Math" charset="0"/>
                                    </a:rPr>
                                  </m:ctrlPr>
                                </m:mPr>
                                <m:mr>
                                  <m:e>
                                    <m:r>
                                      <m:rPr>
                                        <m:brk m:alnAt="7"/>
                                      </m:rPr>
                                      <a:rPr lang="en-US" altLang="zh-CN" sz="2200" b="0" i="1" smtClean="0">
                                        <a:latin typeface="Cambria Math"/>
                                      </a:rPr>
                                      <m:t> </m:t>
                                    </m:r>
                                    <m:r>
                                      <a:rPr lang="en-US" altLang="zh-CN" sz="2200" b="0" i="1" smtClean="0">
                                        <a:latin typeface="Cambria Math"/>
                                      </a:rPr>
                                      <m:t>    0        </m:t>
                                    </m:r>
                                    <m:r>
                                      <a:rPr lang="en-US" altLang="zh-CN" sz="2200" b="0" i="1" smtClean="0">
                                        <a:latin typeface="Cambria Math"/>
                                      </a:rPr>
                                      <m:t>𝑥</m:t>
                                    </m:r>
                                    <m:r>
                                      <a:rPr lang="en-US" altLang="zh-CN" sz="2200" b="0" i="1" smtClean="0">
                                        <a:latin typeface="Cambria Math"/>
                                      </a:rPr>
                                      <m:t>&lt;0         </m:t>
                                    </m:r>
                                  </m:e>
                                </m:mr>
                                <m:mr>
                                  <m:e>
                                    <m:r>
                                      <a:rPr lang="en-US" altLang="zh-CN" sz="2200" b="0" i="1" smtClean="0">
                                        <a:latin typeface="Cambria Math"/>
                                      </a:rPr>
                                      <m:t>0.500   0</m:t>
                                    </m:r>
                                    <m:r>
                                      <a:rPr lang="en-US" altLang="zh-CN" sz="2200" b="0" i="1" smtClean="0">
                                        <a:latin typeface="Cambria Math"/>
                                        <a:ea typeface="Cambria Math"/>
                                      </a:rPr>
                                      <m:t>≤</m:t>
                                    </m:r>
                                    <m:r>
                                      <a:rPr lang="en-US" altLang="zh-CN" sz="2200" b="0" i="1" smtClean="0">
                                        <a:latin typeface="Cambria Math"/>
                                      </a:rPr>
                                      <m:t>𝑥</m:t>
                                    </m:r>
                                    <m:r>
                                      <a:rPr lang="en-US" altLang="zh-CN" sz="2200" b="0" i="1" smtClean="0">
                                        <a:latin typeface="Cambria Math"/>
                                      </a:rPr>
                                      <m:t>&lt;1</m:t>
                                    </m:r>
                                  </m:e>
                                </m:mr>
                              </m:m>
                            </m:e>
                            <m:e>
                              <m:m>
                                <m:mPr>
                                  <m:mcs>
                                    <m:mc>
                                      <m:mcPr>
                                        <m:count m:val="1"/>
                                        <m:mcJc m:val="center"/>
                                      </m:mcPr>
                                    </m:mc>
                                  </m:mcs>
                                  <m:ctrlPr>
                                    <a:rPr lang="en-US" altLang="zh-CN" sz="2200" b="0" i="1" smtClean="0">
                                      <a:latin typeface="Cambria Math" charset="0"/>
                                    </a:rPr>
                                  </m:ctrlPr>
                                </m:mPr>
                                <m:mr>
                                  <m:e>
                                    <m:r>
                                      <m:rPr>
                                        <m:brk m:alnAt="7"/>
                                      </m:rPr>
                                      <a:rPr lang="en-US" altLang="zh-CN" sz="2200" b="0" i="1" smtClean="0">
                                        <a:latin typeface="Cambria Math"/>
                                      </a:rPr>
                                      <m:t>0</m:t>
                                    </m:r>
                                    <m:r>
                                      <a:rPr lang="en-US" altLang="zh-CN" sz="2200" b="0" i="1" smtClean="0">
                                        <a:latin typeface="Cambria Math"/>
                                      </a:rPr>
                                      <m:t>.667    1</m:t>
                                    </m:r>
                                    <m:r>
                                      <a:rPr lang="en-US" altLang="zh-CN" sz="2200" b="0" i="1" smtClean="0">
                                        <a:latin typeface="Cambria Math"/>
                                        <a:ea typeface="Cambria Math"/>
                                      </a:rPr>
                                      <m:t>≤</m:t>
                                    </m:r>
                                    <m:r>
                                      <a:rPr lang="en-US" altLang="zh-CN" sz="2200" b="0" i="1" smtClean="0">
                                        <a:latin typeface="Cambria Math"/>
                                        <a:ea typeface="Cambria Math"/>
                                      </a:rPr>
                                      <m:t>𝑥</m:t>
                                    </m:r>
                                    <m:r>
                                      <a:rPr lang="en-US" altLang="zh-CN" sz="2200" b="0" i="1" smtClean="0">
                                        <a:latin typeface="Cambria Math"/>
                                        <a:ea typeface="Cambria Math"/>
                                      </a:rPr>
                                      <m:t>&lt;2</m:t>
                                    </m:r>
                                  </m:e>
                                </m:mr>
                                <m:mr>
                                  <m:e>
                                    <m:r>
                                      <a:rPr lang="en-US" altLang="zh-CN" sz="2200" b="0" i="1" smtClean="0">
                                        <a:latin typeface="Cambria Math"/>
                                      </a:rPr>
                                      <m:t>     1       </m:t>
                                    </m:r>
                                    <m:r>
                                      <a:rPr lang="en-US" altLang="zh-CN" sz="2200" b="0" i="1" smtClean="0">
                                        <a:latin typeface="Cambria Math"/>
                                      </a:rPr>
                                      <m:t>𝑥</m:t>
                                    </m:r>
                                    <m:r>
                                      <a:rPr lang="en-US" altLang="zh-CN" sz="2200" b="0" i="1" smtClean="0">
                                        <a:latin typeface="Cambria Math"/>
                                        <a:ea typeface="Cambria Math"/>
                                      </a:rPr>
                                      <m:t>≥2       </m:t>
                                    </m:r>
                                  </m:e>
                                </m:mr>
                              </m:m>
                            </m:e>
                          </m:eqArr>
                        </m:e>
                      </m:d>
                    </m:oMath>
                  </m:oMathPara>
                </a14:m>
                <a:endParaRPr lang="zh-CN" altLang="en-US" sz="2200" dirty="0">
                  <a:latin typeface="+mj-lt"/>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656565" y="4423800"/>
                <a:ext cx="3603422" cy="1345946"/>
              </a:xfrm>
              <a:prstGeom prst="rect">
                <a:avLst/>
              </a:prstGeom>
              <a:blipFill rotWithShape="1">
                <a:blip r:embed="rId21"/>
                <a:stretch>
                  <a:fillRect/>
                </a:stretch>
              </a:blipFill>
            </p:spPr>
            <p:txBody>
              <a:bodyPr/>
              <a:lstStyle/>
              <a:p>
                <a:r>
                  <a:rPr lang="zh-CN" altLang="en-US">
                    <a:noFill/>
                  </a:rPr>
                  <a:t> </a:t>
                </a:r>
              </a:p>
            </p:txBody>
          </p:sp>
        </mc:Fallback>
      </mc:AlternateContent>
      <p:cxnSp>
        <p:nvCxnSpPr>
          <p:cNvPr id="38" name="直接连接符 37"/>
          <p:cNvCxnSpPr/>
          <p:nvPr/>
        </p:nvCxnSpPr>
        <p:spPr>
          <a:xfrm>
            <a:off x="4994767" y="5878005"/>
            <a:ext cx="848297" cy="22502"/>
          </a:xfrm>
          <a:prstGeom prst="line">
            <a:avLst/>
          </a:prstGeom>
          <a:ln w="15875" cap="rnd">
            <a:solidFill>
              <a:schemeClr val="bg2">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5918672" y="5166831"/>
            <a:ext cx="637271" cy="22502"/>
          </a:xfrm>
          <a:prstGeom prst="line">
            <a:avLst/>
          </a:prstGeom>
          <a:ln w="15875" cap="rnd">
            <a:solidFill>
              <a:schemeClr val="bg2">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615184" y="4710004"/>
            <a:ext cx="637271" cy="22502"/>
          </a:xfrm>
          <a:prstGeom prst="line">
            <a:avLst/>
          </a:prstGeom>
          <a:ln w="15875" cap="rnd">
            <a:solidFill>
              <a:schemeClr val="bg2">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7353014" y="4444813"/>
            <a:ext cx="637271" cy="22502"/>
          </a:xfrm>
          <a:prstGeom prst="line">
            <a:avLst/>
          </a:prstGeom>
          <a:ln w="15875" cap="rnd">
            <a:solidFill>
              <a:schemeClr val="bg2">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xmlns="" id="{3B57B7BC-F5A0-43B3-88F9-EF7545CA378F}"/>
              </a:ext>
            </a:extLst>
          </p:cNvPr>
          <p:cNvSpPr>
            <a:spLocks noGrp="1"/>
          </p:cNvSpPr>
          <p:nvPr>
            <p:ph type="sldNum" sz="quarter" idx="11"/>
          </p:nvPr>
        </p:nvSpPr>
        <p:spPr/>
        <p:txBody>
          <a:bodyPr/>
          <a:lstStyle/>
          <a:p>
            <a:pPr>
              <a:defRPr/>
            </a:pPr>
            <a:fld id="{DF2308B0-52A9-437D-9700-D7B37876F5B1}" type="slidenum">
              <a:rPr lang="zh-CN" altLang="en-US" smtClean="0"/>
              <a:pPr>
                <a:defRPr/>
              </a:pPr>
              <a:t>16</a:t>
            </a:fld>
            <a:endParaRPr lang="en-US" altLang="zh-CN" dirty="0"/>
          </a:p>
        </p:txBody>
      </p:sp>
    </p:spTree>
    <p:extLst>
      <p:ext uri="{BB962C8B-B14F-4D97-AF65-F5344CB8AC3E}">
        <p14:creationId xmlns:p14="http://schemas.microsoft.com/office/powerpoint/2010/main" val="401251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inVertic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arn(inVertical)">
                                      <p:cBhvr>
                                        <p:cTn id="37" dur="500"/>
                                        <p:tgtEl>
                                          <p:spTgt spid="10"/>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barn(inVertical)">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inVertical)">
                                      <p:cBhvr>
                                        <p:cTn id="45" dur="500"/>
                                        <p:tgtEl>
                                          <p:spTgt spid="33"/>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barn(inVertical)">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barn(inVertical)">
                                      <p:cBhvr>
                                        <p:cTn id="53" dur="500"/>
                                        <p:tgtEl>
                                          <p:spTgt spid="32"/>
                                        </p:tgtEl>
                                      </p:cBhvr>
                                    </p:animEffect>
                                  </p:childTnLst>
                                </p:cTn>
                              </p:par>
                              <p:par>
                                <p:cTn id="54" presetID="16" presetClass="entr" presetSubtype="21" fill="hold"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barn(inVertical)">
                                      <p:cBhvr>
                                        <p:cTn id="56" dur="500"/>
                                        <p:tgtEl>
                                          <p:spTgt spid="38"/>
                                        </p:tgtEl>
                                      </p:cBhvr>
                                    </p:animEffect>
                                  </p:childTnLst>
                                </p:cTn>
                              </p:par>
                              <p:par>
                                <p:cTn id="57" presetID="16" presetClass="entr" presetSubtype="21"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barn(inVertical)">
                                      <p:cBhvr>
                                        <p:cTn id="59" dur="500"/>
                                        <p:tgtEl>
                                          <p:spTgt spid="41"/>
                                        </p:tgtEl>
                                      </p:cBhvr>
                                    </p:animEffect>
                                  </p:childTnLst>
                                </p:cTn>
                              </p:par>
                              <p:par>
                                <p:cTn id="60" presetID="16" presetClass="entr" presetSubtype="21" fill="hold"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barn(inVertical)">
                                      <p:cBhvr>
                                        <p:cTn id="62" dur="500"/>
                                        <p:tgtEl>
                                          <p:spTgt spid="43"/>
                                        </p:tgtEl>
                                      </p:cBhvr>
                                    </p:animEffect>
                                  </p:childTnLst>
                                </p:cTn>
                              </p:par>
                              <p:par>
                                <p:cTn id="63" presetID="16" presetClass="entr" presetSubtype="21"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barn(inVertical)">
                                      <p:cBhvr>
                                        <p:cTn id="6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P spid="33" grpId="0"/>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328492" y="1178750"/>
                <a:ext cx="8280919" cy="1107996"/>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We find that the graph of </a:t>
                </a:r>
                <a14:m>
                  <m:oMath xmlns:m="http://schemas.openxmlformats.org/officeDocument/2006/math">
                    <m:r>
                      <a:rPr lang="en-US" altLang="zh-CN" sz="2200" i="1" dirty="0" smtClean="0">
                        <a:latin typeface="Cambria Math"/>
                      </a:rPr>
                      <m:t>𝐹</m:t>
                    </m:r>
                    <m:r>
                      <a:rPr lang="en-US" altLang="zh-CN" sz="2200" i="1" dirty="0" smtClean="0">
                        <a:latin typeface="Cambria Math"/>
                      </a:rPr>
                      <m:t>(</m:t>
                    </m:r>
                    <m:r>
                      <a:rPr lang="en-US" altLang="zh-CN" sz="2200" i="1" dirty="0" smtClean="0">
                        <a:latin typeface="Cambria Math"/>
                      </a:rPr>
                      <m:t>𝑥</m:t>
                    </m:r>
                    <m:r>
                      <a:rPr lang="en-US" altLang="zh-CN" sz="2200" i="1" dirty="0" smtClean="0">
                        <a:latin typeface="Cambria Math"/>
                      </a:rPr>
                      <m:t>)</m:t>
                    </m:r>
                  </m:oMath>
                </a14:m>
                <a:r>
                  <a:rPr lang="en-US" altLang="zh-CN" sz="2200" dirty="0">
                    <a:latin typeface="Times New Roman" panose="02020603050405020304" pitchFamily="18" charset="0"/>
                    <a:cs typeface="Times New Roman" panose="02020603050405020304" pitchFamily="18" charset="0"/>
                  </a:rPr>
                  <a:t> has </a:t>
                </a:r>
                <a:r>
                  <a:rPr lang="en-US" altLang="zh-CN" sz="2200" dirty="0">
                    <a:solidFill>
                      <a:srgbClr val="3333FF"/>
                    </a:solidFill>
                    <a:latin typeface="Times New Roman" panose="02020603050405020304" pitchFamily="18" charset="0"/>
                    <a:cs typeface="Times New Roman" panose="02020603050405020304" pitchFamily="18" charset="0"/>
                  </a:rPr>
                  <a:t>a jump </a:t>
                </a:r>
                <a:r>
                  <a:rPr lang="en-US" altLang="zh-CN" sz="2200" dirty="0">
                    <a:latin typeface="Times New Roman" panose="02020603050405020304" pitchFamily="18" charset="0"/>
                    <a:cs typeface="Times New Roman" panose="02020603050405020304" pitchFamily="18" charset="0"/>
                  </a:rPr>
                  <a:t>at every possible value of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and is flat between possible values. Such a function is called a </a:t>
                </a:r>
                <a:r>
                  <a:rPr lang="en-US" altLang="zh-CN" sz="2200" dirty="0">
                    <a:solidFill>
                      <a:srgbClr val="FF0000"/>
                    </a:solidFill>
                    <a:latin typeface="Times New Roman" panose="02020603050405020304" pitchFamily="18" charset="0"/>
                    <a:cs typeface="Times New Roman" panose="02020603050405020304" pitchFamily="18" charset="0"/>
                  </a:rPr>
                  <a:t>step function</a:t>
                </a:r>
                <a:r>
                  <a:rPr lang="en-US" altLang="zh-CN" sz="2200" b="1"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328492" y="1178750"/>
                <a:ext cx="8280919" cy="1107996"/>
              </a:xfrm>
              <a:prstGeom prst="rect">
                <a:avLst/>
              </a:prstGeom>
              <a:blipFill>
                <a:blip r:embed="rId2"/>
                <a:stretch>
                  <a:fillRect l="-957" t="-3297" r="-957" b="-10440"/>
                </a:stretch>
              </a:blipFill>
            </p:spPr>
            <p:txBody>
              <a:bodyPr/>
              <a:lstStyle/>
              <a:p>
                <a:r>
                  <a:rPr lang="zh-CN" altLang="en-US">
                    <a:noFill/>
                  </a:rPr>
                  <a:t> </a:t>
                </a:r>
              </a:p>
            </p:txBody>
          </p:sp>
        </mc:Fallback>
      </mc:AlternateContent>
      <p:sp>
        <p:nvSpPr>
          <p:cNvPr id="3" name="TextBox 2"/>
          <p:cNvSpPr txBox="1"/>
          <p:nvPr/>
        </p:nvSpPr>
        <p:spPr>
          <a:xfrm>
            <a:off x="341530" y="2393885"/>
            <a:ext cx="220524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Definition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341006" y="2832910"/>
                <a:ext cx="8281443" cy="181197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The </a:t>
                </a:r>
                <a:r>
                  <a:rPr lang="en-US" altLang="zh-CN" sz="2200" dirty="0">
                    <a:solidFill>
                      <a:srgbClr val="3333FF"/>
                    </a:solidFill>
                    <a:latin typeface="Times New Roman" panose="02020603050405020304" pitchFamily="18" charset="0"/>
                    <a:cs typeface="Times New Roman" panose="02020603050405020304" pitchFamily="18" charset="0"/>
                  </a:rPr>
                  <a:t>cumulative distribution function</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cdf</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smtClean="0">
                        <a:latin typeface="Cambria Math"/>
                      </a:rPr>
                      <m:t>𝐹</m:t>
                    </m:r>
                    <m:r>
                      <a:rPr lang="en-US" altLang="zh-CN" sz="2200" i="1" dirty="0" smtClean="0">
                        <a:latin typeface="Cambria Math"/>
                      </a:rPr>
                      <m:t>(</m:t>
                    </m:r>
                    <m:r>
                      <a:rPr lang="en-US" altLang="zh-CN" sz="2200" i="1" dirty="0" smtClean="0">
                        <a:latin typeface="Cambria Math"/>
                      </a:rPr>
                      <m:t>𝑥</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of a </a:t>
                </a:r>
                <a:r>
                  <a:rPr lang="en-US" altLang="zh-CN" sz="2200" dirty="0">
                    <a:solidFill>
                      <a:srgbClr val="FF0000"/>
                    </a:solidFill>
                    <a:latin typeface="Times New Roman" panose="02020603050405020304" pitchFamily="18" charset="0"/>
                    <a:cs typeface="Times New Roman" panose="02020603050405020304" pitchFamily="18" charset="0"/>
                  </a:rPr>
                  <a:t>discrete</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with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smtClean="0">
                        <a:latin typeface="Cambria Math"/>
                      </a:rPr>
                      <m:t>𝑝</m:t>
                    </m:r>
                    <m:r>
                      <a:rPr lang="en-US" altLang="zh-CN" sz="2200" i="1" dirty="0" smtClean="0">
                        <a:latin typeface="Cambria Math"/>
                      </a:rPr>
                      <m:t>(</m:t>
                    </m:r>
                    <m:r>
                      <a:rPr lang="en-US" altLang="zh-CN" sz="2200" i="1" dirty="0" smtClean="0">
                        <a:latin typeface="Cambria Math"/>
                      </a:rPr>
                      <m:t>𝑥</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is defined for every number</a:t>
                </a:r>
                <a14:m>
                  <m:oMath xmlns:m="http://schemas.openxmlformats.org/officeDocument/2006/math">
                    <m:r>
                      <a:rPr lang="en-US" altLang="zh-CN" sz="2200" i="1" dirty="0" smtClean="0">
                        <a:latin typeface="Cambria Math"/>
                      </a:rPr>
                      <m:t> </m:t>
                    </m:r>
                    <m:r>
                      <a:rPr lang="en-US" altLang="zh-CN" sz="2200" i="1" dirty="0" smtClean="0">
                        <a:latin typeface="Cambria Math"/>
                      </a:rPr>
                      <m:t>𝑥</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by</a:t>
                </a:r>
              </a:p>
              <a:p>
                <a:pPr algn="ctr"/>
                <a14:m>
                  <m:oMath xmlns:m="http://schemas.openxmlformats.org/officeDocument/2006/math">
                    <m:r>
                      <a:rPr lang="en-US" altLang="zh-CN" sz="2200" b="0" i="1" smtClean="0">
                        <a:latin typeface="Cambria Math"/>
                      </a:rPr>
                      <m:t>𝐹</m:t>
                    </m:r>
                    <m:d>
                      <m:dPr>
                        <m:ctrlPr>
                          <a:rPr lang="en-US" altLang="zh-CN" sz="2200" b="0" i="1" smtClean="0">
                            <a:latin typeface="Cambria Math" charset="0"/>
                          </a:rPr>
                        </m:ctrlPr>
                      </m:dPr>
                      <m:e>
                        <m:r>
                          <a:rPr lang="en-US" altLang="zh-CN" sz="2200" b="0" i="1" smtClean="0">
                            <a:latin typeface="Cambria Math"/>
                          </a:rPr>
                          <m:t>𝑥</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𝑋</m:t>
                        </m:r>
                        <m:r>
                          <a:rPr lang="en-US" altLang="zh-CN" sz="2200" b="0" i="1" smtClean="0">
                            <a:latin typeface="Cambria Math"/>
                            <a:ea typeface="Cambria Math"/>
                          </a:rPr>
                          <m:t>≤</m:t>
                        </m:r>
                        <m:r>
                          <a:rPr lang="en-US" altLang="zh-CN" sz="2200" b="0" i="1" smtClean="0">
                            <a:latin typeface="Cambria Math"/>
                            <a:ea typeface="Cambria Math"/>
                          </a:rPr>
                          <m:t>𝑥</m:t>
                        </m:r>
                      </m:e>
                    </m:d>
                    <m:r>
                      <a:rPr lang="en-US" altLang="zh-CN" sz="2200" b="0" i="1" smtClean="0">
                        <a:latin typeface="Cambria Math"/>
                      </a:rPr>
                      <m:t>=</m:t>
                    </m:r>
                    <m:nary>
                      <m:naryPr>
                        <m:chr m:val="∑"/>
                        <m:supHide m:val="on"/>
                        <m:ctrlPr>
                          <a:rPr lang="en-US" altLang="zh-CN" sz="2200" b="0" i="1" smtClean="0">
                            <a:latin typeface="Cambria Math" charset="0"/>
                          </a:rPr>
                        </m:ctrlPr>
                      </m:naryPr>
                      <m:sub>
                        <m:r>
                          <m:rPr>
                            <m:brk m:alnAt="7"/>
                          </m:rPr>
                          <a:rPr lang="en-US" altLang="zh-CN" sz="2200" b="0" i="1" smtClean="0">
                            <a:latin typeface="Cambria Math"/>
                          </a:rPr>
                          <m:t>𝑦</m:t>
                        </m:r>
                        <m:r>
                          <a:rPr lang="en-US" altLang="zh-CN" sz="2200" b="0" i="1" smtClean="0">
                            <a:latin typeface="Cambria Math"/>
                            <a:ea typeface="Cambria Math"/>
                          </a:rPr>
                          <m:t>≤</m:t>
                        </m:r>
                        <m:r>
                          <a:rPr lang="en-US" altLang="zh-CN" sz="2200" b="0" i="1" smtClean="0">
                            <a:latin typeface="Cambria Math"/>
                            <a:ea typeface="Cambria Math"/>
                          </a:rPr>
                          <m:t>𝑥</m:t>
                        </m:r>
                      </m:sub>
                      <m:sup/>
                      <m:e>
                        <m:r>
                          <a:rPr lang="en-US" altLang="zh-CN" sz="2200" b="0" i="1" smtClean="0">
                            <a:latin typeface="Cambria Math"/>
                          </a:rPr>
                          <m:t>𝑝</m:t>
                        </m:r>
                        <m:r>
                          <a:rPr lang="en-US" altLang="zh-CN" sz="2200" b="0" i="1" smtClean="0">
                            <a:latin typeface="Cambria Math"/>
                          </a:rPr>
                          <m:t>(</m:t>
                        </m:r>
                        <m:r>
                          <a:rPr lang="en-US" altLang="zh-CN" sz="2200" b="0" i="1" smtClean="0">
                            <a:latin typeface="Cambria Math"/>
                          </a:rPr>
                          <m:t>𝑦</m:t>
                        </m:r>
                        <m:r>
                          <a:rPr lang="en-US" altLang="zh-CN" sz="2200" b="0" i="1" smtClean="0">
                            <a:latin typeface="Cambria Math"/>
                          </a:rPr>
                          <m:t>)</m:t>
                        </m:r>
                      </m:e>
                    </m:nary>
                  </m:oMath>
                </a14:m>
                <a:r>
                  <a:rPr lang="en-US" altLang="zh-CN" sz="2200" dirty="0">
                    <a:latin typeface="Times New Roman" panose="02020603050405020304" pitchFamily="18" charset="0"/>
                    <a:cs typeface="Times New Roman" panose="02020603050405020304" pitchFamily="18" charset="0"/>
                  </a:rPr>
                  <a:t>.</a:t>
                </a:r>
              </a:p>
              <a:p>
                <a:pPr algn="just"/>
                <a:r>
                  <a:rPr lang="en-US" altLang="zh-CN" sz="2200" dirty="0">
                    <a:latin typeface="Times New Roman" panose="02020603050405020304" pitchFamily="18" charset="0"/>
                    <a:cs typeface="Times New Roman" panose="02020603050405020304" pitchFamily="18" charset="0"/>
                  </a:rPr>
                  <a:t>For any number </a:t>
                </a:r>
                <a14:m>
                  <m:oMath xmlns:m="http://schemas.openxmlformats.org/officeDocument/2006/math">
                    <m:r>
                      <a:rPr lang="en-US" altLang="zh-CN" sz="2200" i="1" dirty="0" smtClean="0">
                        <a:latin typeface="Cambria Math"/>
                      </a:rPr>
                      <m:t>𝑥</m:t>
                    </m:r>
                  </m:oMath>
                </a14:m>
                <a:r>
                  <a:rPr lang="en-US" altLang="zh-CN" sz="22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smtClean="0">
                        <a:latin typeface="Cambria Math"/>
                      </a:rPr>
                      <m:t>𝐹</m:t>
                    </m:r>
                    <m:r>
                      <a:rPr lang="en-US" altLang="zh-CN" sz="2200" i="1" dirty="0" smtClean="0">
                        <a:latin typeface="Cambria Math"/>
                      </a:rPr>
                      <m:t>(</m:t>
                    </m:r>
                    <m:r>
                      <a:rPr lang="en-US" altLang="zh-CN" sz="2200" i="1" dirty="0" smtClean="0">
                        <a:latin typeface="Cambria Math"/>
                      </a:rPr>
                      <m:t>𝑥</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is the probability that the observed value of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will be at most </a:t>
                </a:r>
                <a14:m>
                  <m:oMath xmlns:m="http://schemas.openxmlformats.org/officeDocument/2006/math">
                    <m:r>
                      <a:rPr lang="en-US" altLang="zh-CN" sz="2200" i="1" dirty="0" smtClean="0">
                        <a:latin typeface="Cambria Math"/>
                      </a:rPr>
                      <m:t>𝑥</m:t>
                    </m:r>
                  </m:oMath>
                </a14:m>
                <a:r>
                  <a:rPr lang="en-US" altLang="zh-CN" sz="2200" dirty="0">
                    <a:latin typeface="Times New Roman" panose="02020603050405020304" pitchFamily="18" charset="0"/>
                    <a:cs typeface="Times New Roman" panose="02020603050405020304" pitchFamily="18" charset="0"/>
                  </a:rPr>
                  <a:t>.</a:t>
                </a:r>
              </a:p>
            </p:txBody>
          </p:sp>
        </mc:Choice>
        <mc:Fallback xmlns="">
          <p:sp>
            <p:nvSpPr>
              <p:cNvPr id="4" name="矩形 3"/>
              <p:cNvSpPr>
                <a:spLocks noRot="1" noChangeAspect="1" noMove="1" noResize="1" noEditPoints="1" noAdjustHandles="1" noChangeArrowheads="1" noChangeShapeType="1" noTextEdit="1"/>
              </p:cNvSpPr>
              <p:nvPr/>
            </p:nvSpPr>
            <p:spPr>
              <a:xfrm>
                <a:off x="341006" y="2832910"/>
                <a:ext cx="8281443" cy="1811971"/>
              </a:xfrm>
              <a:prstGeom prst="rect">
                <a:avLst/>
              </a:prstGeom>
              <a:blipFill>
                <a:blip r:embed="rId3"/>
                <a:stretch>
                  <a:fillRect l="-957" t="-2357" r="-957" b="-6397"/>
                </a:stretch>
              </a:blipFill>
            </p:spPr>
            <p:txBody>
              <a:bodyPr/>
              <a:lstStyle/>
              <a:p>
                <a:r>
                  <a:rPr lang="zh-CN" altLang="en-US">
                    <a:noFill/>
                  </a:rPr>
                  <a:t> </a:t>
                </a:r>
              </a:p>
            </p:txBody>
          </p:sp>
        </mc:Fallback>
      </mc:AlternateContent>
      <p:sp>
        <p:nvSpPr>
          <p:cNvPr id="5" name="TextBox 4"/>
          <p:cNvSpPr txBox="1"/>
          <p:nvPr/>
        </p:nvSpPr>
        <p:spPr>
          <a:xfrm>
            <a:off x="328492" y="4689140"/>
            <a:ext cx="211523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Remark</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351431" y="5589359"/>
                <a:ext cx="6874833" cy="43088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For a </a:t>
                </a:r>
                <a:r>
                  <a:rPr lang="en-US" altLang="zh-CN" sz="2200" dirty="0">
                    <a:solidFill>
                      <a:srgbClr val="FF0000"/>
                    </a:solidFill>
                    <a:latin typeface="Times New Roman" panose="02020603050405020304" pitchFamily="18" charset="0"/>
                    <a:cs typeface="Times New Roman" panose="02020603050405020304" pitchFamily="18" charset="0"/>
                  </a:rPr>
                  <a:t>discrete</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cdf</a:t>
                </a:r>
                <a:r>
                  <a:rPr lang="en-US" altLang="zh-CN" sz="22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200" b="0" i="1"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a step function</a:t>
                </a:r>
                <a:r>
                  <a:rPr lang="en-US" altLang="zh-CN" sz="2200" i="1"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351431" y="5589359"/>
                <a:ext cx="6874833" cy="430887"/>
              </a:xfrm>
              <a:prstGeom prst="rect">
                <a:avLst/>
              </a:prstGeom>
              <a:blipFill>
                <a:blip r:embed="rId4"/>
                <a:stretch>
                  <a:fillRect l="-1154" t="-9859" b="-26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52723" y="5144062"/>
                <a:ext cx="7291227" cy="430887"/>
              </a:xfrm>
              <a:prstGeom prst="rect">
                <a:avLst/>
              </a:prstGeom>
              <a:noFill/>
            </p:spPr>
            <p:txBody>
              <a:bodyPr wrap="none" rtlCol="0">
                <a:spAutoFit/>
              </a:bodyPr>
              <a:lstStyle/>
              <a:p>
                <a:r>
                  <a:rPr lang="en-US" altLang="zh-CN" sz="2200" b="0" dirty="0" err="1">
                    <a:latin typeface="Times New Roman" panose="02020603050405020304" pitchFamily="18" charset="0"/>
                    <a:cs typeface="Times New Roman" panose="02020603050405020304" pitchFamily="18" charset="0"/>
                  </a:rPr>
                  <a:t>Cdf</a:t>
                </a:r>
                <a:r>
                  <a:rPr lang="en-US" altLang="zh-CN" sz="2200" b="0" dirty="0">
                    <a:latin typeface="Times New Roman" panose="02020603050405020304" pitchFamily="18" charset="0"/>
                    <a:cs typeface="Times New Roman" panose="02020603050405020304" pitchFamily="18" charset="0"/>
                  </a:rPr>
                  <a:t> of a rv </a:t>
                </a:r>
                <a14:m>
                  <m:oMath xmlns:m="http://schemas.openxmlformats.org/officeDocument/2006/math">
                    <m:r>
                      <a:rPr lang="en-US" altLang="zh-CN" sz="2200" b="0" i="1" smtClean="0">
                        <a:latin typeface="Cambria Math"/>
                      </a:rPr>
                      <m:t>𝑋</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an increasing function. It increases from </a:t>
                </a:r>
                <a14:m>
                  <m:oMath xmlns:m="http://schemas.openxmlformats.org/officeDocument/2006/math">
                    <m:r>
                      <a:rPr lang="en-US" altLang="zh-CN" sz="2200" i="1" dirty="0" smtClean="0">
                        <a:latin typeface="Cambria Math"/>
                      </a:rPr>
                      <m:t>0</m:t>
                    </m:r>
                  </m:oMath>
                </a14:m>
                <a:r>
                  <a:rPr lang="en-US" altLang="zh-CN" sz="2200" dirty="0">
                    <a:latin typeface="Times New Roman" panose="02020603050405020304" pitchFamily="18" charset="0"/>
                    <a:cs typeface="Times New Roman" panose="02020603050405020304" pitchFamily="18" charset="0"/>
                  </a:rPr>
                  <a:t> to </a:t>
                </a:r>
                <a14:m>
                  <m:oMath xmlns:m="http://schemas.openxmlformats.org/officeDocument/2006/math">
                    <m:r>
                      <a:rPr lang="en-US" altLang="zh-CN" sz="2200" i="1" dirty="0" smtClean="0">
                        <a:latin typeface="Cambria Math"/>
                      </a:rPr>
                      <m:t>1</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52723" y="5144062"/>
                <a:ext cx="7291227" cy="430887"/>
              </a:xfrm>
              <a:prstGeom prst="rect">
                <a:avLst/>
              </a:prstGeom>
              <a:blipFill>
                <a:blip r:embed="rId5"/>
                <a:stretch>
                  <a:fillRect l="-1087" t="-9859" b="-26761"/>
                </a:stretch>
              </a:blipFill>
            </p:spPr>
            <p:txBody>
              <a:bodyPr/>
              <a:lstStyle/>
              <a:p>
                <a:r>
                  <a:rPr lang="zh-CN" altLang="en-US">
                    <a:noFill/>
                  </a:rPr>
                  <a:t> </a:t>
                </a:r>
              </a:p>
            </p:txBody>
          </p:sp>
        </mc:Fallback>
      </mc:AlternateContent>
      <p:sp>
        <p:nvSpPr>
          <p:cNvPr id="8" name="灯片编号占位符 7">
            <a:extLst>
              <a:ext uri="{FF2B5EF4-FFF2-40B4-BE49-F238E27FC236}">
                <a16:creationId xmlns:a16="http://schemas.microsoft.com/office/drawing/2014/main" xmlns="" id="{4FAB23AB-180B-44A4-A187-64FAF5C957CF}"/>
              </a:ext>
            </a:extLst>
          </p:cNvPr>
          <p:cNvSpPr>
            <a:spLocks noGrp="1"/>
          </p:cNvSpPr>
          <p:nvPr>
            <p:ph type="sldNum" sz="quarter" idx="11"/>
          </p:nvPr>
        </p:nvSpPr>
        <p:spPr/>
        <p:txBody>
          <a:bodyPr/>
          <a:lstStyle/>
          <a:p>
            <a:pPr>
              <a:defRPr/>
            </a:pPr>
            <a:fld id="{DF2308B0-52A9-437D-9700-D7B37876F5B1}" type="slidenum">
              <a:rPr lang="zh-CN" altLang="en-US" smtClean="0"/>
              <a:pPr>
                <a:defRPr/>
              </a:pPr>
              <a:t>17</a:t>
            </a:fld>
            <a:endParaRPr lang="en-US" altLang="zh-CN" dirty="0"/>
          </a:p>
        </p:txBody>
      </p:sp>
    </p:spTree>
    <p:extLst>
      <p:ext uri="{BB962C8B-B14F-4D97-AF65-F5344CB8AC3E}">
        <p14:creationId xmlns:p14="http://schemas.microsoft.com/office/powerpoint/2010/main" val="365269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arn(inVertic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86835" y="1702143"/>
            <a:ext cx="3612386" cy="2023291"/>
            <a:chOff x="505193" y="4848253"/>
            <a:chExt cx="3076697" cy="1769665"/>
          </a:xfrm>
        </p:grpSpPr>
        <p:grpSp>
          <p:nvGrpSpPr>
            <p:cNvPr id="3" name="组合 2"/>
            <p:cNvGrpSpPr/>
            <p:nvPr/>
          </p:nvGrpSpPr>
          <p:grpSpPr>
            <a:xfrm>
              <a:off x="806128" y="4897275"/>
              <a:ext cx="2653496" cy="1716481"/>
              <a:chOff x="568354" y="4239090"/>
              <a:chExt cx="2653496" cy="1716481"/>
            </a:xfrm>
          </p:grpSpPr>
          <p:cxnSp>
            <p:nvCxnSpPr>
              <p:cNvPr id="8" name="直接连接符 7"/>
              <p:cNvCxnSpPr/>
              <p:nvPr/>
            </p:nvCxnSpPr>
            <p:spPr>
              <a:xfrm>
                <a:off x="568354" y="5589240"/>
                <a:ext cx="2653496" cy="0"/>
              </a:xfrm>
              <a:prstGeom prst="line">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974612" y="4239090"/>
                <a:ext cx="0" cy="1665186"/>
              </a:xfrm>
              <a:prstGeom prst="line">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693479" y="5499230"/>
                <a:ext cx="0" cy="112512"/>
              </a:xfrm>
              <a:prstGeom prst="line">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413559" y="5499230"/>
                <a:ext cx="0" cy="112512"/>
              </a:xfrm>
              <a:prstGeom prst="line">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940997" y="4785319"/>
                <a:ext cx="75608" cy="803921"/>
                <a:chOff x="940997" y="4785319"/>
                <a:chExt cx="75608" cy="803921"/>
              </a:xfrm>
            </p:grpSpPr>
            <p:cxnSp>
              <p:nvCxnSpPr>
                <p:cNvPr id="20" name="直接连接符 19"/>
                <p:cNvCxnSpPr/>
                <p:nvPr/>
              </p:nvCxnSpPr>
              <p:spPr>
                <a:xfrm flipV="1">
                  <a:off x="974612" y="4869160"/>
                  <a:ext cx="0" cy="720080"/>
                </a:xfrm>
                <a:prstGeom prst="line">
                  <a:avLst/>
                </a:prstGeom>
                <a:ln w="158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21" name="椭圆 20"/>
                <p:cNvSpPr>
                  <a:spLocks noChangeAspect="1"/>
                </p:cNvSpPr>
                <p:nvPr/>
              </p:nvSpPr>
              <p:spPr>
                <a:xfrm>
                  <a:off x="940997" y="4785319"/>
                  <a:ext cx="75608" cy="75608"/>
                </a:xfrm>
                <a:prstGeom prst="ellipse">
                  <a:avLst/>
                </a:prstGeom>
                <a:solidFill>
                  <a:srgbClr val="3333FF"/>
                </a:solidFill>
                <a:ln>
                  <a:noFill/>
                </a:ln>
              </p:spPr>
              <p:txBody>
                <a:bodyPr wrap="square" rtlCol="0" anchor="ctr">
                  <a:spAutoFit/>
                </a:bodyPr>
                <a:lstStyle/>
                <a:p>
                  <a:pPr algn="ctr"/>
                  <a:endParaRPr lang="zh-CN" altLang="en-US" sz="2800" dirty="0"/>
                </a:p>
              </p:txBody>
            </p:sp>
          </p:grpSp>
          <p:cxnSp>
            <p:nvCxnSpPr>
              <p:cNvPr id="13" name="直接连接符 12"/>
              <p:cNvCxnSpPr/>
              <p:nvPr/>
            </p:nvCxnSpPr>
            <p:spPr>
              <a:xfrm flipV="1">
                <a:off x="1691680" y="5352964"/>
                <a:ext cx="1" cy="236276"/>
              </a:xfrm>
              <a:prstGeom prst="line">
                <a:avLst/>
              </a:prstGeom>
              <a:ln w="158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14" name="椭圆 13"/>
              <p:cNvSpPr>
                <a:spLocks noChangeAspect="1"/>
              </p:cNvSpPr>
              <p:nvPr/>
            </p:nvSpPr>
            <p:spPr>
              <a:xfrm>
                <a:off x="1653876" y="5278222"/>
                <a:ext cx="75608" cy="75608"/>
              </a:xfrm>
              <a:prstGeom prst="ellipse">
                <a:avLst/>
              </a:prstGeom>
              <a:solidFill>
                <a:srgbClr val="3333FF"/>
              </a:solidFill>
              <a:ln>
                <a:noFill/>
              </a:ln>
            </p:spPr>
            <p:txBody>
              <a:bodyPr wrap="square" rtlCol="0" anchor="ctr">
                <a:spAutoFit/>
              </a:bodyPr>
              <a:lstStyle/>
              <a:p>
                <a:pPr algn="ctr"/>
                <a:endParaRPr lang="zh-CN" altLang="en-US" sz="2800" dirty="0"/>
              </a:p>
            </p:txBody>
          </p:sp>
          <p:cxnSp>
            <p:nvCxnSpPr>
              <p:cNvPr id="15" name="直接连接符 14"/>
              <p:cNvCxnSpPr/>
              <p:nvPr/>
            </p:nvCxnSpPr>
            <p:spPr>
              <a:xfrm flipV="1">
                <a:off x="2413143" y="5139190"/>
                <a:ext cx="416" cy="452233"/>
              </a:xfrm>
              <a:prstGeom prst="line">
                <a:avLst/>
              </a:prstGeom>
              <a:ln w="158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16" name="椭圆 15"/>
              <p:cNvSpPr>
                <a:spLocks noChangeAspect="1"/>
              </p:cNvSpPr>
              <p:nvPr/>
            </p:nvSpPr>
            <p:spPr>
              <a:xfrm>
                <a:off x="2375339" y="5063582"/>
                <a:ext cx="75608" cy="75608"/>
              </a:xfrm>
              <a:prstGeom prst="ellipse">
                <a:avLst/>
              </a:prstGeom>
              <a:solidFill>
                <a:srgbClr val="3333FF"/>
              </a:solidFill>
              <a:ln>
                <a:noFill/>
              </a:ln>
            </p:spPr>
            <p:txBody>
              <a:bodyPr wrap="square" rtlCol="0" anchor="ctr">
                <a:spAutoFit/>
              </a:bodyPr>
              <a:lstStyle/>
              <a:p>
                <a:pPr algn="ctr"/>
                <a:endParaRPr lang="zh-CN" altLang="en-US" sz="2800" dirty="0"/>
              </a:p>
            </p:txBody>
          </p:sp>
          <mc:AlternateContent xmlns:mc="http://schemas.openxmlformats.org/markup-compatibility/2006" xmlns:a14="http://schemas.microsoft.com/office/drawing/2010/main">
            <mc:Choice Requires="a14">
              <p:sp>
                <p:nvSpPr>
                  <p:cNvPr id="17" name="TextBox 16"/>
                  <p:cNvSpPr txBox="1"/>
                  <p:nvPr/>
                </p:nvSpPr>
                <p:spPr>
                  <a:xfrm>
                    <a:off x="642906" y="5508855"/>
                    <a:ext cx="39786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0</m:t>
                          </m:r>
                        </m:oMath>
                      </m:oMathPara>
                    </a14:m>
                    <a:endParaRPr lang="zh-CN" altLang="en-US" sz="2000" dirty="0">
                      <a:latin typeface="+mj-lt"/>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642906" y="5508855"/>
                    <a:ext cx="397865" cy="400110"/>
                  </a:xfrm>
                  <a:prstGeom prst="rect">
                    <a:avLst/>
                  </a:prstGeom>
                  <a:blipFill rotWithShape="1">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478251" y="5544235"/>
                    <a:ext cx="39786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1</m:t>
                          </m:r>
                        </m:oMath>
                      </m:oMathPara>
                    </a14:m>
                    <a:endParaRPr lang="zh-CN" altLang="en-US" sz="2000" dirty="0">
                      <a:latin typeface="+mj-lt"/>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1478251" y="5544235"/>
                    <a:ext cx="397865" cy="400110"/>
                  </a:xfrm>
                  <a:prstGeom prst="rect">
                    <a:avLst/>
                  </a:prstGeom>
                  <a:blipFill rotWithShape="1">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239570" y="5555461"/>
                    <a:ext cx="39786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2</m:t>
                          </m:r>
                        </m:oMath>
                      </m:oMathPara>
                    </a14:m>
                    <a:endParaRPr lang="zh-CN" altLang="en-US" sz="2000" dirty="0">
                      <a:latin typeface="+mj-lt"/>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2239570" y="5555461"/>
                    <a:ext cx="397865" cy="400110"/>
                  </a:xfrm>
                  <a:prstGeom prst="rect">
                    <a:avLst/>
                  </a:prstGeom>
                  <a:blipFill rotWithShape="1">
                    <a:blip r:embed="rId1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 name="TextBox 3"/>
                <p:cNvSpPr txBox="1"/>
                <p:nvPr/>
              </p:nvSpPr>
              <p:spPr>
                <a:xfrm>
                  <a:off x="701570" y="5279140"/>
                  <a:ext cx="58607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0.5</m:t>
                        </m:r>
                      </m:oMath>
                    </m:oMathPara>
                  </a14:m>
                  <a:endParaRPr lang="zh-CN" altLang="en-US" sz="2000" dirty="0">
                    <a:latin typeface="+mj-lt"/>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701570" y="5279140"/>
                  <a:ext cx="586078" cy="400110"/>
                </a:xfrm>
                <a:prstGeom prst="rect">
                  <a:avLst/>
                </a:prstGeom>
                <a:blipFill rotWithShape="1">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05193" y="4848253"/>
                  <a:ext cx="75661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𝑝</m:t>
                        </m:r>
                        <m:r>
                          <a:rPr lang="en-US" altLang="zh-CN" sz="2000" b="0" i="1" smtClean="0">
                            <a:latin typeface="Cambria Math"/>
                          </a:rPr>
                          <m:t>(</m:t>
                        </m:r>
                        <m:r>
                          <a:rPr lang="en-US" altLang="zh-CN" sz="2000" b="0" i="1" smtClean="0">
                            <a:latin typeface="Cambria Math"/>
                          </a:rPr>
                          <m:t>𝑥</m:t>
                        </m:r>
                        <m:r>
                          <a:rPr lang="en-US" altLang="zh-CN" sz="2000" b="0" i="1" smtClean="0">
                            <a:latin typeface="Cambria Math"/>
                          </a:rPr>
                          <m:t>)</m:t>
                        </m:r>
                      </m:oMath>
                    </m:oMathPara>
                  </a14:m>
                  <a:endParaRPr lang="zh-CN" altLang="en-US" sz="2000" dirty="0">
                    <a:latin typeface="+mj-lt"/>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505193" y="4848253"/>
                  <a:ext cx="756617" cy="400110"/>
                </a:xfrm>
                <a:prstGeom prst="rect">
                  <a:avLst/>
                </a:prstGeom>
                <a:blipFill rotWithShape="1">
                  <a:blip r:embed="rId20"/>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159467" y="6187031"/>
                  <a:ext cx="422423"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𝑥</m:t>
                        </m:r>
                      </m:oMath>
                    </m:oMathPara>
                  </a14:m>
                  <a:endParaRPr lang="zh-CN" altLang="en-US" sz="2200" dirty="0">
                    <a:latin typeface="+mj-lt"/>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3159467" y="6187031"/>
                  <a:ext cx="422423" cy="430887"/>
                </a:xfrm>
                <a:prstGeom prst="rect">
                  <a:avLst/>
                </a:prstGeom>
                <a:blipFill rotWithShape="1">
                  <a:blip r:embed="rId21"/>
                  <a:stretch>
                    <a:fillRect/>
                  </a:stretch>
                </a:blipFill>
              </p:spPr>
              <p:txBody>
                <a:bodyPr/>
                <a:lstStyle/>
                <a:p>
                  <a:r>
                    <a:rPr lang="zh-CN" altLang="en-US">
                      <a:noFill/>
                    </a:rPr>
                    <a:t> </a:t>
                  </a:r>
                </a:p>
              </p:txBody>
            </p:sp>
          </mc:Fallback>
        </mc:AlternateContent>
      </p:grpSp>
      <p:grpSp>
        <p:nvGrpSpPr>
          <p:cNvPr id="36" name="组合 35"/>
          <p:cNvGrpSpPr/>
          <p:nvPr/>
        </p:nvGrpSpPr>
        <p:grpSpPr>
          <a:xfrm>
            <a:off x="3077025" y="4120097"/>
            <a:ext cx="3093955" cy="1969191"/>
            <a:chOff x="493338" y="4448672"/>
            <a:chExt cx="3216221" cy="2169246"/>
          </a:xfrm>
        </p:grpSpPr>
        <p:grpSp>
          <p:nvGrpSpPr>
            <p:cNvPr id="37" name="组合 36"/>
            <p:cNvGrpSpPr/>
            <p:nvPr/>
          </p:nvGrpSpPr>
          <p:grpSpPr>
            <a:xfrm>
              <a:off x="933797" y="4448672"/>
              <a:ext cx="2653496" cy="2165084"/>
              <a:chOff x="568354" y="3790487"/>
              <a:chExt cx="2653496" cy="2165084"/>
            </a:xfrm>
          </p:grpSpPr>
          <p:cxnSp>
            <p:nvCxnSpPr>
              <p:cNvPr id="40" name="直接连接符 39"/>
              <p:cNvCxnSpPr/>
              <p:nvPr/>
            </p:nvCxnSpPr>
            <p:spPr>
              <a:xfrm>
                <a:off x="568354" y="5589240"/>
                <a:ext cx="2653496" cy="0"/>
              </a:xfrm>
              <a:prstGeom prst="line">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974612" y="3790487"/>
                <a:ext cx="4189" cy="2113790"/>
              </a:xfrm>
              <a:prstGeom prst="line">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693479" y="5499230"/>
                <a:ext cx="0" cy="112512"/>
              </a:xfrm>
              <a:prstGeom prst="line">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2413559" y="5499230"/>
                <a:ext cx="0" cy="112512"/>
              </a:xfrm>
              <a:prstGeom prst="line">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4" name="椭圆 43"/>
              <p:cNvSpPr>
                <a:spLocks noChangeAspect="1"/>
              </p:cNvSpPr>
              <p:nvPr/>
            </p:nvSpPr>
            <p:spPr>
              <a:xfrm>
                <a:off x="940997" y="4815439"/>
                <a:ext cx="75608" cy="75608"/>
              </a:xfrm>
              <a:prstGeom prst="ellipse">
                <a:avLst/>
              </a:prstGeom>
              <a:solidFill>
                <a:srgbClr val="3333FF"/>
              </a:solidFill>
              <a:ln>
                <a:noFill/>
              </a:ln>
            </p:spPr>
            <p:txBody>
              <a:bodyPr wrap="square" rtlCol="0" anchor="ctr">
                <a:spAutoFit/>
              </a:bodyPr>
              <a:lstStyle/>
              <a:p>
                <a:pPr algn="ctr"/>
                <a:endParaRPr lang="zh-CN" altLang="en-US" sz="2800" dirty="0"/>
              </a:p>
            </p:txBody>
          </p:sp>
          <p:sp>
            <p:nvSpPr>
              <p:cNvPr id="45" name="椭圆 44"/>
              <p:cNvSpPr>
                <a:spLocks noChangeAspect="1"/>
              </p:cNvSpPr>
              <p:nvPr/>
            </p:nvSpPr>
            <p:spPr>
              <a:xfrm>
                <a:off x="1653876" y="4365389"/>
                <a:ext cx="75608" cy="75608"/>
              </a:xfrm>
              <a:prstGeom prst="ellipse">
                <a:avLst/>
              </a:prstGeom>
              <a:solidFill>
                <a:srgbClr val="3333FF"/>
              </a:solidFill>
              <a:ln>
                <a:noFill/>
              </a:ln>
            </p:spPr>
            <p:txBody>
              <a:bodyPr wrap="square" rtlCol="0" anchor="ctr">
                <a:spAutoFit/>
              </a:bodyPr>
              <a:lstStyle/>
              <a:p>
                <a:pPr algn="ctr"/>
                <a:endParaRPr lang="zh-CN" altLang="en-US" sz="2800" dirty="0"/>
              </a:p>
            </p:txBody>
          </p:sp>
          <p:sp>
            <p:nvSpPr>
              <p:cNvPr id="46" name="椭圆 45"/>
              <p:cNvSpPr>
                <a:spLocks noChangeAspect="1"/>
              </p:cNvSpPr>
              <p:nvPr/>
            </p:nvSpPr>
            <p:spPr>
              <a:xfrm>
                <a:off x="2375339" y="4095359"/>
                <a:ext cx="75608" cy="75608"/>
              </a:xfrm>
              <a:prstGeom prst="ellipse">
                <a:avLst/>
              </a:prstGeom>
              <a:solidFill>
                <a:srgbClr val="3333FF"/>
              </a:solidFill>
              <a:ln>
                <a:noFill/>
              </a:ln>
            </p:spPr>
            <p:txBody>
              <a:bodyPr wrap="square" rtlCol="0" anchor="ctr">
                <a:spAutoFit/>
              </a:bodyPr>
              <a:lstStyle/>
              <a:p>
                <a:pPr algn="ctr"/>
                <a:endParaRPr lang="zh-CN" altLang="en-US" sz="2800" dirty="0"/>
              </a:p>
            </p:txBody>
          </p:sp>
          <mc:AlternateContent xmlns:mc="http://schemas.openxmlformats.org/markup-compatibility/2006" xmlns:a14="http://schemas.microsoft.com/office/drawing/2010/main">
            <mc:Choice Requires="a14">
              <p:sp>
                <p:nvSpPr>
                  <p:cNvPr id="47" name="TextBox 46"/>
                  <p:cNvSpPr txBox="1"/>
                  <p:nvPr/>
                </p:nvSpPr>
                <p:spPr>
                  <a:xfrm>
                    <a:off x="642906" y="5508855"/>
                    <a:ext cx="39786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0</m:t>
                          </m:r>
                        </m:oMath>
                      </m:oMathPara>
                    </a14:m>
                    <a:endParaRPr lang="zh-CN" altLang="en-US" sz="2000" dirty="0">
                      <a:latin typeface="+mj-lt"/>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642906" y="5508855"/>
                    <a:ext cx="397865" cy="400110"/>
                  </a:xfrm>
                  <a:prstGeom prst="rect">
                    <a:avLst/>
                  </a:prstGeom>
                  <a:blipFill rotWithShape="1">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1478251" y="5544235"/>
                    <a:ext cx="39786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1</m:t>
                          </m:r>
                        </m:oMath>
                      </m:oMathPara>
                    </a14:m>
                    <a:endParaRPr lang="zh-CN" altLang="en-US" sz="2000" dirty="0">
                      <a:latin typeface="+mj-lt"/>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1478251" y="5544235"/>
                    <a:ext cx="397865" cy="400110"/>
                  </a:xfrm>
                  <a:prstGeom prst="rect">
                    <a:avLst/>
                  </a:prstGeom>
                  <a:blipFill rotWithShape="1">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2239570" y="5555461"/>
                    <a:ext cx="39786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2</m:t>
                          </m:r>
                        </m:oMath>
                      </m:oMathPara>
                    </a14:m>
                    <a:endParaRPr lang="zh-CN" altLang="en-US" sz="2000" dirty="0">
                      <a:latin typeface="+mj-lt"/>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2239570" y="5555461"/>
                    <a:ext cx="397865" cy="400110"/>
                  </a:xfrm>
                  <a:prstGeom prst="rect">
                    <a:avLst/>
                  </a:prstGeom>
                  <a:blipFill rotWithShape="1">
                    <a:blip r:embed="rId2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TextBox 37"/>
                <p:cNvSpPr txBox="1"/>
                <p:nvPr/>
              </p:nvSpPr>
              <p:spPr>
                <a:xfrm>
                  <a:off x="493338" y="4448672"/>
                  <a:ext cx="7779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𝐹</m:t>
                        </m:r>
                        <m:r>
                          <a:rPr lang="en-US" altLang="zh-CN" sz="2000" b="0" i="1" smtClean="0">
                            <a:latin typeface="Cambria Math"/>
                          </a:rPr>
                          <m:t>(</m:t>
                        </m:r>
                        <m:r>
                          <a:rPr lang="en-US" altLang="zh-CN" sz="2000" b="0" i="1" smtClean="0">
                            <a:latin typeface="Cambria Math"/>
                          </a:rPr>
                          <m:t>𝑥</m:t>
                        </m:r>
                        <m:r>
                          <a:rPr lang="en-US" altLang="zh-CN" sz="2000" b="0" i="1" smtClean="0">
                            <a:latin typeface="Cambria Math"/>
                          </a:rPr>
                          <m:t>)</m:t>
                        </m:r>
                      </m:oMath>
                    </m:oMathPara>
                  </a14:m>
                  <a:endParaRPr lang="zh-CN" altLang="en-US" sz="2000" dirty="0">
                    <a:latin typeface="+mj-lt"/>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93338" y="4448672"/>
                  <a:ext cx="777905" cy="400110"/>
                </a:xfrm>
                <a:prstGeom prst="rect">
                  <a:avLst/>
                </a:prstGeom>
                <a:blipFill rotWithShape="1">
                  <a:blip r:embed="rId25"/>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3287136" y="6187031"/>
                  <a:ext cx="422423"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𝑥</m:t>
                        </m:r>
                      </m:oMath>
                    </m:oMathPara>
                  </a14:m>
                  <a:endParaRPr lang="zh-CN" altLang="en-US" sz="2200" dirty="0">
                    <a:latin typeface="+mj-lt"/>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3287136" y="6187031"/>
                  <a:ext cx="422423" cy="430887"/>
                </a:xfrm>
                <a:prstGeom prst="rect">
                  <a:avLst/>
                </a:prstGeom>
                <a:blipFill rotWithShape="1">
                  <a:blip r:embed="rId26"/>
                  <a:stretch>
                    <a:fillRect/>
                  </a:stretch>
                </a:blipFill>
              </p:spPr>
              <p:txBody>
                <a:bodyPr/>
                <a:lstStyle/>
                <a:p>
                  <a:r>
                    <a:rPr lang="zh-CN" altLang="en-US">
                      <a:noFill/>
                    </a:rPr>
                    <a:t> </a:t>
                  </a:r>
                </a:p>
              </p:txBody>
            </p:sp>
          </mc:Fallback>
        </mc:AlternateContent>
      </p:grpSp>
      <p:cxnSp>
        <p:nvCxnSpPr>
          <p:cNvPr id="50" name="直接连接符 49"/>
          <p:cNvCxnSpPr/>
          <p:nvPr/>
        </p:nvCxnSpPr>
        <p:spPr>
          <a:xfrm>
            <a:off x="3029394" y="5750888"/>
            <a:ext cx="848297" cy="2075"/>
          </a:xfrm>
          <a:prstGeom prst="line">
            <a:avLst/>
          </a:prstGeom>
          <a:ln w="15875" cap="rnd">
            <a:solidFill>
              <a:schemeClr val="bg2">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3895542" y="5094185"/>
            <a:ext cx="671875" cy="6434"/>
          </a:xfrm>
          <a:prstGeom prst="line">
            <a:avLst/>
          </a:prstGeom>
          <a:ln w="15875" cap="rnd">
            <a:solidFill>
              <a:schemeClr val="bg2">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592054" y="4668768"/>
            <a:ext cx="646978" cy="7529"/>
          </a:xfrm>
          <a:prstGeom prst="line">
            <a:avLst/>
          </a:prstGeom>
          <a:ln w="15875" cap="rnd">
            <a:solidFill>
              <a:schemeClr val="bg2">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46" idx="6"/>
          </p:cNvCxnSpPr>
          <p:nvPr/>
        </p:nvCxnSpPr>
        <p:spPr>
          <a:xfrm flipV="1">
            <a:off x="5311766" y="4426078"/>
            <a:ext cx="655389" cy="5093"/>
          </a:xfrm>
          <a:prstGeom prst="line">
            <a:avLst/>
          </a:prstGeom>
          <a:ln w="15875" cap="rnd">
            <a:solidFill>
              <a:schemeClr val="bg2">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216850" y="998730"/>
            <a:ext cx="7695855" cy="430887"/>
          </a:xfrm>
          <a:prstGeom prst="rect">
            <a:avLst/>
          </a:prstGeom>
          <a:noFill/>
        </p:spPr>
        <p:txBody>
          <a:bodyPr wrap="square" rtlCol="0">
            <a:spAutoFit/>
          </a:bodyPr>
          <a:lstStyle/>
          <a:p>
            <a:r>
              <a:rPr lang="en-US" altLang="zh-CN" sz="2200" dirty="0" err="1">
                <a:solidFill>
                  <a:srgbClr val="FF0000"/>
                </a:solidFill>
                <a:latin typeface="Times New Roman" panose="02020603050405020304" pitchFamily="18" charset="0"/>
                <a:cs typeface="Times New Roman" panose="02020603050405020304" pitchFamily="18" charset="0"/>
              </a:rPr>
              <a:t>pmf</a:t>
            </a:r>
            <a:r>
              <a:rPr lang="en-US" altLang="zh-CN" sz="2200" dirty="0">
                <a:solidFill>
                  <a:srgbClr val="FF0000"/>
                </a:solidFill>
                <a:latin typeface="Times New Roman" panose="02020603050405020304" pitchFamily="18" charset="0"/>
                <a:cs typeface="Times New Roman" panose="02020603050405020304" pitchFamily="18" charset="0"/>
              </a:rPr>
              <a:t> and </a:t>
            </a:r>
            <a:r>
              <a:rPr lang="en-US" altLang="zh-CN" sz="2200" dirty="0" err="1">
                <a:solidFill>
                  <a:srgbClr val="FF0000"/>
                </a:solidFill>
                <a:latin typeface="Times New Roman" panose="02020603050405020304" pitchFamily="18" charset="0"/>
                <a:cs typeface="Times New Roman" panose="02020603050405020304" pitchFamily="18" charset="0"/>
              </a:rPr>
              <a:t>cdf</a:t>
            </a:r>
            <a:r>
              <a:rPr lang="en-US" altLang="zh-CN" sz="2200" dirty="0">
                <a:solidFill>
                  <a:srgbClr val="FF0000"/>
                </a:solidFill>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of a </a:t>
            </a:r>
            <a:r>
              <a:rPr lang="en-US" altLang="zh-CN" sz="2200" dirty="0">
                <a:solidFill>
                  <a:srgbClr val="FF0000"/>
                </a:solidFill>
                <a:latin typeface="Times New Roman" panose="02020603050405020304" pitchFamily="18" charset="0"/>
                <a:cs typeface="Times New Roman" panose="02020603050405020304" pitchFamily="18" charset="0"/>
              </a:rPr>
              <a:t>discrete</a:t>
            </a:r>
            <a:r>
              <a:rPr lang="en-US" altLang="zh-CN" sz="2200" dirty="0">
                <a:latin typeface="Times New Roman" panose="02020603050405020304" pitchFamily="18" charset="0"/>
                <a:cs typeface="Times New Roman" panose="02020603050405020304" pitchFamily="18" charset="0"/>
              </a:rPr>
              <a:t> random variable</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矩形 54"/>
              <p:cNvSpPr/>
              <p:nvPr/>
            </p:nvSpPr>
            <p:spPr>
              <a:xfrm>
                <a:off x="289852" y="2398259"/>
                <a:ext cx="2315121" cy="430887"/>
              </a:xfrm>
              <a:prstGeom prst="rect">
                <a:avLst/>
              </a:prstGeom>
            </p:spPr>
            <p:txBody>
              <a:bodyPr wrap="none">
                <a:spAutoFit/>
              </a:bodyPr>
              <a:lstStyle/>
              <a:p>
                <a14:m>
                  <m:oMath xmlns:m="http://schemas.openxmlformats.org/officeDocument/2006/math">
                    <m:r>
                      <a:rPr lang="en-US" altLang="zh-CN" sz="2200" i="1" dirty="0">
                        <a:latin typeface="Cambria Math"/>
                      </a:rPr>
                      <m:t>𝑝</m:t>
                    </m:r>
                    <m:d>
                      <m:dPr>
                        <m:ctrlPr>
                          <a:rPr lang="en-US" altLang="zh-CN" sz="2200" i="1" dirty="0">
                            <a:latin typeface="Cambria Math" charset="0"/>
                          </a:rPr>
                        </m:ctrlPr>
                      </m:dPr>
                      <m:e>
                        <m:r>
                          <a:rPr lang="en-US" altLang="zh-CN" sz="2200" i="1" dirty="0">
                            <a:latin typeface="Cambria Math"/>
                          </a:rPr>
                          <m:t>𝑥</m:t>
                        </m:r>
                      </m:e>
                    </m:d>
                    <m:r>
                      <a:rPr lang="en-US" altLang="zh-CN" sz="2200" i="1" dirty="0">
                        <a:latin typeface="Cambria Math"/>
                      </a:rPr>
                      <m:t>=</m:t>
                    </m:r>
                    <m:r>
                      <a:rPr lang="en-US" altLang="zh-CN" sz="2200" i="1" dirty="0">
                        <a:latin typeface="Cambria Math"/>
                      </a:rPr>
                      <m:t>𝑃</m:t>
                    </m:r>
                    <m:d>
                      <m:dPr>
                        <m:ctrlPr>
                          <a:rPr lang="en-US" altLang="zh-CN" sz="2200" i="1" dirty="0">
                            <a:latin typeface="Cambria Math" charset="0"/>
                          </a:rPr>
                        </m:ctrlPr>
                      </m:dPr>
                      <m:e>
                        <m:r>
                          <a:rPr lang="en-US" altLang="zh-CN" sz="2200" i="1" dirty="0">
                            <a:latin typeface="Cambria Math"/>
                          </a:rPr>
                          <m:t>𝑋</m:t>
                        </m:r>
                        <m:r>
                          <a:rPr lang="en-US" altLang="zh-CN" sz="2200" i="1" dirty="0">
                            <a:latin typeface="Cambria Math"/>
                          </a:rPr>
                          <m:t>=</m:t>
                        </m:r>
                        <m:r>
                          <a:rPr lang="en-US" altLang="zh-CN" sz="2200" i="1" dirty="0">
                            <a:latin typeface="Cambria Math"/>
                          </a:rPr>
                          <m:t>𝑥</m:t>
                        </m:r>
                      </m:e>
                    </m:d>
                  </m:oMath>
                </a14:m>
                <a:r>
                  <a:rPr lang="en-US" altLang="zh-CN" sz="2200" dirty="0"/>
                  <a:t>.</a:t>
                </a:r>
                <a:endParaRPr lang="zh-CN" altLang="en-US" sz="2200" dirty="0"/>
              </a:p>
            </p:txBody>
          </p:sp>
        </mc:Choice>
        <mc:Fallback xmlns="">
          <p:sp>
            <p:nvSpPr>
              <p:cNvPr id="55" name="矩形 54"/>
              <p:cNvSpPr>
                <a:spLocks noRot="1" noChangeAspect="1" noMove="1" noResize="1" noEditPoints="1" noAdjustHandles="1" noChangeArrowheads="1" noChangeShapeType="1" noTextEdit="1"/>
              </p:cNvSpPr>
              <p:nvPr/>
            </p:nvSpPr>
            <p:spPr>
              <a:xfrm>
                <a:off x="289852" y="2398259"/>
                <a:ext cx="2315121" cy="430887"/>
              </a:xfrm>
              <a:prstGeom prst="rect">
                <a:avLst/>
              </a:prstGeom>
              <a:blipFill rotWithShape="1">
                <a:blip r:embed="rId27"/>
                <a:stretch>
                  <a:fillRect l="-528" t="-7042" r="-2639"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289852" y="4722075"/>
                <a:ext cx="2398029" cy="430887"/>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sz="2200" i="1" smtClean="0">
                          <a:latin typeface="Cambria Math"/>
                        </a:rPr>
                        <m:t>𝐹</m:t>
                      </m:r>
                      <m:d>
                        <m:dPr>
                          <m:ctrlPr>
                            <a:rPr lang="en-US" altLang="zh-CN" sz="2200" i="1">
                              <a:latin typeface="Cambria Math" charset="0"/>
                            </a:rPr>
                          </m:ctrlPr>
                        </m:dPr>
                        <m:e>
                          <m:r>
                            <a:rPr lang="en-US" altLang="zh-CN" sz="2200" i="1">
                              <a:latin typeface="Cambria Math"/>
                            </a:rPr>
                            <m:t>𝑥</m:t>
                          </m:r>
                        </m:e>
                      </m:d>
                      <m:r>
                        <a:rPr lang="en-US" altLang="zh-CN" sz="2200" i="1">
                          <a:latin typeface="Cambria Math"/>
                        </a:rPr>
                        <m:t>=</m:t>
                      </m:r>
                      <m:r>
                        <a:rPr lang="en-US" altLang="zh-CN" sz="2200" i="1">
                          <a:latin typeface="Cambria Math"/>
                        </a:rPr>
                        <m:t>𝑃</m:t>
                      </m:r>
                      <m:d>
                        <m:dPr>
                          <m:ctrlPr>
                            <a:rPr lang="en-US" altLang="zh-CN" sz="2200" i="1">
                              <a:latin typeface="Cambria Math" charset="0"/>
                            </a:rPr>
                          </m:ctrlPr>
                        </m:dPr>
                        <m:e>
                          <m:r>
                            <a:rPr lang="en-US" altLang="zh-CN" sz="2200" i="1">
                              <a:latin typeface="Cambria Math"/>
                            </a:rPr>
                            <m:t>𝑋</m:t>
                          </m:r>
                          <m:r>
                            <a:rPr lang="en-US" altLang="zh-CN" sz="2200" i="1">
                              <a:latin typeface="Cambria Math"/>
                              <a:ea typeface="Cambria Math"/>
                            </a:rPr>
                            <m:t>≤</m:t>
                          </m:r>
                          <m:r>
                            <a:rPr lang="en-US" altLang="zh-CN" sz="2200" i="1">
                              <a:latin typeface="Cambria Math"/>
                              <a:ea typeface="Cambria Math"/>
                            </a:rPr>
                            <m:t>𝑥</m:t>
                          </m:r>
                        </m:e>
                      </m:d>
                      <m:r>
                        <a:rPr lang="en-US" altLang="zh-CN" sz="2200" b="0" i="0" smtClean="0">
                          <a:latin typeface="Cambria Math"/>
                          <a:ea typeface="Cambria Math"/>
                        </a:rPr>
                        <m:t>.</m:t>
                      </m:r>
                    </m:oMath>
                  </m:oMathPara>
                </a14:m>
                <a:endParaRPr lang="zh-CN" altLang="en-US" sz="2200" dirty="0"/>
              </a:p>
            </p:txBody>
          </p:sp>
        </mc:Choice>
        <mc:Fallback xmlns="">
          <p:sp>
            <p:nvSpPr>
              <p:cNvPr id="56" name="矩形 55"/>
              <p:cNvSpPr>
                <a:spLocks noRot="1" noChangeAspect="1" noMove="1" noResize="1" noEditPoints="1" noAdjustHandles="1" noChangeArrowheads="1" noChangeShapeType="1" noTextEdit="1"/>
              </p:cNvSpPr>
              <p:nvPr/>
            </p:nvSpPr>
            <p:spPr>
              <a:xfrm>
                <a:off x="289852" y="4722075"/>
                <a:ext cx="2398029" cy="430887"/>
              </a:xfrm>
              <a:prstGeom prst="rect">
                <a:avLst/>
              </a:prstGeom>
              <a:blipFill rotWithShape="1">
                <a:blip r:embed="rId28"/>
                <a:stretch>
                  <a:fillRect/>
                </a:stretch>
              </a:blipFill>
            </p:spPr>
            <p:txBody>
              <a:bodyPr/>
              <a:lstStyle/>
              <a:p>
                <a:r>
                  <a:rPr lang="zh-CN" altLang="en-US">
                    <a:noFill/>
                  </a:rPr>
                  <a:t> </a:t>
                </a:r>
              </a:p>
            </p:txBody>
          </p:sp>
        </mc:Fallback>
      </mc:AlternateContent>
      <p:sp>
        <p:nvSpPr>
          <p:cNvPr id="7" name="灯片编号占位符 6">
            <a:extLst>
              <a:ext uri="{FF2B5EF4-FFF2-40B4-BE49-F238E27FC236}">
                <a16:creationId xmlns:a16="http://schemas.microsoft.com/office/drawing/2014/main" xmlns="" id="{7B7E5028-6DD0-4599-A6FE-95B05EF82B3E}"/>
              </a:ext>
            </a:extLst>
          </p:cNvPr>
          <p:cNvSpPr>
            <a:spLocks noGrp="1"/>
          </p:cNvSpPr>
          <p:nvPr>
            <p:ph type="sldNum" sz="quarter" idx="11"/>
          </p:nvPr>
        </p:nvSpPr>
        <p:spPr/>
        <p:txBody>
          <a:bodyPr/>
          <a:lstStyle/>
          <a:p>
            <a:pPr>
              <a:defRPr/>
            </a:pPr>
            <a:fld id="{DF2308B0-52A9-437D-9700-D7B37876F5B1}" type="slidenum">
              <a:rPr lang="zh-CN" altLang="en-US" smtClean="0"/>
              <a:pPr>
                <a:defRPr/>
              </a:pPr>
              <a:t>18</a:t>
            </a:fld>
            <a:endParaRPr lang="en-US" altLang="zh-CN" dirty="0"/>
          </a:p>
        </p:txBody>
      </p:sp>
    </p:spTree>
    <p:extLst>
      <p:ext uri="{BB962C8B-B14F-4D97-AF65-F5344CB8AC3E}">
        <p14:creationId xmlns:p14="http://schemas.microsoft.com/office/powerpoint/2010/main" val="44590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barn(inVertical)">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barn(inVertical)">
                                      <p:cBhvr>
                                        <p:cTn id="22" dur="500"/>
                                        <p:tgtEl>
                                          <p:spTgt spid="36"/>
                                        </p:tgtEl>
                                      </p:cBhvr>
                                    </p:animEffect>
                                  </p:childTnLst>
                                </p:cTn>
                              </p:par>
                              <p:par>
                                <p:cTn id="23" presetID="16" presetClass="entr" presetSubtype="21"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barn(inVertical)">
                                      <p:cBhvr>
                                        <p:cTn id="25" dur="500"/>
                                        <p:tgtEl>
                                          <p:spTgt spid="50"/>
                                        </p:tgtEl>
                                      </p:cBhvr>
                                    </p:animEffect>
                                  </p:childTnLst>
                                </p:cTn>
                              </p:par>
                              <p:par>
                                <p:cTn id="26" presetID="16" presetClass="entr" presetSubtype="21" fill="hold"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barn(inVertical)">
                                      <p:cBhvr>
                                        <p:cTn id="28" dur="500"/>
                                        <p:tgtEl>
                                          <p:spTgt spid="51"/>
                                        </p:tgtEl>
                                      </p:cBhvr>
                                    </p:animEffect>
                                  </p:childTnLst>
                                </p:cTn>
                              </p:par>
                              <p:par>
                                <p:cTn id="29" presetID="16" presetClass="entr" presetSubtype="21"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barn(inVertical)">
                                      <p:cBhvr>
                                        <p:cTn id="31" dur="500"/>
                                        <p:tgtEl>
                                          <p:spTgt spid="52"/>
                                        </p:tgtEl>
                                      </p:cBhvr>
                                    </p:animEffect>
                                  </p:childTnLst>
                                </p:cTn>
                              </p:par>
                              <p:par>
                                <p:cTn id="32" presetID="16" presetClass="entr" presetSubtype="21" fill="hold"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barn(inVertical)">
                                      <p:cBhvr>
                                        <p:cTn id="3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8050" y="1088738"/>
            <a:ext cx="7695855"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Conclusion: </a:t>
            </a:r>
            <a:r>
              <a:rPr lang="en-US" altLang="zh-CN" sz="2200" dirty="0" err="1">
                <a:solidFill>
                  <a:srgbClr val="FF0000"/>
                </a:solidFill>
                <a:latin typeface="Times New Roman" panose="02020603050405020304" pitchFamily="18" charset="0"/>
                <a:cs typeface="Times New Roman" panose="02020603050405020304" pitchFamily="18" charset="0"/>
              </a:rPr>
              <a:t>pmf</a:t>
            </a:r>
            <a:r>
              <a:rPr lang="en-US" altLang="zh-CN" sz="2200" dirty="0">
                <a:solidFill>
                  <a:srgbClr val="FF0000"/>
                </a:solidFill>
                <a:latin typeface="Times New Roman" panose="02020603050405020304" pitchFamily="18" charset="0"/>
                <a:cs typeface="Times New Roman" panose="02020603050405020304" pitchFamily="18" charset="0"/>
              </a:rPr>
              <a:t> and </a:t>
            </a:r>
            <a:r>
              <a:rPr lang="en-US" altLang="zh-CN" sz="2200" dirty="0" err="1">
                <a:solidFill>
                  <a:srgbClr val="FF0000"/>
                </a:solidFill>
                <a:latin typeface="Times New Roman" panose="02020603050405020304" pitchFamily="18" charset="0"/>
                <a:cs typeface="Times New Roman" panose="02020603050405020304" pitchFamily="18" charset="0"/>
              </a:rPr>
              <a:t>cdf</a:t>
            </a:r>
            <a:r>
              <a:rPr lang="en-US" altLang="zh-CN" sz="2200" dirty="0">
                <a:solidFill>
                  <a:srgbClr val="FF0000"/>
                </a:solidFill>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of a </a:t>
            </a:r>
            <a:r>
              <a:rPr lang="en-US" altLang="zh-CN" sz="2200" dirty="0">
                <a:solidFill>
                  <a:srgbClr val="FF0000"/>
                </a:solidFill>
                <a:latin typeface="Times New Roman" panose="02020603050405020304" pitchFamily="18" charset="0"/>
                <a:cs typeface="Times New Roman" panose="02020603050405020304" pitchFamily="18" charset="0"/>
              </a:rPr>
              <a:t>discrete</a:t>
            </a:r>
            <a:r>
              <a:rPr lang="en-US" altLang="zh-CN" sz="2200" dirty="0">
                <a:latin typeface="Times New Roman" panose="02020603050405020304" pitchFamily="18" charset="0"/>
                <a:cs typeface="Times New Roman" panose="02020603050405020304" pitchFamily="18" charset="0"/>
              </a:rPr>
              <a:t> random variable</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315500" y="1574179"/>
                <a:ext cx="8261946"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For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 discrete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is the </a:t>
                </a:r>
                <a:r>
                  <a:rPr lang="en-US" altLang="zh-CN" sz="2200" dirty="0">
                    <a:solidFill>
                      <a:srgbClr val="FF0000"/>
                    </a:solidFill>
                    <a:latin typeface="Times New Roman" panose="02020603050405020304" pitchFamily="18" charset="0"/>
                    <a:cs typeface="Times New Roman" panose="02020603050405020304" pitchFamily="18" charset="0"/>
                  </a:rPr>
                  <a:t>probability mass function </a:t>
                </a:r>
                <a:r>
                  <a:rPr lang="en-US" altLang="zh-CN" sz="2200" dirty="0">
                    <a:latin typeface="Times New Roman" panose="02020603050405020304" pitchFamily="18" charset="0"/>
                    <a:cs typeface="Times New Roman" panose="02020603050405020304" pitchFamily="18" charset="0"/>
                  </a:rPr>
                  <a:t>defined for every number </a:t>
                </a:r>
                <a14:m>
                  <m:oMath xmlns:m="http://schemas.openxmlformats.org/officeDocument/2006/math">
                    <m:r>
                      <a:rPr lang="en-US" altLang="zh-CN" sz="2200" i="1" dirty="0">
                        <a:latin typeface="Cambria Math"/>
                      </a:rPr>
                      <m:t>𝑥</m:t>
                    </m:r>
                  </m:oMath>
                </a14:m>
                <a:r>
                  <a:rPr lang="en-US" altLang="zh-CN" sz="2200" dirty="0">
                    <a:latin typeface="Times New Roman" panose="02020603050405020304" pitchFamily="18" charset="0"/>
                    <a:cs typeface="Times New Roman" panose="02020603050405020304" pitchFamily="18" charset="0"/>
                  </a:rPr>
                  <a:t>. It tells the probability that the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smtClean="0">
                        <a:latin typeface="Cambria Math"/>
                      </a:rPr>
                      <m:t>𝑋</m:t>
                    </m:r>
                  </m:oMath>
                </a14:m>
                <a:r>
                  <a:rPr lang="en-US" altLang="zh-CN" sz="2200" dirty="0">
                    <a:latin typeface="Times New Roman" panose="02020603050405020304" pitchFamily="18" charset="0"/>
                    <a:cs typeface="Times New Roman" panose="02020603050405020304" pitchFamily="18" charset="0"/>
                  </a:rPr>
                  <a:t> takes </a:t>
                </a:r>
                <a14:m>
                  <m:oMath xmlns:m="http://schemas.openxmlformats.org/officeDocument/2006/math">
                    <m:r>
                      <a:rPr lang="en-US" altLang="zh-CN" sz="2200" i="1" dirty="0" smtClean="0">
                        <a:latin typeface="Cambria Math"/>
                      </a:rPr>
                      <m:t>𝑥</m:t>
                    </m:r>
                  </m:oMath>
                </a14:m>
                <a:r>
                  <a:rPr lang="en-US" altLang="zh-CN" sz="2200" dirty="0">
                    <a:latin typeface="Times New Roman" panose="02020603050405020304" pitchFamily="18" charset="0"/>
                    <a:cs typeface="Times New Roman" panose="02020603050405020304" pitchFamily="18" charset="0"/>
                  </a:rPr>
                  <a:t>. That is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315500" y="1574179"/>
                <a:ext cx="8261946" cy="769441"/>
              </a:xfrm>
              <a:prstGeom prst="rect">
                <a:avLst/>
              </a:prstGeom>
              <a:blipFill>
                <a:blip r:embed="rId2"/>
                <a:stretch>
                  <a:fillRect l="-959" t="-5556" r="-959"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858259" y="2393885"/>
                <a:ext cx="2315121" cy="430887"/>
              </a:xfrm>
              <a:prstGeom prst="rect">
                <a:avLst/>
              </a:prstGeom>
            </p:spPr>
            <p:txBody>
              <a:bodyPr wrap="none">
                <a:spAutoFit/>
              </a:bodyPr>
              <a:lstStyle/>
              <a:p>
                <a14:m>
                  <m:oMath xmlns:m="http://schemas.openxmlformats.org/officeDocument/2006/math">
                    <m:r>
                      <a:rPr lang="en-US" altLang="zh-CN" sz="2200" i="1" dirty="0">
                        <a:latin typeface="Cambria Math"/>
                      </a:rPr>
                      <m:t>𝑝</m:t>
                    </m:r>
                    <m:d>
                      <m:dPr>
                        <m:ctrlPr>
                          <a:rPr lang="en-US" altLang="zh-CN" sz="2200" i="1" dirty="0">
                            <a:latin typeface="Cambria Math" charset="0"/>
                          </a:rPr>
                        </m:ctrlPr>
                      </m:dPr>
                      <m:e>
                        <m:r>
                          <a:rPr lang="en-US" altLang="zh-CN" sz="2200" i="1" dirty="0">
                            <a:latin typeface="Cambria Math"/>
                          </a:rPr>
                          <m:t>𝑥</m:t>
                        </m:r>
                      </m:e>
                    </m:d>
                    <m:r>
                      <a:rPr lang="en-US" altLang="zh-CN" sz="2200" i="1" dirty="0">
                        <a:latin typeface="Cambria Math"/>
                      </a:rPr>
                      <m:t>=</m:t>
                    </m:r>
                    <m:r>
                      <a:rPr lang="en-US" altLang="zh-CN" sz="2200" i="1" dirty="0">
                        <a:latin typeface="Cambria Math"/>
                      </a:rPr>
                      <m:t>𝑃</m:t>
                    </m:r>
                    <m:d>
                      <m:dPr>
                        <m:ctrlPr>
                          <a:rPr lang="en-US" altLang="zh-CN" sz="2200" i="1" dirty="0">
                            <a:latin typeface="Cambria Math" charset="0"/>
                          </a:rPr>
                        </m:ctrlPr>
                      </m:dPr>
                      <m:e>
                        <m:r>
                          <a:rPr lang="en-US" altLang="zh-CN" sz="2200" i="1" dirty="0">
                            <a:latin typeface="Cambria Math"/>
                          </a:rPr>
                          <m:t>𝑋</m:t>
                        </m:r>
                        <m:r>
                          <a:rPr lang="en-US" altLang="zh-CN" sz="2200" i="1" dirty="0">
                            <a:latin typeface="Cambria Math"/>
                          </a:rPr>
                          <m:t>=</m:t>
                        </m:r>
                        <m:r>
                          <a:rPr lang="en-US" altLang="zh-CN" sz="2200" i="1" dirty="0">
                            <a:latin typeface="Cambria Math"/>
                          </a:rPr>
                          <m:t>𝑥</m:t>
                        </m:r>
                      </m:e>
                    </m:d>
                  </m:oMath>
                </a14:m>
                <a:r>
                  <a:rPr lang="en-US" altLang="zh-CN" sz="2200" dirty="0"/>
                  <a:t>.</a:t>
                </a:r>
                <a:endParaRPr lang="zh-CN" altLang="en-US" sz="2200" dirty="0"/>
              </a:p>
            </p:txBody>
          </p:sp>
        </mc:Choice>
        <mc:Fallback xmlns="">
          <p:sp>
            <p:nvSpPr>
              <p:cNvPr id="8" name="矩形 7"/>
              <p:cNvSpPr>
                <a:spLocks noRot="1" noChangeAspect="1" noMove="1" noResize="1" noEditPoints="1" noAdjustHandles="1" noChangeArrowheads="1" noChangeShapeType="1" noTextEdit="1"/>
              </p:cNvSpPr>
              <p:nvPr/>
            </p:nvSpPr>
            <p:spPr>
              <a:xfrm>
                <a:off x="2858259" y="2393885"/>
                <a:ext cx="2315121" cy="430887"/>
              </a:xfrm>
              <a:prstGeom prst="rect">
                <a:avLst/>
              </a:prstGeom>
              <a:blipFill rotWithShape="1">
                <a:blip r:embed="rId3"/>
                <a:stretch>
                  <a:fillRect l="-526" t="-7143" r="-2368"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98050" y="2861064"/>
                <a:ext cx="8279395" cy="1107996"/>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The </a:t>
                </a:r>
                <a:r>
                  <a:rPr lang="en-US" altLang="zh-CN" sz="2200" dirty="0" err="1">
                    <a:latin typeface="Times New Roman" panose="02020603050405020304" pitchFamily="18" charset="0"/>
                    <a:cs typeface="Times New Roman" panose="02020603050405020304" pitchFamily="18" charset="0"/>
                  </a:rPr>
                  <a:t>cdf</a:t>
                </a:r>
                <a:r>
                  <a:rPr lang="en-US" altLang="zh-CN" sz="2200" dirty="0">
                    <a:solidFill>
                      <a:srgbClr val="FF0000"/>
                    </a:solidFill>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the </a:t>
                </a:r>
                <a:r>
                  <a:rPr lang="en-US" altLang="zh-CN" sz="2200" dirty="0">
                    <a:solidFill>
                      <a:srgbClr val="FF0000"/>
                    </a:solidFill>
                    <a:latin typeface="Times New Roman" panose="02020603050405020304" pitchFamily="18" charset="0"/>
                    <a:cs typeface="Times New Roman" panose="02020603050405020304" pitchFamily="18" charset="0"/>
                  </a:rPr>
                  <a:t>cumulative distribution function </a:t>
                </a:r>
                <a:r>
                  <a:rPr lang="en-US" altLang="zh-CN" sz="2200" dirty="0">
                    <a:latin typeface="Times New Roman" panose="02020603050405020304" pitchFamily="18" charset="0"/>
                    <a:cs typeface="Times New Roman" panose="02020603050405020304" pitchFamily="18" charset="0"/>
                  </a:rPr>
                  <a:t>defined for every number</a:t>
                </a:r>
                <a14:m>
                  <m:oMath xmlns:m="http://schemas.openxmlformats.org/officeDocument/2006/math">
                    <m:r>
                      <a:rPr lang="en-US" altLang="zh-CN" sz="2200" i="1" dirty="0">
                        <a:latin typeface="Cambria Math"/>
                      </a:rPr>
                      <m:t> </m:t>
                    </m:r>
                    <m:r>
                      <a:rPr lang="en-US" altLang="zh-CN" sz="2200" i="1" dirty="0">
                        <a:latin typeface="Cambria Math"/>
                      </a:rPr>
                      <m:t>𝑥</m:t>
                    </m:r>
                  </m:oMath>
                </a14:m>
                <a:r>
                  <a:rPr lang="en-US" altLang="zh-CN" sz="2200" dirty="0">
                    <a:latin typeface="Times New Roman" panose="02020603050405020304" pitchFamily="18" charset="0"/>
                    <a:cs typeface="Times New Roman" panose="02020603050405020304" pitchFamily="18" charset="0"/>
                  </a:rPr>
                  <a:t>. It tells the probability that the observed value of </a:t>
                </a:r>
                <a14:m>
                  <m:oMath xmlns:m="http://schemas.openxmlformats.org/officeDocument/2006/math">
                    <m:r>
                      <a:rPr lang="en-US" altLang="zh-CN" sz="2200" i="1" dirty="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will be at most </a:t>
                </a:r>
                <a14:m>
                  <m:oMath xmlns:m="http://schemas.openxmlformats.org/officeDocument/2006/math">
                    <m:r>
                      <a:rPr lang="en-US" altLang="zh-CN" sz="2200" i="1" dirty="0">
                        <a:latin typeface="Cambria Math"/>
                      </a:rPr>
                      <m:t>𝑥</m:t>
                    </m:r>
                  </m:oMath>
                </a14:m>
                <a:r>
                  <a:rPr lang="en-US" altLang="zh-CN" sz="2200" dirty="0">
                    <a:latin typeface="Times New Roman" panose="02020603050405020304" pitchFamily="18" charset="0"/>
                    <a:cs typeface="Times New Roman" panose="02020603050405020304" pitchFamily="18" charset="0"/>
                  </a:rPr>
                  <a:t>. That is</a:t>
                </a:r>
              </a:p>
            </p:txBody>
          </p:sp>
        </mc:Choice>
        <mc:Fallback xmlns="">
          <p:sp>
            <p:nvSpPr>
              <p:cNvPr id="9" name="矩形 8"/>
              <p:cNvSpPr>
                <a:spLocks noRot="1" noChangeAspect="1" noMove="1" noResize="1" noEditPoints="1" noAdjustHandles="1" noChangeArrowheads="1" noChangeShapeType="1" noTextEdit="1"/>
              </p:cNvSpPr>
              <p:nvPr/>
            </p:nvSpPr>
            <p:spPr>
              <a:xfrm>
                <a:off x="298050" y="2861064"/>
                <a:ext cx="8279395" cy="1107996"/>
              </a:xfrm>
              <a:prstGeom prst="rect">
                <a:avLst/>
              </a:prstGeom>
              <a:blipFill>
                <a:blip r:embed="rId4"/>
                <a:stretch>
                  <a:fillRect l="-957" t="-3297" r="-957" b="-104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041830" y="3969060"/>
                <a:ext cx="2398029" cy="430887"/>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sz="2200" i="1" smtClean="0">
                          <a:latin typeface="Cambria Math"/>
                        </a:rPr>
                        <m:t>𝐹</m:t>
                      </m:r>
                      <m:d>
                        <m:dPr>
                          <m:ctrlPr>
                            <a:rPr lang="en-US" altLang="zh-CN" sz="2200" i="1">
                              <a:latin typeface="Cambria Math" charset="0"/>
                            </a:rPr>
                          </m:ctrlPr>
                        </m:dPr>
                        <m:e>
                          <m:r>
                            <a:rPr lang="en-US" altLang="zh-CN" sz="2200" i="1">
                              <a:latin typeface="Cambria Math"/>
                            </a:rPr>
                            <m:t>𝑥</m:t>
                          </m:r>
                        </m:e>
                      </m:d>
                      <m:r>
                        <a:rPr lang="en-US" altLang="zh-CN" sz="2200" i="1">
                          <a:latin typeface="Cambria Math"/>
                        </a:rPr>
                        <m:t>=</m:t>
                      </m:r>
                      <m:r>
                        <a:rPr lang="en-US" altLang="zh-CN" sz="2200" i="1">
                          <a:latin typeface="Cambria Math"/>
                        </a:rPr>
                        <m:t>𝑃</m:t>
                      </m:r>
                      <m:d>
                        <m:dPr>
                          <m:ctrlPr>
                            <a:rPr lang="en-US" altLang="zh-CN" sz="2200" i="1">
                              <a:latin typeface="Cambria Math" charset="0"/>
                            </a:rPr>
                          </m:ctrlPr>
                        </m:dPr>
                        <m:e>
                          <m:r>
                            <a:rPr lang="en-US" altLang="zh-CN" sz="2200" i="1">
                              <a:latin typeface="Cambria Math"/>
                            </a:rPr>
                            <m:t>𝑋</m:t>
                          </m:r>
                          <m:r>
                            <a:rPr lang="en-US" altLang="zh-CN" sz="2200" i="1">
                              <a:latin typeface="Cambria Math"/>
                              <a:ea typeface="Cambria Math"/>
                            </a:rPr>
                            <m:t>≤</m:t>
                          </m:r>
                          <m:r>
                            <a:rPr lang="en-US" altLang="zh-CN" sz="2200" i="1">
                              <a:latin typeface="Cambria Math"/>
                              <a:ea typeface="Cambria Math"/>
                            </a:rPr>
                            <m:t>𝑥</m:t>
                          </m:r>
                        </m:e>
                      </m:d>
                      <m:r>
                        <a:rPr lang="en-US" altLang="zh-CN" sz="2200" b="0" i="0" smtClean="0">
                          <a:latin typeface="Cambria Math"/>
                          <a:ea typeface="Cambria Math"/>
                        </a:rPr>
                        <m:t>.</m:t>
                      </m:r>
                    </m:oMath>
                  </m:oMathPara>
                </a14:m>
                <a:endParaRPr lang="zh-CN" altLang="en-US" sz="2200" dirty="0"/>
              </a:p>
            </p:txBody>
          </p:sp>
        </mc:Choice>
        <mc:Fallback xmlns="">
          <p:sp>
            <p:nvSpPr>
              <p:cNvPr id="10" name="矩形 9"/>
              <p:cNvSpPr>
                <a:spLocks noRot="1" noChangeAspect="1" noMove="1" noResize="1" noEditPoints="1" noAdjustHandles="1" noChangeArrowheads="1" noChangeShapeType="1" noTextEdit="1"/>
              </p:cNvSpPr>
              <p:nvPr/>
            </p:nvSpPr>
            <p:spPr>
              <a:xfrm>
                <a:off x="3041830" y="3969060"/>
                <a:ext cx="2398029" cy="430887"/>
              </a:xfrm>
              <a:prstGeom prst="rect">
                <a:avLst/>
              </a:prstGeom>
              <a:blipFill rotWithShape="1">
                <a:blip r:embed="rId5"/>
                <a:stretch>
                  <a:fillRect/>
                </a:stretch>
              </a:blipFill>
            </p:spPr>
            <p:txBody>
              <a:bodyPr/>
              <a:lstStyle/>
              <a:p>
                <a:r>
                  <a:rPr lang="zh-CN" altLang="en-US">
                    <a:noFill/>
                  </a:rPr>
                  <a:t> </a:t>
                </a:r>
              </a:p>
            </p:txBody>
          </p:sp>
        </mc:Fallback>
      </mc:AlternateContent>
      <p:sp>
        <p:nvSpPr>
          <p:cNvPr id="11" name="矩形 10"/>
          <p:cNvSpPr/>
          <p:nvPr/>
        </p:nvSpPr>
        <p:spPr>
          <a:xfrm>
            <a:off x="341530" y="4509120"/>
            <a:ext cx="8105573" cy="43088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If the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is available, then </a:t>
            </a:r>
            <a:r>
              <a:rPr lang="en-US" altLang="zh-CN" sz="2200" dirty="0" err="1">
                <a:latin typeface="Times New Roman" panose="02020603050405020304" pitchFamily="18" charset="0"/>
                <a:cs typeface="Times New Roman" panose="02020603050405020304" pitchFamily="18" charset="0"/>
              </a:rPr>
              <a:t>cdf</a:t>
            </a:r>
            <a:r>
              <a:rPr lang="en-US" altLang="zh-CN" sz="2200" dirty="0">
                <a:latin typeface="Times New Roman" panose="02020603050405020304" pitchFamily="18" charset="0"/>
                <a:cs typeface="Times New Roman" panose="02020603050405020304" pitchFamily="18" charset="0"/>
              </a:rPr>
              <a:t> can be derived. </a:t>
            </a:r>
            <a:endParaRPr lang="zh-CN" altLang="en-US" sz="2200" dirty="0">
              <a:latin typeface="Times New Roman" panose="02020603050405020304" pitchFamily="18" charset="0"/>
              <a:cs typeface="Times New Roman" panose="02020603050405020304" pitchFamily="18" charset="0"/>
            </a:endParaRPr>
          </a:p>
        </p:txBody>
      </p:sp>
      <p:sp>
        <p:nvSpPr>
          <p:cNvPr id="12" name="矩形 11"/>
          <p:cNvSpPr/>
          <p:nvPr/>
        </p:nvSpPr>
        <p:spPr>
          <a:xfrm>
            <a:off x="315500" y="5066238"/>
            <a:ext cx="8171935"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This process can be </a:t>
            </a:r>
            <a:r>
              <a:rPr lang="en-US" altLang="zh-CN" sz="2200" dirty="0">
                <a:solidFill>
                  <a:srgbClr val="3333FF"/>
                </a:solidFill>
                <a:latin typeface="Times New Roman" panose="02020603050405020304" pitchFamily="18" charset="0"/>
                <a:cs typeface="Times New Roman" panose="02020603050405020304" pitchFamily="18" charset="0"/>
              </a:rPr>
              <a:t>reversed</a:t>
            </a:r>
            <a:r>
              <a:rPr lang="en-US" altLang="zh-CN" sz="2200" dirty="0">
                <a:latin typeface="Times New Roman" panose="02020603050405020304" pitchFamily="18" charset="0"/>
                <a:cs typeface="Times New Roman" panose="02020603050405020304" pitchFamily="18" charset="0"/>
              </a:rPr>
              <a:t> to obtain the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from the </a:t>
            </a:r>
            <a:r>
              <a:rPr lang="en-US" altLang="zh-CN" sz="2200" dirty="0" err="1">
                <a:latin typeface="Times New Roman" panose="02020603050405020304" pitchFamily="18" charset="0"/>
                <a:cs typeface="Times New Roman" panose="02020603050405020304" pitchFamily="18" charset="0"/>
              </a:rPr>
              <a:t>cdf</a:t>
            </a:r>
            <a:r>
              <a:rPr lang="en-US" altLang="zh-CN" sz="2200" dirty="0">
                <a:latin typeface="Times New Roman" panose="02020603050405020304" pitchFamily="18" charset="0"/>
                <a:cs typeface="Times New Roman" panose="02020603050405020304" pitchFamily="18" charset="0"/>
              </a:rPr>
              <a:t> whenever the latter function is available.</a:t>
            </a:r>
            <a:endParaRPr lang="zh-CN" altLang="en-US" sz="2200"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xmlns="" id="{0ED0375A-D56F-465F-BB91-FB7215920D4A}"/>
              </a:ext>
            </a:extLst>
          </p:cNvPr>
          <p:cNvSpPr>
            <a:spLocks noGrp="1"/>
          </p:cNvSpPr>
          <p:nvPr>
            <p:ph type="sldNum" sz="quarter" idx="11"/>
          </p:nvPr>
        </p:nvSpPr>
        <p:spPr/>
        <p:txBody>
          <a:bodyPr/>
          <a:lstStyle/>
          <a:p>
            <a:pPr>
              <a:defRPr/>
            </a:pPr>
            <a:fld id="{DF2308B0-52A9-437D-9700-D7B37876F5B1}" type="slidenum">
              <a:rPr lang="zh-CN" altLang="en-US" smtClean="0"/>
              <a:pPr>
                <a:defRPr/>
              </a:pPr>
              <a:t>19</a:t>
            </a:fld>
            <a:endParaRPr lang="en-US" altLang="zh-CN" dirty="0"/>
          </a:p>
        </p:txBody>
      </p:sp>
    </p:spTree>
    <p:extLst>
      <p:ext uri="{BB962C8B-B14F-4D97-AF65-F5344CB8AC3E}">
        <p14:creationId xmlns:p14="http://schemas.microsoft.com/office/powerpoint/2010/main" val="240287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199178" y="945585"/>
                <a:ext cx="8527931"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For a given sample space of some experiment, a </a:t>
                </a:r>
                <a:r>
                  <a:rPr lang="en-US" altLang="zh-CN" sz="2200" dirty="0">
                    <a:solidFill>
                      <a:srgbClr val="FF0000"/>
                    </a:solidFill>
                    <a:latin typeface="Times New Roman" panose="02020603050405020304" pitchFamily="18" charset="0"/>
                    <a:cs typeface="Times New Roman" panose="02020603050405020304" pitchFamily="18" charset="0"/>
                  </a:rPr>
                  <a:t>random variable (</a:t>
                </a:r>
                <a:r>
                  <a:rPr lang="en-US" altLang="zh-CN" sz="2200" dirty="0" err="1">
                    <a:solidFill>
                      <a:srgbClr val="FF0000"/>
                    </a:solidFill>
                    <a:latin typeface="Times New Roman" panose="02020603050405020304" pitchFamily="18" charset="0"/>
                    <a:cs typeface="Times New Roman" panose="02020603050405020304" pitchFamily="18" charset="0"/>
                  </a:rPr>
                  <a:t>rv</a:t>
                </a:r>
                <a:r>
                  <a:rPr lang="en-US" altLang="zh-CN" sz="2200" dirty="0">
                    <a:solidFill>
                      <a:srgbClr val="FF0000"/>
                    </a:solidFill>
                    <a:latin typeface="Times New Roman" panose="02020603050405020304" pitchFamily="18" charset="0"/>
                    <a:cs typeface="Times New Roman" panose="02020603050405020304" pitchFamily="18" charset="0"/>
                  </a:rPr>
                  <a:t>)</a:t>
                </a:r>
                <a:r>
                  <a:rPr lang="en-US" altLang="zh-CN" sz="2200" b="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any rule that associates a number with </a:t>
                </a:r>
                <a:r>
                  <a:rPr lang="en-US" altLang="zh-CN" sz="2200" dirty="0">
                    <a:solidFill>
                      <a:srgbClr val="FF0000"/>
                    </a:solidFill>
                    <a:latin typeface="Times New Roman" panose="02020603050405020304" pitchFamily="18" charset="0"/>
                    <a:cs typeface="Times New Roman" panose="02020603050405020304" pitchFamily="18" charset="0"/>
                  </a:rPr>
                  <a:t>each outcome</a:t>
                </a:r>
                <a:r>
                  <a:rPr lang="en-US" altLang="zh-CN" sz="2200" dirty="0">
                    <a:latin typeface="Times New Roman" panose="02020603050405020304" pitchFamily="18" charset="0"/>
                    <a:cs typeface="Times New Roman" panose="02020603050405020304" pitchFamily="18" charset="0"/>
                  </a:rPr>
                  <a:t> in </a:t>
                </a:r>
                <a14:m>
                  <m:oMath xmlns:m="http://schemas.openxmlformats.org/officeDocument/2006/math">
                    <m:r>
                      <a:rPr lang="zh-CN" altLang="en-US" sz="2200" i="1" smtClean="0">
                        <a:latin typeface="Cambria Math"/>
                      </a:rPr>
                      <m:t>𝒮</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199178" y="945585"/>
                <a:ext cx="8527931" cy="769441"/>
              </a:xfrm>
              <a:prstGeom prst="rect">
                <a:avLst/>
              </a:prstGeom>
              <a:blipFill>
                <a:blip r:embed="rId2"/>
                <a:stretch>
                  <a:fillRect l="-929" t="-5556" b="-15873"/>
                </a:stretch>
              </a:blipFill>
            </p:spPr>
            <p:txBody>
              <a:bodyPr/>
              <a:lstStyle/>
              <a:p>
                <a:r>
                  <a:rPr lang="zh-CN" altLang="en-US">
                    <a:noFill/>
                  </a:rPr>
                  <a:t> </a:t>
                </a:r>
              </a:p>
            </p:txBody>
          </p:sp>
        </mc:Fallback>
      </mc:AlternateContent>
      <p:sp>
        <p:nvSpPr>
          <p:cNvPr id="4" name="TextBox 3">
            <a:hlinkClick r:id="rId3" action="ppaction://hlinksldjump"/>
          </p:cNvPr>
          <p:cNvSpPr txBox="1"/>
          <p:nvPr/>
        </p:nvSpPr>
        <p:spPr>
          <a:xfrm>
            <a:off x="187627" y="534569"/>
            <a:ext cx="3891233" cy="430887"/>
          </a:xfrm>
          <a:prstGeom prst="rect">
            <a:avLst/>
          </a:prstGeom>
          <a:noFill/>
        </p:spPr>
        <p:txBody>
          <a:bodyPr wrap="square" rtlCol="0">
            <a:spAutoFit/>
          </a:bodyPr>
          <a:lstStyle/>
          <a:p>
            <a:r>
              <a:rPr lang="en-US" altLang="zh-CN" sz="2200" dirty="0">
                <a:solidFill>
                  <a:srgbClr val="3333FF"/>
                </a:solidFill>
                <a:latin typeface="Times New Roman" panose="02020603050405020304" pitchFamily="18" charset="0"/>
                <a:cs typeface="Times New Roman" panose="02020603050405020304" pitchFamily="18" charset="0"/>
              </a:rPr>
              <a:t>3.1 Random variable</a:t>
            </a:r>
            <a:endParaRPr lang="zh-CN" altLang="en-US" sz="2200" dirty="0">
              <a:solidFill>
                <a:srgbClr val="3333FF"/>
              </a:solidFill>
              <a:latin typeface="Times New Roman" panose="02020603050405020304" pitchFamily="18" charset="0"/>
              <a:cs typeface="Times New Roman" panose="02020603050405020304" pitchFamily="18" charset="0"/>
            </a:endParaRPr>
          </a:p>
        </p:txBody>
      </p:sp>
      <p:sp>
        <p:nvSpPr>
          <p:cNvPr id="5" name="矩形 4"/>
          <p:cNvSpPr/>
          <p:nvPr/>
        </p:nvSpPr>
        <p:spPr>
          <a:xfrm>
            <a:off x="224966" y="3489009"/>
            <a:ext cx="8685965" cy="1107996"/>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If the possible values of a random variable either constitute a finite set or else can be listed in an infinite sequence one-to-one (“countably” infinite ), it is called </a:t>
            </a:r>
            <a:r>
              <a:rPr lang="en-US" altLang="zh-CN" sz="2200" dirty="0">
                <a:solidFill>
                  <a:srgbClr val="FF0000"/>
                </a:solidFill>
                <a:latin typeface="Times New Roman" panose="02020603050405020304" pitchFamily="18" charset="0"/>
                <a:cs typeface="Times New Roman" panose="02020603050405020304" pitchFamily="18" charset="0"/>
              </a:rPr>
              <a:t>discrete random variable.</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47677" y="3076878"/>
            <a:ext cx="513057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Two types of random variables</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p:sp>
        <p:nvSpPr>
          <p:cNvPr id="17" name="矩形 16"/>
          <p:cNvSpPr/>
          <p:nvPr/>
        </p:nvSpPr>
        <p:spPr>
          <a:xfrm>
            <a:off x="342606" y="4554868"/>
            <a:ext cx="8730970" cy="43088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While a random variable is </a:t>
            </a:r>
            <a:r>
              <a:rPr lang="en-US" altLang="zh-CN" sz="2200" dirty="0">
                <a:solidFill>
                  <a:srgbClr val="FF0000"/>
                </a:solidFill>
                <a:latin typeface="Times New Roman" panose="02020603050405020304" pitchFamily="18" charset="0"/>
                <a:cs typeface="Times New Roman" panose="02020603050405020304" pitchFamily="18" charset="0"/>
              </a:rPr>
              <a:t>continuous</a:t>
            </a:r>
            <a:r>
              <a:rPr lang="en-US" altLang="zh-CN" sz="2200" b="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if </a:t>
            </a:r>
            <a:r>
              <a:rPr lang="en-US" altLang="zh-CN" sz="2200" dirty="0">
                <a:solidFill>
                  <a:srgbClr val="FF0000"/>
                </a:solidFill>
                <a:latin typeface="Times New Roman" panose="02020603050405020304" pitchFamily="18" charset="0"/>
                <a:cs typeface="Times New Roman" panose="02020603050405020304" pitchFamily="18" charset="0"/>
              </a:rPr>
              <a:t>both </a:t>
            </a:r>
            <a:r>
              <a:rPr lang="en-US" altLang="zh-CN" sz="2200" dirty="0">
                <a:latin typeface="Times New Roman" panose="02020603050405020304" pitchFamily="18" charset="0"/>
                <a:cs typeface="Times New Roman" panose="02020603050405020304" pitchFamily="18" charset="0"/>
              </a:rPr>
              <a:t>of the following apply:</a:t>
            </a:r>
          </a:p>
        </p:txBody>
      </p:sp>
      <mc:AlternateContent xmlns:mc="http://schemas.openxmlformats.org/markup-compatibility/2006" xmlns:a14="http://schemas.microsoft.com/office/drawing/2010/main">
        <mc:Choice Requires="a14">
          <p:sp>
            <p:nvSpPr>
              <p:cNvPr id="18" name="矩形 17"/>
              <p:cNvSpPr/>
              <p:nvPr/>
            </p:nvSpPr>
            <p:spPr>
              <a:xfrm>
                <a:off x="359982" y="4981237"/>
                <a:ext cx="8415935"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1.Its set of possible values is either a single interval on the number line or a disjoint union of such intervals (e.g.,</a:t>
                </a:r>
                <a14:m>
                  <m:oMath xmlns:m="http://schemas.openxmlformats.org/officeDocument/2006/math">
                    <m:d>
                      <m:dPr>
                        <m:begChr m:val="["/>
                        <m:endChr m:val="]"/>
                        <m:ctrlPr>
                          <a:rPr lang="en-US" altLang="zh-CN" sz="2200" i="1">
                            <a:latin typeface="Cambria Math" charset="0"/>
                          </a:rPr>
                        </m:ctrlPr>
                      </m:dPr>
                      <m:e>
                        <m:r>
                          <a:rPr lang="en-US" altLang="zh-CN" sz="2200" i="1">
                            <a:latin typeface="Cambria Math"/>
                          </a:rPr>
                          <m:t>0,1</m:t>
                        </m:r>
                      </m:e>
                    </m:d>
                    <m:r>
                      <a:rPr lang="en-US" altLang="zh-CN" sz="2200" i="1">
                        <a:latin typeface="Cambria Math"/>
                        <a:ea typeface="Cambria Math"/>
                      </a:rPr>
                      <m:t>∪[2,3]</m:t>
                    </m:r>
                  </m:oMath>
                </a14:m>
                <a:r>
                  <a:rPr lang="en-US" altLang="zh-CN" sz="2200" dirty="0">
                    <a:latin typeface="Times New Roman" panose="02020603050405020304" pitchFamily="18" charset="0"/>
                    <a:cs typeface="Times New Roman" panose="02020603050405020304" pitchFamily="18" charset="0"/>
                  </a:rPr>
                  <a:t> ).</a:t>
                </a:r>
              </a:p>
            </p:txBody>
          </p:sp>
        </mc:Choice>
        <mc:Fallback xmlns="">
          <p:sp>
            <p:nvSpPr>
              <p:cNvPr id="18" name="矩形 17"/>
              <p:cNvSpPr>
                <a:spLocks noRot="1" noChangeAspect="1" noMove="1" noResize="1" noEditPoints="1" noAdjustHandles="1" noChangeArrowheads="1" noChangeShapeType="1" noTextEdit="1"/>
              </p:cNvSpPr>
              <p:nvPr/>
            </p:nvSpPr>
            <p:spPr>
              <a:xfrm>
                <a:off x="359982" y="4981237"/>
                <a:ext cx="8415935" cy="769441"/>
              </a:xfrm>
              <a:prstGeom prst="rect">
                <a:avLst/>
              </a:prstGeom>
              <a:blipFill>
                <a:blip r:embed="rId4"/>
                <a:stretch>
                  <a:fillRect l="-941" t="-5556" r="-1738"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68083" y="5707559"/>
                <a:ext cx="8488526"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2. </a:t>
                </a:r>
                <a:r>
                  <a:rPr lang="en-US" altLang="zh-CN" sz="2200" dirty="0">
                    <a:solidFill>
                      <a:srgbClr val="FF0000"/>
                    </a:solidFill>
                    <a:latin typeface="Times New Roman" panose="02020603050405020304" pitchFamily="18" charset="0"/>
                    <a:cs typeface="Times New Roman" panose="02020603050405020304" pitchFamily="18" charset="0"/>
                  </a:rPr>
                  <a:t>No</a:t>
                </a:r>
                <a:r>
                  <a:rPr lang="en-US" altLang="zh-CN" sz="2200" dirty="0">
                    <a:latin typeface="Times New Roman" panose="02020603050405020304" pitchFamily="18" charset="0"/>
                    <a:cs typeface="Times New Roman" panose="02020603050405020304" pitchFamily="18" charset="0"/>
                  </a:rPr>
                  <a:t> possible value of the variable has positive probability, that is,</a:t>
                </a:r>
              </a:p>
              <a:p>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𝑋</m:t>
                        </m:r>
                        <m:r>
                          <a:rPr lang="en-US" altLang="zh-CN" sz="2200" b="0" i="1" smtClean="0">
                            <a:latin typeface="Cambria Math"/>
                          </a:rPr>
                          <m:t>=</m:t>
                        </m:r>
                        <m:r>
                          <a:rPr lang="en-US" altLang="zh-CN" sz="2200" b="0" i="1" smtClean="0">
                            <a:latin typeface="Cambria Math"/>
                          </a:rPr>
                          <m:t>𝑐</m:t>
                        </m:r>
                      </m:e>
                    </m:d>
                    <m:r>
                      <a:rPr lang="en-US" altLang="zh-CN" sz="2200" b="0" i="1" smtClean="0">
                        <a:latin typeface="Cambria Math"/>
                      </a:rPr>
                      <m:t>=0</m:t>
                    </m:r>
                  </m:oMath>
                </a14:m>
                <a:r>
                  <a:rPr lang="en-US" altLang="zh-CN" sz="2200" dirty="0">
                    <a:latin typeface="Times New Roman" panose="02020603050405020304" pitchFamily="18" charset="0"/>
                    <a:cs typeface="Times New Roman" panose="02020603050405020304" pitchFamily="18" charset="0"/>
                  </a:rPr>
                  <a:t> for any possible value </a:t>
                </a:r>
                <a14:m>
                  <m:oMath xmlns:m="http://schemas.openxmlformats.org/officeDocument/2006/math">
                    <m:r>
                      <a:rPr lang="en-US" altLang="zh-CN" sz="2200" i="1" dirty="0" smtClean="0">
                        <a:latin typeface="Cambria Math"/>
                      </a:rPr>
                      <m:t>𝑐</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9" name="矩形 18"/>
              <p:cNvSpPr>
                <a:spLocks noRot="1" noChangeAspect="1" noMove="1" noResize="1" noEditPoints="1" noAdjustHandles="1" noChangeArrowheads="1" noChangeShapeType="1" noTextEdit="1"/>
              </p:cNvSpPr>
              <p:nvPr/>
            </p:nvSpPr>
            <p:spPr>
              <a:xfrm>
                <a:off x="368083" y="5707559"/>
                <a:ext cx="8488526" cy="769441"/>
              </a:xfrm>
              <a:prstGeom prst="rect">
                <a:avLst/>
              </a:prstGeom>
              <a:blipFill>
                <a:blip r:embed="rId5"/>
                <a:stretch>
                  <a:fillRect l="-933" t="-4724" b="-14961"/>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xmlns="" id="{BF935DA7-2916-4215-9539-668AE3310D58}"/>
              </a:ext>
            </a:extLst>
          </p:cNvPr>
          <p:cNvSpPr>
            <a:spLocks noGrp="1"/>
          </p:cNvSpPr>
          <p:nvPr>
            <p:ph type="sldNum" sz="quarter" idx="11"/>
          </p:nvPr>
        </p:nvSpPr>
        <p:spPr/>
        <p:txBody>
          <a:bodyPr/>
          <a:lstStyle/>
          <a:p>
            <a:pPr>
              <a:defRPr/>
            </a:pPr>
            <a:fld id="{DF2308B0-52A9-437D-9700-D7B37876F5B1}" type="slidenum">
              <a:rPr lang="zh-CN" altLang="en-US" smtClean="0"/>
              <a:pPr>
                <a:defRPr/>
              </a:pPr>
              <a:t>2</a:t>
            </a:fld>
            <a:endParaRPr lang="en-US" altLang="zh-CN"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xmlns="" id="{1E311AA2-6DBC-4986-A558-5E5495C93BB4}"/>
                  </a:ext>
                </a:extLst>
              </p:cNvPr>
              <p:cNvSpPr txBox="1"/>
              <p:nvPr/>
            </p:nvSpPr>
            <p:spPr>
              <a:xfrm>
                <a:off x="218174" y="1686674"/>
                <a:ext cx="8438438" cy="1446550"/>
              </a:xfrm>
              <a:prstGeom prst="rect">
                <a:avLst/>
              </a:prstGeom>
              <a:noFill/>
            </p:spPr>
            <p:txBody>
              <a:bodyPr wrap="square">
                <a:spAutoFit/>
              </a:bodyPr>
              <a:lstStyle/>
              <a:p>
                <a:pPr marL="0" indent="0">
                  <a:buNone/>
                </a:pPr>
                <a:r>
                  <a:rPr lang="en-US" altLang="zh-CN" sz="2200" dirty="0">
                    <a:latin typeface="Times New Roman" charset="0"/>
                    <a:ea typeface="Times New Roman" charset="0"/>
                    <a:cs typeface="Times New Roman" charset="0"/>
                  </a:rPr>
                  <a:t>Let</a:t>
                </a:r>
                <a:r>
                  <a:rPr lang="zh-CN" altLang="en-US" sz="2200" dirty="0">
                    <a:latin typeface="Times New Roman" charset="0"/>
                    <a:ea typeface="Times New Roman" charset="0"/>
                    <a:cs typeface="Times New Roman" charset="0"/>
                  </a:rPr>
                  <a:t> </a:t>
                </a:r>
                <a:r>
                  <a:rPr lang="en-US" altLang="zh-CN" sz="2200" dirty="0">
                    <a:latin typeface="Times New Roman" charset="0"/>
                    <a:ea typeface="Times New Roman" charset="0"/>
                    <a:cs typeface="Times New Roman" charset="0"/>
                  </a:rPr>
                  <a:t>(𝒮,F,P)</a:t>
                </a:r>
                <a:r>
                  <a:rPr lang="zh-CN" altLang="en-US" sz="2200" dirty="0">
                    <a:latin typeface="Times New Roman" charset="0"/>
                    <a:ea typeface="Times New Roman" charset="0"/>
                    <a:cs typeface="Times New Roman" charset="0"/>
                  </a:rPr>
                  <a:t> </a:t>
                </a:r>
                <a:r>
                  <a:rPr lang="en-US" altLang="zh-CN" sz="2200" dirty="0">
                    <a:latin typeface="Times New Roman" charset="0"/>
                    <a:ea typeface="Times New Roman" charset="0"/>
                    <a:cs typeface="Times New Roman" charset="0"/>
                  </a:rPr>
                  <a:t>be</a:t>
                </a:r>
                <a:r>
                  <a:rPr lang="zh-CN" altLang="en-US" sz="2200" dirty="0">
                    <a:latin typeface="Times New Roman" charset="0"/>
                    <a:ea typeface="Times New Roman" charset="0"/>
                    <a:cs typeface="Times New Roman" charset="0"/>
                  </a:rPr>
                  <a:t> </a:t>
                </a:r>
                <a:r>
                  <a:rPr lang="en-US" altLang="zh-CN" sz="2200" dirty="0">
                    <a:latin typeface="Times New Roman" charset="0"/>
                    <a:ea typeface="Times New Roman" charset="0"/>
                    <a:cs typeface="Times New Roman" charset="0"/>
                  </a:rPr>
                  <a:t>the</a:t>
                </a:r>
                <a:r>
                  <a:rPr lang="zh-CN" altLang="en-US" sz="2200" dirty="0">
                    <a:latin typeface="Times New Roman" charset="0"/>
                    <a:ea typeface="Times New Roman" charset="0"/>
                    <a:cs typeface="Times New Roman" charset="0"/>
                  </a:rPr>
                  <a:t> </a:t>
                </a:r>
                <a:r>
                  <a:rPr lang="en-US" altLang="zh-CN" sz="2200" dirty="0">
                    <a:latin typeface="Times New Roman" charset="0"/>
                    <a:ea typeface="Times New Roman" charset="0"/>
                    <a:cs typeface="Times New Roman" charset="0"/>
                  </a:rPr>
                  <a:t>probability</a:t>
                </a:r>
                <a:r>
                  <a:rPr lang="zh-CN" altLang="en-US" sz="2200" dirty="0">
                    <a:latin typeface="Times New Roman" charset="0"/>
                    <a:ea typeface="Times New Roman" charset="0"/>
                    <a:cs typeface="Times New Roman" charset="0"/>
                  </a:rPr>
                  <a:t> </a:t>
                </a:r>
                <a:r>
                  <a:rPr lang="en-US" altLang="zh-CN" sz="2200" dirty="0">
                    <a:latin typeface="Times New Roman" charset="0"/>
                    <a:ea typeface="Times New Roman" charset="0"/>
                    <a:cs typeface="Times New Roman" charset="0"/>
                  </a:rPr>
                  <a:t>space,</a:t>
                </a:r>
                <a:r>
                  <a:rPr lang="zh-CN" altLang="en-US" sz="2200" dirty="0">
                    <a:latin typeface="Times New Roman" charset="0"/>
                    <a:ea typeface="Times New Roman" charset="0"/>
                    <a:cs typeface="Times New Roman" charset="0"/>
                  </a:rPr>
                  <a:t> </a:t>
                </a:r>
                <a:r>
                  <a:rPr lang="en-US" altLang="zh-CN" sz="2200" dirty="0">
                    <a:latin typeface="Times New Roman" charset="0"/>
                    <a:ea typeface="Times New Roman" charset="0"/>
                    <a:cs typeface="Times New Roman" charset="0"/>
                  </a:rPr>
                  <a:t>the</a:t>
                </a:r>
                <a:r>
                  <a:rPr lang="zh-CN" altLang="en-US" sz="2200" dirty="0">
                    <a:latin typeface="Times New Roman" charset="0"/>
                    <a:ea typeface="Times New Roman" charset="0"/>
                    <a:cs typeface="Times New Roman" charset="0"/>
                  </a:rPr>
                  <a:t> </a:t>
                </a:r>
                <a:r>
                  <a:rPr lang="en-US" altLang="zh-CN" sz="2200" dirty="0">
                    <a:latin typeface="Times New Roman" charset="0"/>
                    <a:ea typeface="Times New Roman" charset="0"/>
                    <a:cs typeface="Times New Roman" charset="0"/>
                  </a:rPr>
                  <a:t>map</a:t>
                </a:r>
                <a:endParaRPr lang="zh-CN" altLang="en-US" sz="2200" dirty="0">
                  <a:latin typeface="Times New Roman" charset="0"/>
                  <a:ea typeface="Times New Roman" charset="0"/>
                  <a:cs typeface="Times New Roman" charset="0"/>
                </a:endParaRPr>
              </a:p>
              <a:p>
                <a:pPr marL="0" indent="0">
                  <a:buNone/>
                </a:pPr>
                <a14:m>
                  <m:oMathPara xmlns:m="http://schemas.openxmlformats.org/officeDocument/2006/math">
                    <m:oMathParaPr>
                      <m:jc m:val="centerGroup"/>
                    </m:oMathParaPr>
                    <m:oMath xmlns:m="http://schemas.openxmlformats.org/officeDocument/2006/math">
                      <m:r>
                        <a:rPr lang="en-US" altLang="zh-CN" sz="2200" i="1">
                          <a:latin typeface="Cambria Math" charset="0"/>
                          <a:ea typeface="Cambria Math" charset="0"/>
                          <a:cs typeface="Cambria Math" charset="0"/>
                        </a:rPr>
                        <m:t>𝑋</m:t>
                      </m:r>
                      <m:r>
                        <a:rPr lang="en-US" altLang="zh-CN" sz="2200" i="1">
                          <a:latin typeface="Cambria Math" charset="0"/>
                          <a:ea typeface="Cambria Math" charset="0"/>
                          <a:cs typeface="Cambria Math" charset="0"/>
                        </a:rPr>
                        <m:t>(</m:t>
                      </m:r>
                      <m:r>
                        <a:rPr lang="en-US" altLang="zh-CN" sz="2200" i="1">
                          <a:latin typeface="Cambria Math" charset="0"/>
                          <a:ea typeface="Cambria Math" charset="0"/>
                          <a:cs typeface="Cambria Math" charset="0"/>
                        </a:rPr>
                        <m:t>𝑠</m:t>
                      </m:r>
                      <m:r>
                        <a:rPr lang="en-US" altLang="zh-CN" sz="2200" i="1">
                          <a:latin typeface="Cambria Math" charset="0"/>
                          <a:ea typeface="Cambria Math" charset="0"/>
                          <a:cs typeface="Cambria Math" charset="0"/>
                        </a:rPr>
                        <m:t>): </m:t>
                      </m:r>
                      <m:r>
                        <a:rPr lang="en-US" altLang="zh-CN" sz="2200" i="1">
                          <a:latin typeface="Cambria Math" charset="0"/>
                          <a:ea typeface="Cambria Math" charset="0"/>
                          <a:cs typeface="Cambria Math" charset="0"/>
                        </a:rPr>
                        <m:t>𝒮</m:t>
                      </m:r>
                      <m:r>
                        <a:rPr lang="en-US" altLang="zh-CN" sz="2200" i="1">
                          <a:latin typeface="Cambria Math" charset="0"/>
                          <a:ea typeface="Cambria Math" charset="0"/>
                          <a:cs typeface="Cambria Math" charset="0"/>
                        </a:rPr>
                        <m:t>→</m:t>
                      </m:r>
                      <m:r>
                        <a:rPr lang="en-US" altLang="zh-CN" sz="2200" i="1">
                          <a:latin typeface="Cambria Math" charset="0"/>
                          <a:ea typeface="Cambria Math" charset="0"/>
                          <a:cs typeface="Cambria Math" charset="0"/>
                        </a:rPr>
                        <m:t>ℝ</m:t>
                      </m:r>
                    </m:oMath>
                  </m:oMathPara>
                </a14:m>
                <a:endParaRPr lang="en-US" altLang="zh-CN" sz="2200" dirty="0">
                  <a:latin typeface="Times New Roman" charset="0"/>
                  <a:ea typeface="Times New Roman" charset="0"/>
                  <a:cs typeface="Times New Roman" charset="0"/>
                </a:endParaRPr>
              </a:p>
              <a:p>
                <a:pPr marL="0" indent="0">
                  <a:buNone/>
                </a:pPr>
                <a:r>
                  <a:rPr lang="en-US" altLang="zh-CN" sz="2200" dirty="0">
                    <a:latin typeface="Times New Roman" charset="0"/>
                    <a:ea typeface="Times New Roman" charset="0"/>
                    <a:cs typeface="Times New Roman" charset="0"/>
                  </a:rPr>
                  <a:t>satisfies</a:t>
                </a:r>
                <a:r>
                  <a:rPr lang="zh-CN" altLang="en-US" sz="2200" dirty="0">
                    <a:latin typeface="Times New Roman" charset="0"/>
                    <a:ea typeface="Times New Roman" charset="0"/>
                    <a:cs typeface="Times New Roman" charset="0"/>
                  </a:rPr>
                  <a:t> </a:t>
                </a:r>
                <a:r>
                  <a:rPr lang="en-US" altLang="zh-CN" sz="2200" dirty="0">
                    <a:latin typeface="Times New Roman" charset="0"/>
                    <a:ea typeface="Times New Roman" charset="0"/>
                    <a:cs typeface="Times New Roman" charset="0"/>
                  </a:rPr>
                  <a:t>that</a:t>
                </a:r>
                <a:r>
                  <a:rPr lang="zh-CN" altLang="en-US" sz="2200" dirty="0">
                    <a:latin typeface="Times New Roman" charset="0"/>
                    <a:ea typeface="Times New Roman" charset="0"/>
                    <a:cs typeface="Times New Roman" charset="0"/>
                  </a:rPr>
                  <a:t> </a:t>
                </a:r>
                <a14:m>
                  <m:oMath xmlns:m="http://schemas.openxmlformats.org/officeDocument/2006/math">
                    <m:d>
                      <m:dPr>
                        <m:begChr m:val="{"/>
                        <m:endChr m:val="}"/>
                        <m:ctrlPr>
                          <a:rPr lang="en-US" altLang="zh-CN" sz="2200" i="1">
                            <a:latin typeface="Cambria Math" charset="0"/>
                            <a:ea typeface="Times New Roman" charset="0"/>
                            <a:cs typeface="Times New Roman" charset="0"/>
                          </a:rPr>
                        </m:ctrlPr>
                      </m:dPr>
                      <m:e>
                        <m:r>
                          <a:rPr lang="en-US" altLang="zh-CN" sz="2200" i="1">
                            <a:latin typeface="Cambria Math" charset="0"/>
                            <a:ea typeface="Times New Roman" charset="0"/>
                            <a:cs typeface="Times New Roman" charset="0"/>
                          </a:rPr>
                          <m:t>𝑠</m:t>
                        </m:r>
                        <m:r>
                          <a:rPr lang="en-US" altLang="zh-CN" sz="2200" i="1">
                            <a:latin typeface="Cambria Math" charset="0"/>
                            <a:ea typeface="Times New Roman" charset="0"/>
                            <a:cs typeface="Times New Roman" charset="0"/>
                          </a:rPr>
                          <m:t>:</m:t>
                        </m:r>
                        <m:r>
                          <a:rPr lang="en-US" altLang="zh-CN" sz="2200" i="1">
                            <a:latin typeface="Cambria Math" charset="0"/>
                            <a:ea typeface="Times New Roman" charset="0"/>
                            <a:cs typeface="Times New Roman" charset="0"/>
                          </a:rPr>
                          <m:t>𝑋</m:t>
                        </m:r>
                        <m:d>
                          <m:dPr>
                            <m:ctrlPr>
                              <a:rPr lang="en-US" altLang="zh-CN" sz="2200" i="1">
                                <a:latin typeface="Cambria Math" charset="0"/>
                                <a:ea typeface="Times New Roman" charset="0"/>
                                <a:cs typeface="Times New Roman" charset="0"/>
                              </a:rPr>
                            </m:ctrlPr>
                          </m:dPr>
                          <m:e>
                            <m:r>
                              <a:rPr lang="en-US" altLang="zh-CN" sz="2200" i="1">
                                <a:latin typeface="Cambria Math" charset="0"/>
                                <a:ea typeface="Times New Roman" charset="0"/>
                                <a:cs typeface="Times New Roman" charset="0"/>
                              </a:rPr>
                              <m:t>𝑠</m:t>
                            </m:r>
                          </m:e>
                        </m:d>
                        <m:r>
                          <a:rPr lang="en-US" altLang="zh-CN" sz="2200" i="1">
                            <a:latin typeface="Cambria Math" charset="0"/>
                            <a:ea typeface="Times New Roman" charset="0"/>
                            <a:cs typeface="Times New Roman" charset="0"/>
                          </a:rPr>
                          <m:t>≤</m:t>
                        </m:r>
                        <m:r>
                          <a:rPr lang="en-US" altLang="zh-CN" sz="2200" i="1">
                            <a:latin typeface="Cambria Math" charset="0"/>
                            <a:ea typeface="Times New Roman" charset="0"/>
                            <a:cs typeface="Times New Roman" charset="0"/>
                          </a:rPr>
                          <m:t>𝑥</m:t>
                        </m:r>
                      </m:e>
                    </m:d>
                    <m:r>
                      <a:rPr lang="en-US" altLang="zh-CN" sz="2200" i="1">
                        <a:latin typeface="Cambria Math" charset="0"/>
                        <a:ea typeface="Times New Roman" charset="0"/>
                        <a:cs typeface="Times New Roman" charset="0"/>
                      </a:rPr>
                      <m:t>∈</m:t>
                    </m:r>
                    <m:r>
                      <a:rPr lang="en-US" altLang="zh-CN" sz="2200" i="1">
                        <a:latin typeface="Cambria Math" charset="0"/>
                        <a:ea typeface="Times New Roman" charset="0"/>
                        <a:cs typeface="Times New Roman" charset="0"/>
                      </a:rPr>
                      <m:t>𝐹</m:t>
                    </m:r>
                    <m:r>
                      <a:rPr lang="en-US" altLang="zh-CN" sz="2200" i="1">
                        <a:latin typeface="Cambria Math" charset="0"/>
                        <a:ea typeface="Times New Roman" charset="0"/>
                        <a:cs typeface="Times New Roman" charset="0"/>
                      </a:rPr>
                      <m:t>,  ∀ </m:t>
                    </m:r>
                    <m:r>
                      <a:rPr lang="en-US" altLang="zh-CN" sz="2200" i="1">
                        <a:latin typeface="Cambria Math" charset="0"/>
                        <a:ea typeface="Times New Roman" charset="0"/>
                        <a:cs typeface="Times New Roman" charset="0"/>
                      </a:rPr>
                      <m:t>𝑥</m:t>
                    </m:r>
                    <m:r>
                      <a:rPr lang="en-US" altLang="zh-CN" sz="2200" i="1">
                        <a:latin typeface="Cambria Math" charset="0"/>
                        <a:ea typeface="Times New Roman" charset="0"/>
                        <a:cs typeface="Times New Roman" charset="0"/>
                      </a:rPr>
                      <m:t>∈</m:t>
                    </m:r>
                  </m:oMath>
                </a14:m>
                <a:r>
                  <a:rPr lang="zh-CN" altLang="en-US" sz="2200" dirty="0">
                    <a:latin typeface="Times New Roman" charset="0"/>
                    <a:ea typeface="Times New Roman" charset="0"/>
                    <a:cs typeface="Times New Roman" charset="0"/>
                  </a:rPr>
                  <a:t> </a:t>
                </a:r>
                <a14:m>
                  <m:oMath xmlns:m="http://schemas.openxmlformats.org/officeDocument/2006/math">
                    <m:r>
                      <a:rPr lang="en-US" altLang="zh-CN" sz="2200" i="1">
                        <a:latin typeface="Cambria Math" charset="0"/>
                        <a:ea typeface="Cambria Math" charset="0"/>
                        <a:cs typeface="Cambria Math" charset="0"/>
                      </a:rPr>
                      <m:t>ℝ</m:t>
                    </m:r>
                  </m:oMath>
                </a14:m>
                <a:r>
                  <a:rPr lang="en-US" altLang="zh-CN" sz="2200" dirty="0">
                    <a:latin typeface="Times New Roman" charset="0"/>
                    <a:ea typeface="Times New Roman" charset="0"/>
                    <a:cs typeface="Times New Roman" charset="0"/>
                  </a:rPr>
                  <a:t>,</a:t>
                </a:r>
                <a:r>
                  <a:rPr lang="zh-CN" altLang="en-US" sz="2200" dirty="0">
                    <a:latin typeface="Times New Roman" charset="0"/>
                    <a:ea typeface="Times New Roman" charset="0"/>
                    <a:cs typeface="Times New Roman" charset="0"/>
                  </a:rPr>
                  <a:t> </a:t>
                </a:r>
                <a:r>
                  <a:rPr lang="en-US" altLang="zh-CN" sz="2200" dirty="0">
                    <a:latin typeface="Times New Roman" charset="0"/>
                    <a:ea typeface="Times New Roman" charset="0"/>
                    <a:cs typeface="Times New Roman" charset="0"/>
                  </a:rPr>
                  <a:t>then</a:t>
                </a:r>
                <a:r>
                  <a:rPr lang="zh-CN" altLang="en-US" sz="2200" dirty="0">
                    <a:latin typeface="Times New Roman" charset="0"/>
                    <a:ea typeface="Times New Roman" charset="0"/>
                    <a:cs typeface="Times New Roman" charset="0"/>
                  </a:rPr>
                  <a:t> </a:t>
                </a:r>
                <a:r>
                  <a:rPr lang="en-US" altLang="zh-CN" sz="2200" dirty="0">
                    <a:latin typeface="Times New Roman" charset="0"/>
                    <a:ea typeface="Times New Roman" charset="0"/>
                    <a:cs typeface="Times New Roman" charset="0"/>
                  </a:rPr>
                  <a:t>we</a:t>
                </a:r>
                <a:r>
                  <a:rPr lang="zh-CN" altLang="en-US" sz="2200" dirty="0">
                    <a:latin typeface="Times New Roman" charset="0"/>
                    <a:ea typeface="Times New Roman" charset="0"/>
                    <a:cs typeface="Times New Roman" charset="0"/>
                  </a:rPr>
                  <a:t> </a:t>
                </a:r>
                <a:r>
                  <a:rPr lang="en-US" altLang="zh-CN" sz="2200" dirty="0">
                    <a:latin typeface="Times New Roman" charset="0"/>
                    <a:ea typeface="Times New Roman" charset="0"/>
                    <a:cs typeface="Times New Roman" charset="0"/>
                  </a:rPr>
                  <a:t>call</a:t>
                </a:r>
                <a:r>
                  <a:rPr lang="zh-CN" altLang="en-US" sz="2200" dirty="0">
                    <a:latin typeface="Times New Roman" charset="0"/>
                    <a:ea typeface="Times New Roman" charset="0"/>
                    <a:cs typeface="Times New Roman" charset="0"/>
                  </a:rPr>
                  <a:t> </a:t>
                </a:r>
                <a:r>
                  <a:rPr lang="en-US" altLang="zh-CN" sz="2200" dirty="0">
                    <a:latin typeface="Times New Roman" charset="0"/>
                    <a:ea typeface="Times New Roman" charset="0"/>
                    <a:cs typeface="Times New Roman" charset="0"/>
                  </a:rPr>
                  <a:t>X(s)</a:t>
                </a:r>
              </a:p>
              <a:p>
                <a:pPr marL="0" indent="0">
                  <a:buNone/>
                </a:pPr>
                <a:r>
                  <a:rPr lang="en-US" altLang="zh-CN" sz="2200" dirty="0">
                    <a:latin typeface="Times New Roman" charset="0"/>
                    <a:ea typeface="Times New Roman" charset="0"/>
                    <a:cs typeface="Times New Roman" charset="0"/>
                  </a:rPr>
                  <a:t>as</a:t>
                </a:r>
                <a:r>
                  <a:rPr lang="zh-CN" altLang="en-US" sz="2200" dirty="0">
                    <a:latin typeface="Times New Roman" charset="0"/>
                    <a:ea typeface="Times New Roman" charset="0"/>
                    <a:cs typeface="Times New Roman" charset="0"/>
                  </a:rPr>
                  <a:t> </a:t>
                </a:r>
                <a:r>
                  <a:rPr lang="en-US" altLang="zh-CN" sz="2200" dirty="0">
                    <a:latin typeface="Times New Roman" charset="0"/>
                    <a:ea typeface="Times New Roman" charset="0"/>
                    <a:cs typeface="Times New Roman" charset="0"/>
                  </a:rPr>
                  <a:t>the</a:t>
                </a:r>
                <a:r>
                  <a:rPr lang="zh-CN" altLang="en-US" sz="2200" dirty="0">
                    <a:latin typeface="Times New Roman" charset="0"/>
                    <a:ea typeface="Times New Roman" charset="0"/>
                    <a:cs typeface="Times New Roman" charset="0"/>
                  </a:rPr>
                  <a:t> </a:t>
                </a:r>
                <a:r>
                  <a:rPr lang="en-US" altLang="zh-CN" sz="2200" dirty="0">
                    <a:latin typeface="Times New Roman" charset="0"/>
                    <a:ea typeface="Times New Roman" charset="0"/>
                    <a:cs typeface="Times New Roman" charset="0"/>
                  </a:rPr>
                  <a:t>random</a:t>
                </a:r>
                <a:r>
                  <a:rPr lang="zh-CN" altLang="en-US" sz="2200" dirty="0">
                    <a:latin typeface="Times New Roman" charset="0"/>
                    <a:ea typeface="Times New Roman" charset="0"/>
                    <a:cs typeface="Times New Roman" charset="0"/>
                  </a:rPr>
                  <a:t> </a:t>
                </a:r>
                <a:r>
                  <a:rPr lang="en-US" altLang="zh-CN" sz="2200" dirty="0">
                    <a:latin typeface="Times New Roman" charset="0"/>
                    <a:ea typeface="Times New Roman" charset="0"/>
                    <a:cs typeface="Times New Roman" charset="0"/>
                  </a:rPr>
                  <a:t>variable.</a:t>
                </a:r>
                <a:endParaRPr lang="zh-CN" altLang="en-US" sz="2200" dirty="0">
                  <a:latin typeface="Times New Roman" charset="0"/>
                  <a:ea typeface="Times New Roman" charset="0"/>
                  <a:cs typeface="Times New Roman" charset="0"/>
                </a:endParaRPr>
              </a:p>
            </p:txBody>
          </p:sp>
        </mc:Choice>
        <mc:Fallback xmlns="">
          <p:sp>
            <p:nvSpPr>
              <p:cNvPr id="11" name="文本框 10">
                <a:extLst>
                  <a:ext uri="{FF2B5EF4-FFF2-40B4-BE49-F238E27FC236}">
                    <a16:creationId xmlns:a16="http://schemas.microsoft.com/office/drawing/2014/main" id="{1E311AA2-6DBC-4986-A558-5E5495C93BB4}"/>
                  </a:ext>
                </a:extLst>
              </p:cNvPr>
              <p:cNvSpPr txBox="1">
                <a:spLocks noRot="1" noChangeAspect="1" noMove="1" noResize="1" noEditPoints="1" noAdjustHandles="1" noChangeArrowheads="1" noChangeShapeType="1" noTextEdit="1"/>
              </p:cNvSpPr>
              <p:nvPr/>
            </p:nvSpPr>
            <p:spPr>
              <a:xfrm>
                <a:off x="218174" y="1686674"/>
                <a:ext cx="8438438" cy="1446550"/>
              </a:xfrm>
              <a:prstGeom prst="rect">
                <a:avLst/>
              </a:prstGeom>
              <a:blipFill>
                <a:blip r:embed="rId6"/>
                <a:stretch>
                  <a:fillRect l="-939" t="-3376" b="-7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4452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inVertic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arn(inVertical)">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7" grpId="0"/>
      <p:bldP spid="1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8280" y="998730"/>
            <a:ext cx="463551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a:t>
            </a:r>
            <a:r>
              <a:rPr lang="en-US" altLang="zh-CN" sz="2200" dirty="0">
                <a:solidFill>
                  <a:srgbClr val="FF0000"/>
                </a:solidFill>
                <a:latin typeface="+mj-lt"/>
              </a:rPr>
              <a:t>  </a:t>
            </a:r>
            <a:endParaRPr lang="zh-CN" altLang="en-US" sz="2200" dirty="0">
              <a:solidFill>
                <a:srgbClr val="FF0000"/>
              </a:solidFill>
              <a:latin typeface="+mj-lt"/>
            </a:endParaRPr>
          </a:p>
        </p:txBody>
      </p:sp>
      <mc:AlternateContent xmlns:mc="http://schemas.openxmlformats.org/markup-compatibility/2006" xmlns:a14="http://schemas.microsoft.com/office/drawing/2010/main">
        <mc:Choice Requires="a14">
          <p:sp>
            <p:nvSpPr>
              <p:cNvPr id="3" name="TextBox 2"/>
              <p:cNvSpPr txBox="1"/>
              <p:nvPr/>
            </p:nvSpPr>
            <p:spPr>
              <a:xfrm>
                <a:off x="348280" y="1403775"/>
                <a:ext cx="8634210" cy="1107996"/>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We again consider a sequence of independent Bernoulli trials. On each trial, an event </a:t>
                </a:r>
                <a14:m>
                  <m:oMath xmlns:m="http://schemas.openxmlformats.org/officeDocument/2006/math">
                    <m:r>
                      <a:rPr lang="en-US" altLang="zh-CN" sz="2200" i="1" dirty="0" smtClean="0">
                        <a:latin typeface="Cambria Math"/>
                      </a:rPr>
                      <m:t>𝐴</m:t>
                    </m:r>
                  </m:oMath>
                </a14:m>
                <a:r>
                  <a:rPr lang="en-US" altLang="zh-CN" sz="2200" dirty="0">
                    <a:latin typeface="Times New Roman" panose="02020603050405020304" pitchFamily="18" charset="0"/>
                    <a:cs typeface="Times New Roman" panose="02020603050405020304" pitchFamily="18" charset="0"/>
                  </a:rPr>
                  <a:t> will occurs with probability </a:t>
                </a:r>
                <a14:m>
                  <m:oMath xmlns:m="http://schemas.openxmlformats.org/officeDocument/2006/math">
                    <m:r>
                      <a:rPr lang="en-US" altLang="zh-CN" sz="2200" b="0" i="1" smtClean="0">
                        <a:latin typeface="Cambria Math"/>
                      </a:rPr>
                      <m:t>𝑝</m:t>
                    </m:r>
                  </m:oMath>
                </a14:m>
                <a:r>
                  <a:rPr lang="en-US" altLang="zh-CN" sz="2200" dirty="0">
                    <a:latin typeface="Times New Roman" panose="02020603050405020304" pitchFamily="18" charset="0"/>
                    <a:cs typeface="Times New Roman" panose="02020603050405020304" pitchFamily="18" charset="0"/>
                  </a:rPr>
                  <a:t>. Let </a:t>
                </a:r>
                <a14:m>
                  <m:oMath xmlns:m="http://schemas.openxmlformats.org/officeDocument/2006/math">
                    <m:r>
                      <a:rPr lang="en-US" altLang="zh-CN" sz="2200" b="0" i="1" smtClean="0">
                        <a:latin typeface="Cambria Math"/>
                      </a:rPr>
                      <m:t>𝑋</m:t>
                    </m:r>
                    <m:r>
                      <a:rPr lang="en-US" altLang="zh-CN" sz="2200" b="0" i="1" smtClean="0">
                        <a:latin typeface="Cambria Math"/>
                      </a:rPr>
                      <m:t> </m:t>
                    </m:r>
                  </m:oMath>
                </a14:m>
                <a:r>
                  <a:rPr lang="en-US" altLang="zh-CN" sz="2200" dirty="0">
                    <a:latin typeface="Times New Roman" panose="02020603050405020304" pitchFamily="18" charset="0"/>
                    <a:cs typeface="Times New Roman" panose="02020603050405020304" pitchFamily="18" charset="0"/>
                  </a:rPr>
                  <a:t>be the number of trials up to the first </a:t>
                </a:r>
                <a14:m>
                  <m:oMath xmlns:m="http://schemas.openxmlformats.org/officeDocument/2006/math">
                    <m:r>
                      <a:rPr lang="en-US" altLang="zh-CN" sz="2200" i="1" dirty="0" smtClean="0">
                        <a:latin typeface="Cambria Math"/>
                      </a:rPr>
                      <m:t>𝐴</m:t>
                    </m:r>
                  </m:oMath>
                </a14:m>
                <a:r>
                  <a:rPr lang="en-US" altLang="zh-CN" sz="2200" dirty="0">
                    <a:latin typeface="Times New Roman" panose="02020603050405020304" pitchFamily="18" charset="0"/>
                    <a:cs typeface="Times New Roman" panose="02020603050405020304" pitchFamily="18" charset="0"/>
                  </a:rPr>
                  <a:t> occurring. The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200" b="0" i="1" smtClean="0">
                        <a:latin typeface="Cambria Math"/>
                      </a:rPr>
                      <m:t>𝑋</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given by</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48280" y="1403775"/>
                <a:ext cx="8634210" cy="1107996"/>
              </a:xfrm>
              <a:prstGeom prst="rect">
                <a:avLst/>
              </a:prstGeom>
              <a:blipFill>
                <a:blip r:embed="rId2"/>
                <a:stretch>
                  <a:fillRect l="-917" t="-3297" r="-1694" b="-10440"/>
                </a:stretch>
              </a:blipFill>
            </p:spPr>
            <p:txBody>
              <a:bodyPr/>
              <a:lstStyle/>
              <a:p>
                <a:r>
                  <a:rPr lang="zh-CN" altLang="en-US">
                    <a:noFill/>
                  </a:rPr>
                  <a:t> </a:t>
                </a:r>
              </a:p>
            </p:txBody>
          </p:sp>
        </mc:Fallback>
      </mc:AlternateContent>
      <p:grpSp>
        <p:nvGrpSpPr>
          <p:cNvPr id="15" name="组合 14"/>
          <p:cNvGrpSpPr/>
          <p:nvPr/>
        </p:nvGrpSpPr>
        <p:grpSpPr>
          <a:xfrm>
            <a:off x="296525" y="2618910"/>
            <a:ext cx="6255695" cy="835932"/>
            <a:chOff x="384175" y="2870291"/>
            <a:chExt cx="6255695" cy="835932"/>
          </a:xfrm>
        </p:grpSpPr>
        <mc:AlternateContent xmlns:mc="http://schemas.openxmlformats.org/markup-compatibility/2006" xmlns:a14="http://schemas.microsoft.com/office/drawing/2010/main">
          <mc:Choice Requires="a14">
            <p:sp>
              <p:nvSpPr>
                <p:cNvPr id="5" name="TextBox 4"/>
                <p:cNvSpPr txBox="1"/>
                <p:nvPr/>
              </p:nvSpPr>
              <p:spPr>
                <a:xfrm>
                  <a:off x="384175" y="2870291"/>
                  <a:ext cx="2858283" cy="7382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𝑝</m:t>
                        </m:r>
                        <m:d>
                          <m:dPr>
                            <m:ctrlPr>
                              <a:rPr lang="en-US" altLang="zh-CN" sz="2200" b="0" i="1" smtClean="0">
                                <a:latin typeface="Cambria Math" charset="0"/>
                              </a:rPr>
                            </m:ctrlPr>
                          </m:dPr>
                          <m:e>
                            <m:r>
                              <a:rPr lang="en-US" altLang="zh-CN" sz="2200" b="0" i="1" smtClean="0">
                                <a:latin typeface="Cambria Math"/>
                              </a:rPr>
                              <m:t>𝑥</m:t>
                            </m:r>
                          </m:e>
                        </m:d>
                        <m:r>
                          <a:rPr lang="en-US" altLang="zh-CN" sz="2200" b="0" i="1" smtClean="0">
                            <a:latin typeface="Cambria Math"/>
                          </a:rPr>
                          <m:t>=</m:t>
                        </m:r>
                        <m:d>
                          <m:dPr>
                            <m:begChr m:val="{"/>
                            <m:endChr m:val=""/>
                            <m:ctrlPr>
                              <a:rPr lang="en-US" altLang="zh-CN" sz="2200" b="0" i="1" smtClean="0">
                                <a:latin typeface="Cambria Math" charset="0"/>
                              </a:rPr>
                            </m:ctrlPr>
                          </m:dPr>
                          <m:e>
                            <m:eqArr>
                              <m:eqArrPr>
                                <m:ctrlPr>
                                  <a:rPr lang="en-US" altLang="zh-CN" sz="2200" b="0" i="1" smtClean="0">
                                    <a:latin typeface="Cambria Math" charset="0"/>
                                  </a:rPr>
                                </m:ctrlPr>
                              </m:eqArrPr>
                              <m:e>
                                <m:sSup>
                                  <m:sSupPr>
                                    <m:ctrlPr>
                                      <a:rPr lang="en-US" altLang="zh-CN" sz="2200" i="1">
                                        <a:latin typeface="Cambria Math" charset="0"/>
                                      </a:rPr>
                                    </m:ctrlPr>
                                  </m:sSupPr>
                                  <m:e>
                                    <m:r>
                                      <a:rPr lang="en-US" altLang="zh-CN" sz="2200" i="1">
                                        <a:latin typeface="Cambria Math"/>
                                      </a:rPr>
                                      <m:t>(1−</m:t>
                                    </m:r>
                                    <m:r>
                                      <a:rPr lang="en-US" altLang="zh-CN" sz="2200" b="0" i="1" smtClean="0">
                                        <a:latin typeface="Cambria Math"/>
                                      </a:rPr>
                                      <m:t>𝑝</m:t>
                                    </m:r>
                                    <m:r>
                                      <a:rPr lang="en-US" altLang="zh-CN" sz="2200" i="1">
                                        <a:latin typeface="Cambria Math"/>
                                      </a:rPr>
                                      <m:t>)</m:t>
                                    </m:r>
                                  </m:e>
                                  <m:sup>
                                    <m:r>
                                      <a:rPr lang="en-US" altLang="zh-CN" sz="2200" b="0" i="1" smtClean="0">
                                        <a:latin typeface="Cambria Math"/>
                                      </a:rPr>
                                      <m:t>𝑥</m:t>
                                    </m:r>
                                    <m:r>
                                      <a:rPr lang="en-US" altLang="zh-CN" sz="2200" b="0" i="1" smtClean="0">
                                        <a:latin typeface="Cambria Math"/>
                                      </a:rPr>
                                      <m:t>−1</m:t>
                                    </m:r>
                                  </m:sup>
                                </m:sSup>
                                <m:r>
                                  <a:rPr lang="en-US" altLang="zh-CN" sz="2200" b="0" i="1" smtClean="0">
                                    <a:latin typeface="Cambria Math"/>
                                  </a:rPr>
                                  <m:t>𝑝</m:t>
                                </m:r>
                                <m:r>
                                  <m:rPr>
                                    <m:nor/>
                                  </m:rPr>
                                  <a:rPr lang="zh-CN" altLang="en-US" sz="2200" dirty="0"/>
                                  <m:t> </m:t>
                                </m:r>
                              </m:e>
                              <m:e>
                                <m:r>
                                  <a:rPr lang="en-US" altLang="zh-CN" sz="2200" b="0" i="1" smtClean="0">
                                    <a:latin typeface="Cambria Math"/>
                                  </a:rPr>
                                  <m:t>0</m:t>
                                </m:r>
                              </m:e>
                            </m:eqArr>
                          </m:e>
                        </m:d>
                      </m:oMath>
                    </m:oMathPara>
                  </a14:m>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84175" y="2870291"/>
                  <a:ext cx="2858283" cy="738215"/>
                </a:xfrm>
                <a:prstGeom prst="rect">
                  <a:avLst/>
                </a:prstGeom>
                <a:blipFill>
                  <a:blip r:embed="rId3"/>
                  <a:stretch>
                    <a:fillRect b="-74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309500" y="2934459"/>
                  <a:ext cx="1687320"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𝑥</m:t>
                        </m:r>
                        <m:r>
                          <a:rPr lang="en-US" altLang="zh-CN" sz="2200" b="0" i="1" smtClean="0">
                            <a:latin typeface="Cambria Math"/>
                          </a:rPr>
                          <m:t>=1,2,3,…</m:t>
                        </m:r>
                      </m:oMath>
                    </m:oMathPara>
                  </a14:m>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09500" y="2934459"/>
                  <a:ext cx="1687320" cy="430887"/>
                </a:xfrm>
                <a:prstGeom prst="rect">
                  <a:avLst/>
                </a:prstGeom>
                <a:blipFill>
                  <a:blip r:embed="rId4"/>
                  <a:stretch>
                    <a:fillRect/>
                  </a:stretch>
                </a:blipFill>
              </p:spPr>
              <p:txBody>
                <a:bodyPr/>
                <a:lstStyle/>
                <a:p>
                  <a:r>
                    <a:rPr lang="zh-CN" altLang="en-US">
                      <a:noFill/>
                    </a:rPr>
                    <a:t> </a:t>
                  </a:r>
                </a:p>
              </p:txBody>
            </p:sp>
          </mc:Fallback>
        </mc:AlternateContent>
        <p:sp>
          <p:nvSpPr>
            <p:cNvPr id="7" name="TextBox 6"/>
            <p:cNvSpPr txBox="1"/>
            <p:nvPr/>
          </p:nvSpPr>
          <p:spPr>
            <a:xfrm>
              <a:off x="3444515" y="3275336"/>
              <a:ext cx="3195355"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otherwise</a:t>
              </a:r>
              <a:endParaRPr lang="zh-CN" altLang="en-US" sz="2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9" name="TextBox 8"/>
              <p:cNvSpPr txBox="1"/>
              <p:nvPr/>
            </p:nvSpPr>
            <p:spPr>
              <a:xfrm>
                <a:off x="384640" y="3475107"/>
                <a:ext cx="5715635"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Now we aim to find the </a:t>
                </a:r>
                <a:r>
                  <a:rPr lang="en-US" altLang="zh-CN" sz="2200" dirty="0" err="1">
                    <a:latin typeface="Times New Roman" panose="02020603050405020304" pitchFamily="18" charset="0"/>
                    <a:cs typeface="Times New Roman" panose="02020603050405020304" pitchFamily="18" charset="0"/>
                  </a:rPr>
                  <a:t>cdf</a:t>
                </a:r>
                <a:r>
                  <a:rPr lang="en-US" altLang="zh-CN" sz="22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200" b="0" i="1" smtClean="0">
                        <a:latin typeface="Cambria Math"/>
                      </a:rPr>
                      <m:t>𝑋</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84640" y="3475107"/>
                <a:ext cx="5715635" cy="430887"/>
              </a:xfrm>
              <a:prstGeom prst="rect">
                <a:avLst/>
              </a:prstGeom>
              <a:blipFill>
                <a:blip r:embed="rId5"/>
                <a:stretch>
                  <a:fillRect l="-1386" t="-9859"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48280" y="3908048"/>
                <a:ext cx="3173176"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For any positive integer </a:t>
                </a:r>
                <a14:m>
                  <m:oMath xmlns:m="http://schemas.openxmlformats.org/officeDocument/2006/math">
                    <m:r>
                      <a:rPr lang="en-US" altLang="zh-CN" sz="2200" i="1" dirty="0" smtClean="0">
                        <a:latin typeface="Cambria Math"/>
                      </a:rPr>
                      <m:t>𝑥</m:t>
                    </m:r>
                  </m:oMath>
                </a14:m>
                <a:r>
                  <a:rPr lang="en-US" altLang="zh-CN" sz="2200" i="1"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348280" y="3908048"/>
                <a:ext cx="3173176" cy="430887"/>
              </a:xfrm>
              <a:prstGeom prst="rect">
                <a:avLst/>
              </a:prstGeom>
              <a:blipFill>
                <a:blip r:embed="rId6"/>
                <a:stretch>
                  <a:fillRect l="-2495" t="-9859" r="-1536"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51520" y="4400182"/>
                <a:ext cx="23401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𝐹</m:t>
                      </m:r>
                      <m:d>
                        <m:dPr>
                          <m:ctrlPr>
                            <a:rPr lang="en-US" altLang="zh-CN" sz="2200" b="0" i="1" smtClean="0">
                              <a:latin typeface="Cambria Math" charset="0"/>
                            </a:rPr>
                          </m:ctrlPr>
                        </m:dPr>
                        <m:e>
                          <m:r>
                            <a:rPr lang="en-US" altLang="zh-CN" sz="2200" b="0" i="1" smtClean="0">
                              <a:latin typeface="Cambria Math"/>
                            </a:rPr>
                            <m:t>𝑥</m:t>
                          </m:r>
                        </m:e>
                      </m:d>
                      <m:r>
                        <a:rPr lang="en-US" altLang="zh-CN" sz="2200" b="0" i="1" smtClean="0">
                          <a:latin typeface="Cambria Math"/>
                        </a:rPr>
                        <m:t>=</m:t>
                      </m:r>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𝑋</m:t>
                      </m:r>
                      <m:r>
                        <a:rPr lang="en-US" altLang="zh-CN" sz="2200" b="0" i="1" smtClean="0">
                          <a:latin typeface="Cambria Math"/>
                          <a:ea typeface="Cambria Math"/>
                        </a:rPr>
                        <m:t>≤</m:t>
                      </m:r>
                      <m:r>
                        <a:rPr lang="en-US" altLang="zh-CN" sz="2200" b="0" i="1" smtClean="0">
                          <a:latin typeface="Cambria Math"/>
                          <a:ea typeface="Cambria Math"/>
                        </a:rPr>
                        <m:t>𝑥</m:t>
                      </m:r>
                      <m:r>
                        <a:rPr lang="en-US" altLang="zh-CN" sz="2200" b="0" i="1" smtClean="0">
                          <a:latin typeface="Cambria Math"/>
                        </a:rPr>
                        <m:t>)</m:t>
                      </m:r>
                    </m:oMath>
                  </m:oMathPara>
                </a14:m>
                <a:endParaRPr lang="zh-CN" altLang="en-US" sz="2200" dirty="0">
                  <a:latin typeface="+mj-lt"/>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51520" y="4400182"/>
                <a:ext cx="2340192" cy="430887"/>
              </a:xfrm>
              <a:prstGeom prst="rect">
                <a:avLst/>
              </a:prstGeom>
              <a:blipFill rotWithShape="1">
                <a:blip r:embed="rId7"/>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457613" y="4400181"/>
                <a:ext cx="4229235" cy="469680"/>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nary>
                      <m:naryPr>
                        <m:chr m:val="∑"/>
                        <m:limLoc m:val="subSup"/>
                        <m:ctrlPr>
                          <a:rPr lang="en-US" altLang="zh-CN" sz="2200" b="0" i="1" smtClean="0">
                            <a:latin typeface="Cambria Math" charset="0"/>
                          </a:rPr>
                        </m:ctrlPr>
                      </m:naryPr>
                      <m:sub>
                        <m:r>
                          <m:rPr>
                            <m:brk m:alnAt="25"/>
                          </m:rPr>
                          <a:rPr lang="en-US" altLang="zh-CN" sz="2200" b="0" i="1" smtClean="0">
                            <a:latin typeface="Cambria Math"/>
                          </a:rPr>
                          <m:t>𝑦</m:t>
                        </m:r>
                        <m:r>
                          <a:rPr lang="en-US" altLang="zh-CN" sz="2200" b="0" i="1" smtClean="0">
                            <a:latin typeface="Cambria Math"/>
                          </a:rPr>
                          <m:t>=1</m:t>
                        </m:r>
                      </m:sub>
                      <m:sup>
                        <m:r>
                          <a:rPr lang="en-US" altLang="zh-CN" sz="2200" b="0" i="1" smtClean="0">
                            <a:latin typeface="Cambria Math"/>
                          </a:rPr>
                          <m:t>𝑥</m:t>
                        </m:r>
                      </m:sup>
                      <m:e>
                        <m:r>
                          <a:rPr lang="en-US" altLang="zh-CN" sz="2200" b="0" i="1" smtClean="0">
                            <a:latin typeface="Cambria Math"/>
                          </a:rPr>
                          <m:t>𝑝</m:t>
                        </m:r>
                        <m:r>
                          <a:rPr lang="en-US" altLang="zh-CN" sz="2200" b="0" i="1" smtClean="0">
                            <a:latin typeface="Cambria Math"/>
                          </a:rPr>
                          <m:t>(</m:t>
                        </m:r>
                        <m:r>
                          <a:rPr lang="en-US" altLang="zh-CN" sz="2200" b="0" i="1" smtClean="0">
                            <a:latin typeface="Cambria Math"/>
                          </a:rPr>
                          <m:t>𝑦</m:t>
                        </m:r>
                        <m:r>
                          <a:rPr lang="en-US" altLang="zh-CN" sz="2200" b="0" i="1" smtClean="0">
                            <a:latin typeface="Cambria Math"/>
                          </a:rPr>
                          <m:t>)</m:t>
                        </m:r>
                      </m:e>
                    </m:nary>
                    <m:r>
                      <a:rPr lang="en-US" altLang="zh-CN" sz="2200" b="0" i="1" smtClean="0">
                        <a:latin typeface="Cambria Math"/>
                      </a:rPr>
                      <m:t>=</m:t>
                    </m:r>
                    <m:nary>
                      <m:naryPr>
                        <m:chr m:val="∑"/>
                        <m:limLoc m:val="subSup"/>
                        <m:ctrlPr>
                          <a:rPr lang="en-US" altLang="zh-CN" sz="2200" b="0" i="1" smtClean="0">
                            <a:latin typeface="Cambria Math" charset="0"/>
                          </a:rPr>
                        </m:ctrlPr>
                      </m:naryPr>
                      <m:sub>
                        <m:r>
                          <m:rPr>
                            <m:brk m:alnAt="25"/>
                          </m:rPr>
                          <a:rPr lang="en-US" altLang="zh-CN" sz="2200" b="0" i="1" smtClean="0">
                            <a:latin typeface="Cambria Math"/>
                          </a:rPr>
                          <m:t>𝑦</m:t>
                        </m:r>
                        <m:r>
                          <a:rPr lang="en-US" altLang="zh-CN" sz="2200" b="0" i="1" smtClean="0">
                            <a:latin typeface="Cambria Math"/>
                          </a:rPr>
                          <m:t>=1</m:t>
                        </m:r>
                      </m:sub>
                      <m:sup>
                        <m:r>
                          <a:rPr lang="en-US" altLang="zh-CN" sz="2200" b="0" i="1" smtClean="0">
                            <a:latin typeface="Cambria Math"/>
                          </a:rPr>
                          <m:t>𝑥</m:t>
                        </m:r>
                      </m:sup>
                      <m:e>
                        <m:sSup>
                          <m:sSupPr>
                            <m:ctrlPr>
                              <a:rPr lang="en-US" altLang="zh-CN" sz="2200" i="1">
                                <a:latin typeface="Cambria Math" charset="0"/>
                              </a:rPr>
                            </m:ctrlPr>
                          </m:sSupPr>
                          <m:e>
                            <m:r>
                              <a:rPr lang="en-US" altLang="zh-CN" sz="2200" i="1">
                                <a:latin typeface="Cambria Math"/>
                              </a:rPr>
                              <m:t>(1−</m:t>
                            </m:r>
                            <m:r>
                              <a:rPr lang="en-US" altLang="zh-CN" sz="2200" b="0" i="1" smtClean="0">
                                <a:latin typeface="Cambria Math"/>
                              </a:rPr>
                              <m:t>𝑝</m:t>
                            </m:r>
                            <m:r>
                              <a:rPr lang="en-US" altLang="zh-CN" sz="2200" i="1">
                                <a:latin typeface="Cambria Math"/>
                              </a:rPr>
                              <m:t>)</m:t>
                            </m:r>
                          </m:e>
                          <m:sup>
                            <m:r>
                              <a:rPr lang="en-US" altLang="zh-CN" sz="2200" b="0" i="1" smtClean="0">
                                <a:latin typeface="Cambria Math"/>
                              </a:rPr>
                              <m:t>𝑦</m:t>
                            </m:r>
                            <m:r>
                              <a:rPr lang="en-US" altLang="zh-CN" sz="2200" i="1">
                                <a:latin typeface="Cambria Math"/>
                              </a:rPr>
                              <m:t>−1</m:t>
                            </m:r>
                          </m:sup>
                        </m:sSup>
                        <m:r>
                          <a:rPr lang="en-US" altLang="zh-CN" sz="2200" b="0" i="1" smtClean="0">
                            <a:latin typeface="Cambria Math"/>
                          </a:rPr>
                          <m:t>𝑝</m:t>
                        </m:r>
                      </m:e>
                    </m:nary>
                  </m:oMath>
                </a14:m>
                <a:r>
                  <a:rPr lang="zh-CN" altLang="en-US" sz="2200" dirty="0">
                    <a:latin typeface="+mj-lt"/>
                  </a:rPr>
                  <a:t> </a:t>
                </a:r>
              </a:p>
            </p:txBody>
          </p:sp>
        </mc:Choice>
        <mc:Fallback xmlns="">
          <p:sp>
            <p:nvSpPr>
              <p:cNvPr id="13" name="TextBox 12"/>
              <p:cNvSpPr txBox="1">
                <a:spLocks noRot="1" noChangeAspect="1" noMove="1" noResize="1" noEditPoints="1" noAdjustHandles="1" noChangeArrowheads="1" noChangeShapeType="1" noTextEdit="1"/>
              </p:cNvSpPr>
              <p:nvPr/>
            </p:nvSpPr>
            <p:spPr>
              <a:xfrm>
                <a:off x="2457613" y="4400181"/>
                <a:ext cx="4229235" cy="469680"/>
              </a:xfrm>
              <a:prstGeom prst="rect">
                <a:avLst/>
              </a:prstGeom>
              <a:blipFill>
                <a:blip r:embed="rId8"/>
                <a:stretch>
                  <a:fillRect l="-3170" t="-114286" b="-1688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971600" y="4968381"/>
                <a:ext cx="2640723" cy="438774"/>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r>
                      <a:rPr lang="en-US" altLang="zh-CN" sz="2200" b="0" i="1" smtClean="0">
                        <a:latin typeface="Cambria Math"/>
                      </a:rPr>
                      <m:t>𝑝</m:t>
                    </m:r>
                    <m:nary>
                      <m:naryPr>
                        <m:chr m:val="∑"/>
                        <m:limLoc m:val="subSup"/>
                        <m:ctrlPr>
                          <a:rPr lang="en-US" altLang="zh-CN" sz="2200" i="1" smtClean="0">
                            <a:latin typeface="Cambria Math" charset="0"/>
                          </a:rPr>
                        </m:ctrlPr>
                      </m:naryPr>
                      <m:sub>
                        <m:r>
                          <a:rPr lang="en-US" altLang="zh-CN" sz="2200" b="0" i="1" smtClean="0">
                            <a:latin typeface="Cambria Math"/>
                          </a:rPr>
                          <m:t>𝑚</m:t>
                        </m:r>
                        <m:r>
                          <a:rPr lang="en-US" altLang="zh-CN" sz="2200" i="1">
                            <a:latin typeface="Cambria Math"/>
                          </a:rPr>
                          <m:t>=</m:t>
                        </m:r>
                        <m:r>
                          <a:rPr lang="en-US" altLang="zh-CN" sz="2200" b="0" i="1" smtClean="0">
                            <a:latin typeface="Cambria Math"/>
                          </a:rPr>
                          <m:t>0</m:t>
                        </m:r>
                      </m:sub>
                      <m:sup>
                        <m:r>
                          <a:rPr lang="en-US" altLang="zh-CN" sz="2200" i="1">
                            <a:latin typeface="Cambria Math"/>
                          </a:rPr>
                          <m:t>𝑥</m:t>
                        </m:r>
                        <m:r>
                          <a:rPr lang="en-US" altLang="zh-CN" sz="2200" b="0" i="1" smtClean="0">
                            <a:latin typeface="Cambria Math"/>
                          </a:rPr>
                          <m:t>−1</m:t>
                        </m:r>
                      </m:sup>
                      <m:e>
                        <m:sSup>
                          <m:sSupPr>
                            <m:ctrlPr>
                              <a:rPr lang="en-US" altLang="zh-CN" sz="2200" i="1">
                                <a:latin typeface="Cambria Math" charset="0"/>
                              </a:rPr>
                            </m:ctrlPr>
                          </m:sSupPr>
                          <m:e>
                            <m:r>
                              <a:rPr lang="en-US" altLang="zh-CN" sz="2200" i="1">
                                <a:latin typeface="Cambria Math"/>
                              </a:rPr>
                              <m:t>(1−</m:t>
                            </m:r>
                            <m:r>
                              <a:rPr lang="en-US" altLang="zh-CN" sz="2200" b="0" i="1" smtClean="0">
                                <a:latin typeface="Cambria Math"/>
                              </a:rPr>
                              <m:t>𝑝</m:t>
                            </m:r>
                            <m:r>
                              <a:rPr lang="en-US" altLang="zh-CN" sz="2200" i="1">
                                <a:latin typeface="Cambria Math"/>
                              </a:rPr>
                              <m:t>)</m:t>
                            </m:r>
                          </m:e>
                          <m:sup>
                            <m:r>
                              <a:rPr lang="en-US" altLang="zh-CN" sz="2200" b="0" i="1" smtClean="0">
                                <a:latin typeface="Cambria Math"/>
                              </a:rPr>
                              <m:t>𝑚</m:t>
                            </m:r>
                          </m:sup>
                        </m:sSup>
                      </m:e>
                    </m:nary>
                    <m:r>
                      <a:rPr lang="en-US" altLang="zh-CN" sz="2200" b="0" i="1" smtClean="0">
                        <a:latin typeface="Cambria Math"/>
                      </a:rPr>
                      <m:t>  </m:t>
                    </m:r>
                  </m:oMath>
                </a14:m>
                <a:r>
                  <a:rPr lang="zh-CN" altLang="en-US" sz="2200" dirty="0">
                    <a:latin typeface="+mj-lt"/>
                  </a:rPr>
                  <a:t> </a:t>
                </a:r>
              </a:p>
            </p:txBody>
          </p:sp>
        </mc:Choice>
        <mc:Fallback xmlns="">
          <p:sp>
            <p:nvSpPr>
              <p:cNvPr id="14" name="TextBox 13"/>
              <p:cNvSpPr txBox="1">
                <a:spLocks noRot="1" noChangeAspect="1" noMove="1" noResize="1" noEditPoints="1" noAdjustHandles="1" noChangeArrowheads="1" noChangeShapeType="1" noTextEdit="1"/>
              </p:cNvSpPr>
              <p:nvPr/>
            </p:nvSpPr>
            <p:spPr>
              <a:xfrm>
                <a:off x="971600" y="4968381"/>
                <a:ext cx="2640723" cy="438774"/>
              </a:xfrm>
              <a:prstGeom prst="rect">
                <a:avLst/>
              </a:prstGeom>
              <a:blipFill rotWithShape="1">
                <a:blip r:embed="rId9"/>
                <a:stretch>
                  <a:fillRect t="-120833" b="-18888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08D85846-15A7-4123-9599-05AA73B039C2}"/>
              </a:ext>
            </a:extLst>
          </p:cNvPr>
          <p:cNvSpPr>
            <a:spLocks noGrp="1"/>
          </p:cNvSpPr>
          <p:nvPr>
            <p:ph type="sldNum" sz="quarter" idx="11"/>
          </p:nvPr>
        </p:nvSpPr>
        <p:spPr/>
        <p:txBody>
          <a:bodyPr/>
          <a:lstStyle/>
          <a:p>
            <a:pPr>
              <a:defRPr/>
            </a:pPr>
            <a:fld id="{DF2308B0-52A9-437D-9700-D7B37876F5B1}" type="slidenum">
              <a:rPr lang="zh-CN" altLang="en-US" smtClean="0"/>
              <a:pPr>
                <a:defRPr/>
              </a:pPr>
              <a:t>20</a:t>
            </a:fld>
            <a:endParaRPr lang="en-US" altLang="zh-CN" dirty="0"/>
          </a:p>
        </p:txBody>
      </p:sp>
    </p:spTree>
    <p:extLst>
      <p:ext uri="{BB962C8B-B14F-4D97-AF65-F5344CB8AC3E}">
        <p14:creationId xmlns:p14="http://schemas.microsoft.com/office/powerpoint/2010/main" val="362628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251520" y="1088740"/>
                <a:ext cx="3761479"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Then for any positive integer </a:t>
                </a:r>
                <a14:m>
                  <m:oMath xmlns:m="http://schemas.openxmlformats.org/officeDocument/2006/math">
                    <m:r>
                      <a:rPr lang="en-US" altLang="zh-CN" sz="2200" i="1" dirty="0">
                        <a:latin typeface="Cambria Math"/>
                      </a:rPr>
                      <m:t>𝑥</m:t>
                    </m:r>
                  </m:oMath>
                </a14:m>
                <a:r>
                  <a:rPr lang="en-US" altLang="zh-CN" sz="2200" i="1"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251520" y="1088740"/>
                <a:ext cx="3761479" cy="430887"/>
              </a:xfrm>
              <a:prstGeom prst="rect">
                <a:avLst/>
              </a:prstGeom>
              <a:blipFill>
                <a:blip r:embed="rId2"/>
                <a:stretch>
                  <a:fillRect l="-2107" t="-10000" r="-1297"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23223" y="1718810"/>
                <a:ext cx="6745116" cy="642292"/>
              </a:xfrm>
              <a:prstGeom prst="rect">
                <a:avLst/>
              </a:prstGeom>
              <a:noFill/>
            </p:spPr>
            <p:txBody>
              <a:bodyPr wrap="none" rtlCol="0">
                <a:spAutoFit/>
              </a:bodyPr>
              <a:lstStyle/>
              <a:p>
                <a14:m>
                  <m:oMath xmlns:m="http://schemas.openxmlformats.org/officeDocument/2006/math">
                    <m:r>
                      <a:rPr lang="en-US" altLang="zh-CN" sz="2200" i="1" dirty="0" smtClean="0">
                        <a:latin typeface="Cambria Math"/>
                      </a:rPr>
                      <m:t>𝐹</m:t>
                    </m:r>
                    <m:r>
                      <a:rPr lang="en-US" altLang="zh-CN" sz="2200" i="1" dirty="0" smtClean="0">
                        <a:latin typeface="Cambria Math"/>
                      </a:rPr>
                      <m:t>(</m:t>
                    </m:r>
                    <m:r>
                      <a:rPr lang="en-US" altLang="zh-CN" sz="2200" i="1" dirty="0" smtClean="0">
                        <a:latin typeface="Cambria Math"/>
                      </a:rPr>
                      <m:t>𝑥</m:t>
                    </m:r>
                    <m:r>
                      <a:rPr lang="en-US" altLang="zh-CN" sz="2200" i="1" dirty="0" smtClean="0">
                        <a:latin typeface="Cambria Math"/>
                      </a:rPr>
                      <m:t>)=</m:t>
                    </m:r>
                    <m:r>
                      <a:rPr lang="en-US" altLang="zh-CN" sz="2200" b="0" i="1" smtClean="0">
                        <a:latin typeface="Cambria Math"/>
                      </a:rPr>
                      <m:t>𝑝</m:t>
                    </m:r>
                    <m:nary>
                      <m:naryPr>
                        <m:chr m:val="∑"/>
                        <m:limLoc m:val="subSup"/>
                        <m:ctrlPr>
                          <a:rPr lang="en-US" altLang="zh-CN" sz="2200" i="1" smtClean="0">
                            <a:latin typeface="Cambria Math" charset="0"/>
                          </a:rPr>
                        </m:ctrlPr>
                      </m:naryPr>
                      <m:sub>
                        <m:r>
                          <m:rPr>
                            <m:brk m:alnAt="1"/>
                          </m:rPr>
                          <a:rPr lang="en-US" altLang="zh-CN" sz="2200" b="0" i="1" smtClean="0">
                            <a:latin typeface="Cambria Math"/>
                          </a:rPr>
                          <m:t>𝑚</m:t>
                        </m:r>
                        <m:r>
                          <a:rPr lang="en-US" altLang="zh-CN" sz="2200" i="1">
                            <a:latin typeface="Cambria Math"/>
                          </a:rPr>
                          <m:t>=</m:t>
                        </m:r>
                        <m:r>
                          <a:rPr lang="en-US" altLang="zh-CN" sz="2200" b="0" i="1" smtClean="0">
                            <a:latin typeface="Cambria Math"/>
                          </a:rPr>
                          <m:t>0</m:t>
                        </m:r>
                      </m:sub>
                      <m:sup>
                        <m:r>
                          <a:rPr lang="en-US" altLang="zh-CN" sz="2200" i="1">
                            <a:latin typeface="Cambria Math"/>
                          </a:rPr>
                          <m:t>𝑥</m:t>
                        </m:r>
                        <m:r>
                          <a:rPr lang="en-US" altLang="zh-CN" sz="2200" b="0" i="1" smtClean="0">
                            <a:latin typeface="Cambria Math"/>
                          </a:rPr>
                          <m:t>−1</m:t>
                        </m:r>
                      </m:sup>
                      <m:e>
                        <m:sSup>
                          <m:sSupPr>
                            <m:ctrlPr>
                              <a:rPr lang="en-US" altLang="zh-CN" sz="2200" i="1">
                                <a:latin typeface="Cambria Math" charset="0"/>
                              </a:rPr>
                            </m:ctrlPr>
                          </m:sSupPr>
                          <m:e>
                            <m:r>
                              <a:rPr lang="en-US" altLang="zh-CN" sz="2200" i="1">
                                <a:latin typeface="Cambria Math"/>
                              </a:rPr>
                              <m:t>(1−</m:t>
                            </m:r>
                            <m:r>
                              <a:rPr lang="en-US" altLang="zh-CN" sz="2200" b="0" i="1" smtClean="0">
                                <a:latin typeface="Cambria Math"/>
                              </a:rPr>
                              <m:t>𝑝</m:t>
                            </m:r>
                            <m:r>
                              <a:rPr lang="en-US" altLang="zh-CN" sz="2200" i="1">
                                <a:latin typeface="Cambria Math"/>
                              </a:rPr>
                              <m:t>)</m:t>
                            </m:r>
                          </m:e>
                          <m:sup>
                            <m:r>
                              <a:rPr lang="en-US" altLang="zh-CN" sz="2200" b="0" i="1" smtClean="0">
                                <a:latin typeface="Cambria Math"/>
                              </a:rPr>
                              <m:t>𝑚</m:t>
                            </m:r>
                          </m:sup>
                        </m:sSup>
                      </m:e>
                    </m:nary>
                    <m:r>
                      <a:rPr lang="en-US" altLang="zh-CN" sz="2200" b="0" i="1" smtClean="0">
                        <a:latin typeface="Cambria Math"/>
                      </a:rPr>
                      <m:t>=</m:t>
                    </m:r>
                    <m:r>
                      <a:rPr lang="en-US" altLang="zh-CN" sz="2200" b="0" i="1" smtClean="0">
                        <a:latin typeface="Cambria Math"/>
                      </a:rPr>
                      <m:t>𝑝</m:t>
                    </m:r>
                    <m:f>
                      <m:fPr>
                        <m:ctrlPr>
                          <a:rPr lang="en-US" altLang="zh-CN" sz="2200" b="0" i="1" smtClean="0">
                            <a:latin typeface="Cambria Math" charset="0"/>
                          </a:rPr>
                        </m:ctrlPr>
                      </m:fPr>
                      <m:num>
                        <m:r>
                          <a:rPr lang="en-US" altLang="zh-CN" sz="2200" b="0" i="1" smtClean="0">
                            <a:latin typeface="Cambria Math"/>
                          </a:rPr>
                          <m:t>1−</m:t>
                        </m:r>
                        <m:sSup>
                          <m:sSupPr>
                            <m:ctrlPr>
                              <a:rPr lang="en-US" altLang="zh-CN" sz="2200" b="0" i="1" smtClean="0">
                                <a:latin typeface="Cambria Math" charset="0"/>
                              </a:rPr>
                            </m:ctrlPr>
                          </m:sSupPr>
                          <m:e>
                            <m:r>
                              <a:rPr lang="en-US" altLang="zh-CN" sz="2200" b="0" i="1" smtClean="0">
                                <a:latin typeface="Cambria Math"/>
                              </a:rPr>
                              <m:t>(1−</m:t>
                            </m:r>
                            <m:r>
                              <a:rPr lang="en-US" altLang="zh-CN" sz="2200" b="0" i="1" smtClean="0">
                                <a:latin typeface="Cambria Math"/>
                              </a:rPr>
                              <m:t>𝑝</m:t>
                            </m:r>
                            <m:r>
                              <a:rPr lang="en-US" altLang="zh-CN" sz="2200" b="0" i="1" smtClean="0">
                                <a:latin typeface="Cambria Math"/>
                              </a:rPr>
                              <m:t>)</m:t>
                            </m:r>
                          </m:e>
                          <m:sup>
                            <m:r>
                              <a:rPr lang="en-US" altLang="zh-CN" sz="2200" b="0" i="1" smtClean="0">
                                <a:latin typeface="Cambria Math"/>
                              </a:rPr>
                              <m:t>𝑥</m:t>
                            </m:r>
                          </m:sup>
                        </m:sSup>
                      </m:num>
                      <m:den>
                        <m:r>
                          <a:rPr lang="en-US" altLang="zh-CN" sz="2200" b="0" i="1" smtClean="0">
                            <a:latin typeface="Cambria Math"/>
                          </a:rPr>
                          <m:t>𝑝</m:t>
                        </m:r>
                      </m:den>
                    </m:f>
                    <m:r>
                      <a:rPr lang="en-US" altLang="zh-CN" sz="2200" b="0" i="1" smtClean="0">
                        <a:latin typeface="Cambria Math"/>
                      </a:rPr>
                      <m:t>=</m:t>
                    </m:r>
                    <m:sSup>
                      <m:sSupPr>
                        <m:ctrlPr>
                          <a:rPr lang="en-US" altLang="zh-CN" sz="2200" b="0" i="1" smtClean="0">
                            <a:latin typeface="Cambria Math" charset="0"/>
                          </a:rPr>
                        </m:ctrlPr>
                      </m:sSupPr>
                      <m:e>
                        <m:r>
                          <a:rPr lang="en-US" altLang="zh-CN" sz="2200" b="0" i="1" smtClean="0">
                            <a:latin typeface="Cambria Math"/>
                          </a:rPr>
                          <m:t>1−(1−</m:t>
                        </m:r>
                        <m:r>
                          <a:rPr lang="en-US" altLang="zh-CN" sz="2200" b="0" i="1" smtClean="0">
                            <a:latin typeface="Cambria Math"/>
                          </a:rPr>
                          <m:t>𝑝</m:t>
                        </m:r>
                        <m:r>
                          <a:rPr lang="en-US" altLang="zh-CN" sz="2200" b="0" i="1" smtClean="0">
                            <a:latin typeface="Cambria Math"/>
                          </a:rPr>
                          <m:t>)</m:t>
                        </m:r>
                      </m:e>
                      <m:sup>
                        <m:r>
                          <a:rPr lang="en-US" altLang="zh-CN" sz="2200" b="0" i="1" smtClean="0">
                            <a:latin typeface="Cambria Math"/>
                          </a:rPr>
                          <m:t>𝑥</m:t>
                        </m:r>
                      </m:sup>
                    </m:sSup>
                  </m:oMath>
                </a14:m>
                <a:r>
                  <a:rPr lang="zh-CN" altLang="en-US" sz="2200" dirty="0">
                    <a:latin typeface="+mj-lt"/>
                  </a:rPr>
                  <a:t> </a:t>
                </a:r>
                <a:r>
                  <a:rPr lang="en-US" altLang="zh-CN" sz="2200" dirty="0">
                    <a:latin typeface="+mj-lt"/>
                  </a:rPr>
                  <a:t>.</a:t>
                </a:r>
                <a:r>
                  <a:rPr lang="zh-CN" altLang="en-US" sz="2200" dirty="0">
                    <a:latin typeface="+mj-lt"/>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623223" y="1718810"/>
                <a:ext cx="6745116" cy="642292"/>
              </a:xfrm>
              <a:prstGeom prst="rect">
                <a:avLst/>
              </a:prstGeom>
              <a:blipFill rotWithShape="1">
                <a:blip r:embed="rId3"/>
                <a:stretch>
                  <a:fillRect b="-9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51520" y="2409820"/>
                <a:ext cx="6927545" cy="43088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Since </a:t>
                </a:r>
                <a14:m>
                  <m:oMath xmlns:m="http://schemas.openxmlformats.org/officeDocument/2006/math">
                    <m:r>
                      <a:rPr lang="en-US" altLang="zh-CN" sz="2200" i="1" dirty="0" smtClean="0">
                        <a:latin typeface="Cambria Math"/>
                      </a:rPr>
                      <m:t>𝐹</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constant between two positive integers,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251520" y="2409820"/>
                <a:ext cx="6927545" cy="430887"/>
              </a:xfrm>
              <a:prstGeom prst="rect">
                <a:avLst/>
              </a:prstGeom>
              <a:blipFill>
                <a:blip r:embed="rId4"/>
                <a:stretch>
                  <a:fillRect l="-1143" t="-8451"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736685" y="2933945"/>
                <a:ext cx="3795526" cy="8475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𝐹</m:t>
                      </m:r>
                      <m:d>
                        <m:dPr>
                          <m:ctrlPr>
                            <a:rPr lang="en-US" altLang="zh-CN" sz="2200" b="0" i="1" smtClean="0">
                              <a:latin typeface="Cambria Math" charset="0"/>
                            </a:rPr>
                          </m:ctrlPr>
                        </m:dPr>
                        <m:e>
                          <m:r>
                            <a:rPr lang="en-US" altLang="zh-CN" sz="2200" b="0" i="1" smtClean="0">
                              <a:latin typeface="Cambria Math"/>
                            </a:rPr>
                            <m:t>𝑥</m:t>
                          </m:r>
                        </m:e>
                      </m:d>
                      <m:r>
                        <a:rPr lang="en-US" altLang="zh-CN" sz="2200" b="0" i="1" smtClean="0">
                          <a:latin typeface="Cambria Math"/>
                        </a:rPr>
                        <m:t>=</m:t>
                      </m:r>
                      <m:d>
                        <m:dPr>
                          <m:begChr m:val="{"/>
                          <m:endChr m:val=""/>
                          <m:ctrlPr>
                            <a:rPr lang="en-US" altLang="zh-CN" sz="2200" b="0" i="1" smtClean="0">
                              <a:latin typeface="Cambria Math" charset="0"/>
                            </a:rPr>
                          </m:ctrlPr>
                        </m:dPr>
                        <m:e>
                          <m:eqArr>
                            <m:eqArrPr>
                              <m:ctrlPr>
                                <a:rPr lang="en-US" altLang="zh-CN" sz="2200" b="0" i="1" smtClean="0">
                                  <a:latin typeface="Cambria Math" charset="0"/>
                                </a:rPr>
                              </m:ctrlPr>
                            </m:eqArrPr>
                            <m:e>
                              <m:r>
                                <a:rPr lang="en-US" altLang="zh-CN" sz="2200" b="0" i="1" smtClean="0">
                                  <a:latin typeface="Cambria Math"/>
                                </a:rPr>
                                <m:t>      0,           </m:t>
                              </m:r>
                              <m:r>
                                <a:rPr lang="en-US" altLang="zh-CN" sz="2200" b="0" i="1" smtClean="0">
                                  <a:latin typeface="Cambria Math"/>
                                </a:rPr>
                                <m:t>𝑥</m:t>
                              </m:r>
                              <m:r>
                                <a:rPr lang="en-US" altLang="zh-CN" sz="2200" b="0" i="1" smtClean="0">
                                  <a:latin typeface="Cambria Math"/>
                                </a:rPr>
                                <m:t>&lt;1</m:t>
                              </m:r>
                            </m:e>
                            <m:e>
                              <m:r>
                                <a:rPr lang="en-US" altLang="zh-CN" sz="2200" b="0" i="1" smtClean="0">
                                  <a:latin typeface="Cambria Math"/>
                                </a:rPr>
                                <m:t>1−</m:t>
                              </m:r>
                              <m:sSup>
                                <m:sSupPr>
                                  <m:ctrlPr>
                                    <a:rPr lang="en-US" altLang="zh-CN" sz="2200" b="0" i="1" smtClean="0">
                                      <a:latin typeface="Cambria Math" charset="0"/>
                                    </a:rPr>
                                  </m:ctrlPr>
                                </m:sSupPr>
                                <m:e>
                                  <m:d>
                                    <m:dPr>
                                      <m:ctrlPr>
                                        <a:rPr lang="en-US" altLang="zh-CN" sz="2200" b="0" i="1" smtClean="0">
                                          <a:latin typeface="Cambria Math" charset="0"/>
                                        </a:rPr>
                                      </m:ctrlPr>
                                    </m:dPr>
                                    <m:e>
                                      <m:r>
                                        <a:rPr lang="en-US" altLang="zh-CN" sz="2200" b="0" i="1" smtClean="0">
                                          <a:latin typeface="Cambria Math"/>
                                        </a:rPr>
                                        <m:t>1−</m:t>
                                      </m:r>
                                      <m:r>
                                        <a:rPr lang="en-US" altLang="zh-CN" sz="2200" b="0" i="1" smtClean="0">
                                          <a:latin typeface="Cambria Math"/>
                                        </a:rPr>
                                        <m:t>𝑝</m:t>
                                      </m:r>
                                    </m:e>
                                  </m:d>
                                </m:e>
                                <m:sup>
                                  <m:d>
                                    <m:dPr>
                                      <m:begChr m:val="["/>
                                      <m:endChr m:val="]"/>
                                      <m:ctrlPr>
                                        <a:rPr lang="en-US" altLang="zh-CN" sz="2200" b="0" i="1" smtClean="0">
                                          <a:latin typeface="Cambria Math" charset="0"/>
                                        </a:rPr>
                                      </m:ctrlPr>
                                    </m:dPr>
                                    <m:e>
                                      <m:r>
                                        <a:rPr lang="en-US" altLang="zh-CN" sz="2200" b="0" i="1" smtClean="0">
                                          <a:latin typeface="Cambria Math"/>
                                        </a:rPr>
                                        <m:t>𝑥</m:t>
                                      </m:r>
                                    </m:e>
                                  </m:d>
                                </m:sup>
                              </m:sSup>
                              <m:r>
                                <a:rPr lang="en-US" altLang="zh-CN" sz="2200" b="0" i="1" smtClean="0">
                                  <a:latin typeface="Cambria Math"/>
                                </a:rPr>
                                <m:t>,</m:t>
                              </m:r>
                              <m:r>
                                <a:rPr lang="en-US" altLang="zh-CN" sz="2200" b="0" i="1" smtClean="0">
                                  <a:latin typeface="Cambria Math"/>
                                </a:rPr>
                                <m:t>𝑥</m:t>
                              </m:r>
                              <m:r>
                                <a:rPr lang="en-US" altLang="zh-CN" sz="2200" b="0" i="1" smtClean="0">
                                  <a:latin typeface="Cambria Math"/>
                                  <a:ea typeface="Cambria Math"/>
                                </a:rPr>
                                <m:t>≥1</m:t>
                              </m:r>
                            </m:e>
                          </m:eqArr>
                        </m:e>
                      </m:d>
                    </m:oMath>
                  </m:oMathPara>
                </a14:m>
                <a:endParaRPr lang="zh-CN" altLang="en-US" sz="220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736685" y="2933945"/>
                <a:ext cx="3795526" cy="84754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251520" y="3859867"/>
                <a:ext cx="7386125"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where </a:t>
                </a:r>
                <a14:m>
                  <m:oMath xmlns:m="http://schemas.openxmlformats.org/officeDocument/2006/math">
                    <m:r>
                      <a:rPr lang="en-US" altLang="zh-CN" sz="2200" i="1" dirty="0" smtClean="0">
                        <a:latin typeface="Cambria Math"/>
                      </a:rPr>
                      <m:t>[</m:t>
                    </m:r>
                    <m:r>
                      <a:rPr lang="en-US" altLang="zh-CN" sz="2200" i="1" dirty="0" smtClean="0">
                        <a:latin typeface="Cambria Math"/>
                      </a:rPr>
                      <m:t>𝑥</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is the largest integer less than </a:t>
                </a:r>
                <a14:m>
                  <m:oMath xmlns:m="http://schemas.openxmlformats.org/officeDocument/2006/math">
                    <m:r>
                      <a:rPr lang="en-US" altLang="zh-CN" sz="2200" b="0" i="1" smtClean="0">
                        <a:latin typeface="Cambria Math"/>
                      </a:rPr>
                      <m:t>𝑥</m:t>
                    </m:r>
                  </m:oMath>
                </a14:m>
                <a:r>
                  <a:rPr lang="en-US" altLang="zh-CN" sz="2200" dirty="0" smtClean="0">
                    <a:latin typeface="Times New Roman" panose="02020603050405020304" pitchFamily="18" charset="0"/>
                    <a:cs typeface="Times New Roman" panose="02020603050405020304" pitchFamily="18" charset="0"/>
                  </a:rPr>
                  <a:t>,</a:t>
                </a:r>
                <a:r>
                  <a:rPr lang="zh-CN" altLang="en-US" sz="2200" dirty="0" smtClean="0">
                    <a:latin typeface="Times New Roman" panose="02020603050405020304" pitchFamily="18" charset="0"/>
                    <a:cs typeface="Times New Roman" panose="02020603050405020304" pitchFamily="18" charset="0"/>
                  </a:rPr>
                  <a:t> </a:t>
                </a:r>
                <a:r>
                  <a:rPr lang="en-US" altLang="zh-CN" sz="2200" dirty="0" smtClean="0">
                    <a:latin typeface="Times New Roman" panose="02020603050405020304" pitchFamily="18" charset="0"/>
                    <a:cs typeface="Times New Roman" panose="02020603050405020304" pitchFamily="18" charset="0"/>
                  </a:rPr>
                  <a:t>(</a:t>
                </a:r>
                <a:r>
                  <a:rPr lang="en-US" altLang="zh-CN" sz="2200" dirty="0" smtClean="0">
                    <a:solidFill>
                      <a:srgbClr val="FF0000"/>
                    </a:solidFill>
                    <a:latin typeface="Times New Roman" panose="02020603050405020304" pitchFamily="18" charset="0"/>
                    <a:cs typeface="Times New Roman" panose="02020603050405020304" pitchFamily="18" charset="0"/>
                  </a:rPr>
                  <a:t>r</a:t>
                </a:r>
                <a:r>
                  <a:rPr lang="en-US" altLang="zh-CN" sz="2200" dirty="0" smtClean="0">
                    <a:solidFill>
                      <a:srgbClr val="FF0000"/>
                    </a:solidFill>
                    <a:latin typeface="Times New Roman" panose="02020603050405020304" pitchFamily="18" charset="0"/>
                    <a:cs typeface="Times New Roman" panose="02020603050405020304" pitchFamily="18" charset="0"/>
                  </a:rPr>
                  <a:t>ounding function</a:t>
                </a:r>
                <a:r>
                  <a:rPr lang="en-US" altLang="zh-CN" sz="2200" dirty="0" smtClean="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p:sp>
            <p:nvSpPr>
              <p:cNvPr id="8" name="矩形 7"/>
              <p:cNvSpPr>
                <a:spLocks noRot="1" noChangeAspect="1" noMove="1" noResize="1" noEditPoints="1" noAdjustHandles="1" noChangeArrowheads="1" noChangeShapeType="1" noTextEdit="1"/>
              </p:cNvSpPr>
              <p:nvPr/>
            </p:nvSpPr>
            <p:spPr>
              <a:xfrm>
                <a:off x="251520" y="3859867"/>
                <a:ext cx="7386125" cy="430887"/>
              </a:xfrm>
              <a:prstGeom prst="rect">
                <a:avLst/>
              </a:prstGeom>
              <a:blipFill rotWithShape="0">
                <a:blip r:embed="rId6"/>
                <a:stretch>
                  <a:fillRect l="-1073" t="-100000" r="-495" b="-129577"/>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xmlns="" id="{66B8A705-59CF-4F84-84AC-8E34334928E6}"/>
              </a:ext>
            </a:extLst>
          </p:cNvPr>
          <p:cNvSpPr>
            <a:spLocks noGrp="1"/>
          </p:cNvSpPr>
          <p:nvPr>
            <p:ph type="sldNum" sz="quarter" idx="11"/>
          </p:nvPr>
        </p:nvSpPr>
        <p:spPr/>
        <p:txBody>
          <a:bodyPr/>
          <a:lstStyle/>
          <a:p>
            <a:pPr>
              <a:defRPr/>
            </a:pPr>
            <a:fld id="{DF2308B0-52A9-437D-9700-D7B37876F5B1}" type="slidenum">
              <a:rPr lang="zh-CN" altLang="en-US" smtClean="0"/>
              <a:pPr>
                <a:defRPr/>
              </a:pPr>
              <a:t>21</a:t>
            </a:fld>
            <a:endParaRPr lang="en-US" altLang="zh-CN" dirty="0"/>
          </a:p>
        </p:txBody>
      </p:sp>
    </p:spTree>
    <p:extLst>
      <p:ext uri="{BB962C8B-B14F-4D97-AF65-F5344CB8AC3E}">
        <p14:creationId xmlns:p14="http://schemas.microsoft.com/office/powerpoint/2010/main" val="226935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5553" y="998730"/>
            <a:ext cx="8528993" cy="43088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If the </a:t>
            </a:r>
            <a:r>
              <a:rPr lang="en-US" altLang="zh-CN" sz="2200" dirty="0" err="1">
                <a:latin typeface="Times New Roman" panose="02020603050405020304" pitchFamily="18" charset="0"/>
                <a:cs typeface="Times New Roman" panose="02020603050405020304" pitchFamily="18" charset="0"/>
              </a:rPr>
              <a:t>cdf</a:t>
            </a:r>
            <a:r>
              <a:rPr lang="en-US" altLang="zh-CN" sz="2200" dirty="0">
                <a:latin typeface="Times New Roman" panose="02020603050405020304" pitchFamily="18" charset="0"/>
                <a:cs typeface="Times New Roman" panose="02020603050405020304" pitchFamily="18" charset="0"/>
              </a:rPr>
              <a:t> is available, then the probability of interest can be derived. </a:t>
            </a:r>
            <a:endParaRPr lang="zh-CN" altLang="en-US" sz="22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21915" y="1583795"/>
            <a:ext cx="172197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Proposition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433700" y="2019620"/>
                <a:ext cx="5006627"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For any two numbers </a:t>
                </a:r>
                <a14:m>
                  <m:oMath xmlns:m="http://schemas.openxmlformats.org/officeDocument/2006/math">
                    <m:r>
                      <a:rPr lang="en-US" altLang="zh-CN" sz="2200" i="1" dirty="0" smtClean="0">
                        <a:latin typeface="Cambria Math"/>
                      </a:rPr>
                      <m:t>𝑎</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200" i="1" dirty="0" smtClean="0">
                        <a:latin typeface="Cambria Math"/>
                      </a:rPr>
                      <m:t>𝑏</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with  </a:t>
                </a:r>
                <a14:m>
                  <m:oMath xmlns:m="http://schemas.openxmlformats.org/officeDocument/2006/math">
                    <m:r>
                      <a:rPr lang="en-US" altLang="zh-CN" sz="2200" b="0" i="1" smtClean="0">
                        <a:latin typeface="Cambria Math"/>
                      </a:rPr>
                      <m:t>𝑎</m:t>
                    </m:r>
                    <m:r>
                      <a:rPr lang="en-US" altLang="zh-CN" sz="2200" b="0" i="1" smtClean="0">
                        <a:latin typeface="Cambria Math"/>
                        <a:ea typeface="Cambria Math"/>
                      </a:rPr>
                      <m:t>≤</m:t>
                    </m:r>
                    <m:r>
                      <a:rPr lang="en-US" altLang="zh-CN" sz="2200" b="0" i="1" smtClean="0">
                        <a:latin typeface="Cambria Math"/>
                        <a:ea typeface="Cambria Math"/>
                      </a:rPr>
                      <m:t>𝑏</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433700" y="2019620"/>
                <a:ext cx="5006627" cy="430887"/>
              </a:xfrm>
              <a:prstGeom prst="rect">
                <a:avLst/>
              </a:prstGeom>
              <a:blipFill>
                <a:blip r:embed="rId2"/>
                <a:stretch>
                  <a:fillRect l="-1583" t="-8451" r="-731"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155675" y="2601191"/>
                <a:ext cx="4077270"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𝑎</m:t>
                        </m:r>
                        <m:r>
                          <a:rPr lang="en-US" altLang="zh-CN" sz="2200" b="0" i="1" smtClean="0">
                            <a:latin typeface="Cambria Math"/>
                            <a:ea typeface="Cambria Math"/>
                          </a:rPr>
                          <m:t>≤</m:t>
                        </m:r>
                        <m:r>
                          <a:rPr lang="en-US" altLang="zh-CN" sz="2200" b="0" i="1" smtClean="0">
                            <a:latin typeface="Cambria Math"/>
                            <a:ea typeface="Cambria Math"/>
                          </a:rPr>
                          <m:t>𝑋</m:t>
                        </m:r>
                        <m:r>
                          <a:rPr lang="en-US" altLang="zh-CN" sz="2200" b="0" i="1" smtClean="0">
                            <a:latin typeface="Cambria Math"/>
                            <a:ea typeface="Cambria Math"/>
                          </a:rPr>
                          <m:t>≤</m:t>
                        </m:r>
                        <m:r>
                          <a:rPr lang="en-US" altLang="zh-CN" sz="2200" b="0" i="1" smtClean="0">
                            <a:latin typeface="Cambria Math"/>
                            <a:ea typeface="Cambria Math"/>
                          </a:rPr>
                          <m:t>𝑏</m:t>
                        </m:r>
                      </m:e>
                    </m:d>
                    <m:r>
                      <a:rPr lang="en-US" altLang="zh-CN" sz="2200" b="0" i="1" smtClean="0">
                        <a:latin typeface="Cambria Math"/>
                      </a:rPr>
                      <m:t>=</m:t>
                    </m:r>
                    <m:r>
                      <a:rPr lang="en-US" altLang="zh-CN" sz="2200" b="0" i="1" smtClean="0">
                        <a:latin typeface="Cambria Math"/>
                      </a:rPr>
                      <m:t>𝐹</m:t>
                    </m:r>
                    <m:d>
                      <m:dPr>
                        <m:ctrlPr>
                          <a:rPr lang="en-US" altLang="zh-CN" sz="2200" b="0" i="1" smtClean="0">
                            <a:latin typeface="Cambria Math" charset="0"/>
                          </a:rPr>
                        </m:ctrlPr>
                      </m:dPr>
                      <m:e>
                        <m:r>
                          <a:rPr lang="en-US" altLang="zh-CN" sz="2200" b="0" i="1" smtClean="0">
                            <a:latin typeface="Cambria Math"/>
                          </a:rPr>
                          <m:t>𝑏</m:t>
                        </m:r>
                      </m:e>
                    </m:d>
                    <m:r>
                      <a:rPr lang="en-US" altLang="zh-CN" sz="2200" b="0" i="1" smtClean="0">
                        <a:latin typeface="Cambria Math"/>
                      </a:rPr>
                      <m:t>−</m:t>
                    </m:r>
                    <m:r>
                      <a:rPr lang="en-US" altLang="zh-CN" sz="2200" b="0" i="1" smtClean="0">
                        <a:latin typeface="Cambria Math"/>
                      </a:rPr>
                      <m:t>𝐹</m:t>
                    </m:r>
                    <m:r>
                      <a:rPr lang="en-US" altLang="zh-CN" sz="2200" b="0" i="1" smtClean="0">
                        <a:latin typeface="Cambria Math"/>
                      </a:rPr>
                      <m:t>(</m:t>
                    </m:r>
                    <m:r>
                      <a:rPr lang="en-US" altLang="zh-CN" sz="2200" b="0" i="1" smtClean="0">
                        <a:latin typeface="Cambria Math"/>
                      </a:rPr>
                      <m:t>𝑎</m:t>
                    </m:r>
                    <m:r>
                      <a:rPr lang="en-US" altLang="zh-CN" sz="2200" b="0" i="1" smtClean="0">
                        <a:latin typeface="Cambria Math"/>
                      </a:rPr>
                      <m:t>−)</m:t>
                    </m:r>
                  </m:oMath>
                </a14:m>
                <a:r>
                  <a:rPr lang="en-US" altLang="zh-CN" sz="2200" dirty="0">
                    <a:latin typeface="+mj-lt"/>
                  </a:rPr>
                  <a:t>, </a:t>
                </a:r>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155675" y="2601191"/>
                <a:ext cx="4077270" cy="430887"/>
              </a:xfrm>
              <a:prstGeom prst="rect">
                <a:avLst/>
              </a:prstGeom>
              <a:blipFill rotWithShape="1">
                <a:blip r:embed="rId3"/>
                <a:stretch>
                  <a:fillRect l="-150" t="-7143" r="-1198"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33700" y="3032078"/>
                <a:ext cx="8460940"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where “</a:t>
                </a:r>
                <a14:m>
                  <m:oMath xmlns:m="http://schemas.openxmlformats.org/officeDocument/2006/math">
                    <m:r>
                      <a:rPr lang="en-US" altLang="zh-CN" sz="2200" b="0" i="1" smtClean="0">
                        <a:latin typeface="Cambria Math"/>
                      </a:rPr>
                      <m:t>𝑎</m:t>
                    </m:r>
                    <m:r>
                      <a:rPr lang="en-US" altLang="zh-CN" sz="2200" b="0" i="1" smtClean="0">
                        <a:latin typeface="Cambria Math"/>
                      </a:rPr>
                      <m:t>−</m:t>
                    </m:r>
                  </m:oMath>
                </a14:m>
                <a:r>
                  <a:rPr lang="en-US" altLang="zh-CN" sz="2200" dirty="0">
                    <a:latin typeface="Times New Roman" panose="02020603050405020304" pitchFamily="18" charset="0"/>
                    <a:cs typeface="Times New Roman" panose="02020603050405020304" pitchFamily="18" charset="0"/>
                  </a:rPr>
                  <a:t> ” represents the largest possible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value that is strictly less than </a:t>
                </a:r>
                <a14:m>
                  <m:oMath xmlns:m="http://schemas.openxmlformats.org/officeDocument/2006/math">
                    <m:r>
                      <a:rPr lang="en-US" altLang="zh-CN" sz="2200" i="1" dirty="0" smtClean="0">
                        <a:latin typeface="Cambria Math"/>
                      </a:rPr>
                      <m:t>𝑎</m:t>
                    </m:r>
                  </m:oMath>
                </a14:m>
                <a:r>
                  <a:rPr lang="en-US" altLang="zh-CN" sz="2200" i="1"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433700" y="3032078"/>
                <a:ext cx="8460940" cy="769441"/>
              </a:xfrm>
              <a:prstGeom prst="rect">
                <a:avLst/>
              </a:prstGeom>
              <a:blipFill>
                <a:blip r:embed="rId4"/>
                <a:stretch>
                  <a:fillRect l="-937" t="-4724" r="-937" b="-149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95927" y="3933067"/>
                <a:ext cx="8460939"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In particular, if the possible values are integers and if </a:t>
                </a:r>
                <a14:m>
                  <m:oMath xmlns:m="http://schemas.openxmlformats.org/officeDocument/2006/math">
                    <m:r>
                      <a:rPr lang="en-US" altLang="zh-CN" sz="2200" i="1" dirty="0" smtClean="0">
                        <a:latin typeface="Cambria Math"/>
                      </a:rPr>
                      <m:t>𝑎</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200" i="1" dirty="0" smtClean="0">
                        <a:latin typeface="Cambria Math"/>
                      </a:rPr>
                      <m:t>𝑏</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are integers, then</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395927" y="3933067"/>
                <a:ext cx="8460939" cy="769441"/>
              </a:xfrm>
              <a:prstGeom prst="rect">
                <a:avLst/>
              </a:prstGeom>
              <a:blipFill>
                <a:blip r:embed="rId5"/>
                <a:stretch>
                  <a:fillRect l="-937" t="-5556" r="-1801" b="-1587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2199576" y="4734145"/>
                <a:ext cx="5676618"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𝑎</m:t>
                          </m:r>
                          <m:r>
                            <a:rPr lang="en-US" altLang="zh-CN" sz="2200" b="0" i="1" smtClean="0">
                              <a:latin typeface="Cambria Math"/>
                              <a:ea typeface="Cambria Math"/>
                            </a:rPr>
                            <m:t>≤</m:t>
                          </m:r>
                          <m:r>
                            <a:rPr lang="en-US" altLang="zh-CN" sz="2200" b="0" i="1" smtClean="0">
                              <a:latin typeface="Cambria Math"/>
                              <a:ea typeface="Cambria Math"/>
                            </a:rPr>
                            <m:t>𝑋</m:t>
                          </m:r>
                          <m:r>
                            <a:rPr lang="en-US" altLang="zh-CN" sz="2200" b="0" i="1" smtClean="0">
                              <a:latin typeface="Cambria Math"/>
                              <a:ea typeface="Cambria Math"/>
                            </a:rPr>
                            <m:t>≤</m:t>
                          </m:r>
                          <m:r>
                            <a:rPr lang="en-US" altLang="zh-CN" sz="2200" b="0" i="1" smtClean="0">
                              <a:latin typeface="Cambria Math"/>
                              <a:ea typeface="Cambria Math"/>
                            </a:rPr>
                            <m:t>𝑏</m:t>
                          </m:r>
                        </m:e>
                      </m:d>
                      <m:r>
                        <a:rPr lang="en-US" altLang="zh-CN" sz="2200" b="0" i="1" smtClean="0">
                          <a:latin typeface="Cambria Math"/>
                        </a:rPr>
                        <m:t>=</m:t>
                      </m:r>
                      <m:r>
                        <a:rPr lang="en-US" altLang="zh-CN" sz="2200" b="0" i="1" smtClean="0">
                          <a:latin typeface="Cambria Math" charset="0"/>
                        </a:rPr>
                        <m:t>𝑃</m:t>
                      </m:r>
                      <m:d>
                        <m:dPr>
                          <m:ctrlPr>
                            <a:rPr lang="en-US" altLang="zh-CN" sz="2200" b="0" i="1" smtClean="0">
                              <a:latin typeface="Cambria Math" charset="0"/>
                            </a:rPr>
                          </m:ctrlPr>
                        </m:dPr>
                        <m:e>
                          <m:r>
                            <a:rPr lang="en-US" altLang="zh-CN" sz="2200" b="0" i="1" smtClean="0">
                              <a:latin typeface="Cambria Math"/>
                            </a:rPr>
                            <m:t>𝑋</m:t>
                          </m:r>
                          <m:r>
                            <a:rPr lang="en-US" altLang="zh-CN" sz="2200" b="0" i="1" smtClean="0">
                              <a:latin typeface="Cambria Math"/>
                            </a:rPr>
                            <m:t>=</m:t>
                          </m:r>
                          <m:r>
                            <a:rPr lang="en-US" altLang="zh-CN" sz="2200" b="0" i="1" smtClean="0">
                              <a:latin typeface="Cambria Math"/>
                            </a:rPr>
                            <m:t>𝑎</m:t>
                          </m:r>
                          <m:r>
                            <a:rPr lang="en-US" altLang="zh-CN" sz="2200" b="0" i="1" smtClean="0">
                              <a:latin typeface="Cambria Math"/>
                            </a:rPr>
                            <m:t> </m:t>
                          </m:r>
                          <m:r>
                            <a:rPr lang="en-US" altLang="zh-CN" sz="2200" b="0" i="1" smtClean="0">
                              <a:latin typeface="Cambria Math"/>
                            </a:rPr>
                            <m:t>𝑜𝑟</m:t>
                          </m:r>
                          <m:r>
                            <a:rPr lang="en-US" altLang="zh-CN" sz="2200" b="0" i="1" smtClean="0">
                              <a:latin typeface="Cambria Math"/>
                            </a:rPr>
                            <m:t> </m:t>
                          </m:r>
                          <m:r>
                            <a:rPr lang="en-US" altLang="zh-CN" sz="2200" b="0" i="1" smtClean="0">
                              <a:latin typeface="Cambria Math"/>
                            </a:rPr>
                            <m:t>𝑎</m:t>
                          </m:r>
                          <m:r>
                            <a:rPr lang="en-US" altLang="zh-CN" sz="2200" b="0" i="1" smtClean="0">
                              <a:latin typeface="Cambria Math"/>
                            </a:rPr>
                            <m:t>+1 </m:t>
                          </m:r>
                          <m:r>
                            <a:rPr lang="en-US" altLang="zh-CN" sz="2200" b="0" i="1" smtClean="0">
                              <a:latin typeface="Cambria Math"/>
                            </a:rPr>
                            <m:t>𝑜𝑟</m:t>
                          </m:r>
                          <m:r>
                            <a:rPr lang="en-US" altLang="zh-CN" sz="2200" b="0" i="1" smtClean="0">
                              <a:latin typeface="Cambria Math"/>
                            </a:rPr>
                            <m:t>…</m:t>
                          </m:r>
                          <m:r>
                            <a:rPr lang="en-US" altLang="zh-CN" sz="2200" b="0" i="1" smtClean="0">
                              <a:latin typeface="Cambria Math"/>
                            </a:rPr>
                            <m:t>𝑜𝑟</m:t>
                          </m:r>
                          <m:r>
                            <a:rPr lang="en-US" altLang="zh-CN" sz="2200" b="0" i="1" smtClean="0">
                              <a:latin typeface="Cambria Math"/>
                            </a:rPr>
                            <m:t> </m:t>
                          </m:r>
                          <m:r>
                            <a:rPr lang="en-US" altLang="zh-CN" sz="2200" b="0" i="1" smtClean="0">
                              <a:latin typeface="Cambria Math"/>
                            </a:rPr>
                            <m:t>𝑏</m:t>
                          </m:r>
                        </m:e>
                      </m:d>
                    </m:oMath>
                  </m:oMathPara>
                </a14:m>
                <a:endParaRPr lang="zh-CN" altLang="en-US" sz="2200" dirty="0">
                  <a:latin typeface="+mj-lt"/>
                </a:endParaRPr>
              </a:p>
            </p:txBody>
          </p:sp>
        </mc:Choice>
        <mc:Fallback>
          <p:sp>
            <p:nvSpPr>
              <p:cNvPr id="9" name="TextBox 8"/>
              <p:cNvSpPr txBox="1">
                <a:spLocks noRot="1" noChangeAspect="1" noMove="1" noResize="1" noEditPoints="1" noAdjustHandles="1" noChangeArrowheads="1" noChangeShapeType="1" noTextEdit="1"/>
              </p:cNvSpPr>
              <p:nvPr/>
            </p:nvSpPr>
            <p:spPr>
              <a:xfrm>
                <a:off x="2199576" y="4734145"/>
                <a:ext cx="5676618" cy="430887"/>
              </a:xfrm>
              <a:prstGeom prst="rect">
                <a:avLst/>
              </a:prstGeom>
              <a:blipFill rotWithShape="0">
                <a:blip r:embed="rId6"/>
                <a:stretch>
                  <a:fillRect t="-100000" b="-13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4005304" y="5274205"/>
                <a:ext cx="2594685"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r>
                        <a:rPr lang="en-US" altLang="zh-CN" sz="2200" b="0" i="1" smtClean="0">
                          <a:latin typeface="Cambria Math"/>
                        </a:rPr>
                        <m:t>𝐹</m:t>
                      </m:r>
                      <m:d>
                        <m:dPr>
                          <m:ctrlPr>
                            <a:rPr lang="en-US" altLang="zh-CN" sz="2200" b="0" i="1" smtClean="0">
                              <a:latin typeface="Cambria Math" charset="0"/>
                            </a:rPr>
                          </m:ctrlPr>
                        </m:dPr>
                        <m:e>
                          <m:r>
                            <a:rPr lang="en-US" altLang="zh-CN" sz="2200" b="0" i="1" smtClean="0">
                              <a:latin typeface="Cambria Math"/>
                            </a:rPr>
                            <m:t>𝑏</m:t>
                          </m:r>
                        </m:e>
                      </m:d>
                      <m:r>
                        <a:rPr lang="en-US" altLang="zh-CN" sz="2200" i="1">
                          <a:latin typeface="Cambria Math"/>
                        </a:rPr>
                        <m:t>−</m:t>
                      </m:r>
                      <m:r>
                        <a:rPr lang="en-US" altLang="zh-CN" sz="2200" i="1">
                          <a:latin typeface="Cambria Math"/>
                        </a:rPr>
                        <m:t>𝐹</m:t>
                      </m:r>
                      <m:d>
                        <m:dPr>
                          <m:ctrlPr>
                            <a:rPr lang="en-US" altLang="zh-CN" sz="2200" i="1">
                              <a:latin typeface="Cambria Math" charset="0"/>
                            </a:rPr>
                          </m:ctrlPr>
                        </m:dPr>
                        <m:e>
                          <m:r>
                            <a:rPr lang="en-US" altLang="zh-CN" sz="2200" i="1">
                              <a:latin typeface="Cambria Math"/>
                            </a:rPr>
                            <m:t>𝑎</m:t>
                          </m:r>
                          <m:r>
                            <a:rPr lang="en-US" altLang="zh-CN" sz="2200" i="1">
                              <a:latin typeface="Cambria Math"/>
                            </a:rPr>
                            <m:t>−1</m:t>
                          </m:r>
                        </m:e>
                      </m:d>
                      <m:r>
                        <a:rPr lang="en-US" altLang="zh-CN" sz="2200" b="0" i="0" smtClean="0">
                          <a:latin typeface="Cambria Math"/>
                        </a:rPr>
                        <m:t>.</m:t>
                      </m:r>
                    </m:oMath>
                  </m:oMathPara>
                </a14:m>
                <a:endParaRPr lang="zh-CN" altLang="en-US" sz="2200" dirty="0"/>
              </a:p>
            </p:txBody>
          </p:sp>
        </mc:Choice>
        <mc:Fallback xmlns="">
          <p:sp>
            <p:nvSpPr>
              <p:cNvPr id="10" name="矩形 9"/>
              <p:cNvSpPr>
                <a:spLocks noRot="1" noChangeAspect="1" noMove="1" noResize="1" noEditPoints="1" noAdjustHandles="1" noChangeArrowheads="1" noChangeShapeType="1" noTextEdit="1"/>
              </p:cNvSpPr>
              <p:nvPr/>
            </p:nvSpPr>
            <p:spPr>
              <a:xfrm>
                <a:off x="4005304" y="5274205"/>
                <a:ext cx="2594685" cy="430887"/>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95927" y="5705092"/>
                <a:ext cx="8991607"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If </a:t>
                </a:r>
                <a14:m>
                  <m:oMath xmlns:m="http://schemas.openxmlformats.org/officeDocument/2006/math">
                    <m:r>
                      <a:rPr lang="en-US" altLang="zh-CN" sz="2200" i="1">
                        <a:latin typeface="Cambria Math"/>
                      </a:rPr>
                      <m:t>𝑎</m:t>
                    </m:r>
                    <m:r>
                      <a:rPr lang="en-US" altLang="zh-CN" sz="2200" i="1">
                        <a:latin typeface="Cambria Math"/>
                      </a:rPr>
                      <m:t> </m:t>
                    </m:r>
                  </m:oMath>
                </a14:m>
                <a:r>
                  <a:rPr lang="en-US" altLang="zh-CN" sz="2200" dirty="0">
                    <a:latin typeface="Times New Roman" panose="02020603050405020304" pitchFamily="18" charset="0"/>
                    <a:cs typeface="Times New Roman" panose="02020603050405020304" pitchFamily="18" charset="0"/>
                  </a:rPr>
                  <a:t>is a possible value, </a:t>
                </a:r>
                <a14:m>
                  <m:oMath xmlns:m="http://schemas.openxmlformats.org/officeDocument/2006/math">
                    <m:r>
                      <a:rPr lang="en-US" altLang="zh-CN" sz="2200" b="0" i="1" dirty="0" smtClean="0">
                        <a:latin typeface="Cambria Math"/>
                      </a:rPr>
                      <m:t>𝑝</m:t>
                    </m:r>
                    <m:d>
                      <m:dPr>
                        <m:ctrlPr>
                          <a:rPr lang="en-US" altLang="zh-CN" sz="2200" b="0" i="1" smtClean="0">
                            <a:latin typeface="Cambria Math" charset="0"/>
                          </a:rPr>
                        </m:ctrlPr>
                      </m:dPr>
                      <m:e>
                        <m:r>
                          <a:rPr lang="en-US" altLang="zh-CN" sz="2200" i="1">
                            <a:latin typeface="Cambria Math"/>
                          </a:rPr>
                          <m:t>𝑎</m:t>
                        </m:r>
                      </m:e>
                    </m:d>
                    <m:r>
                      <a:rPr lang="en-US" altLang="zh-CN" sz="2200" b="0" i="0"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𝑋</m:t>
                        </m:r>
                        <m:r>
                          <a:rPr lang="en-US" altLang="zh-CN" sz="2200" b="0" i="1" smtClean="0">
                            <a:latin typeface="Cambria Math"/>
                          </a:rPr>
                          <m:t>=</m:t>
                        </m:r>
                        <m:r>
                          <a:rPr lang="en-US" altLang="zh-CN" sz="2200" b="0" i="1" smtClean="0">
                            <a:latin typeface="Cambria Math"/>
                          </a:rPr>
                          <m:t>𝑎</m:t>
                        </m:r>
                      </m:e>
                    </m:d>
                    <m:r>
                      <a:rPr lang="en-US" altLang="zh-CN" sz="2200" b="0" i="1" smtClean="0">
                        <a:latin typeface="Cambria Math"/>
                      </a:rPr>
                      <m:t>=</m:t>
                    </m:r>
                    <m:r>
                      <a:rPr lang="en-US" altLang="zh-CN" sz="2200" b="0" i="1" smtClean="0">
                        <a:latin typeface="Cambria Math"/>
                      </a:rPr>
                      <m:t>𝐹</m:t>
                    </m:r>
                    <m:d>
                      <m:dPr>
                        <m:ctrlPr>
                          <a:rPr lang="en-US" altLang="zh-CN" sz="2200" b="0" i="1" smtClean="0">
                            <a:latin typeface="Cambria Math" charset="0"/>
                          </a:rPr>
                        </m:ctrlPr>
                      </m:dPr>
                      <m:e>
                        <m:r>
                          <a:rPr lang="en-US" altLang="zh-CN" sz="2200" b="0" i="1" smtClean="0">
                            <a:latin typeface="Cambria Math"/>
                          </a:rPr>
                          <m:t>𝑎</m:t>
                        </m:r>
                      </m:e>
                    </m:d>
                    <m:r>
                      <a:rPr lang="en-US" altLang="zh-CN" sz="2200" b="0" i="1" smtClean="0">
                        <a:latin typeface="Cambria Math"/>
                      </a:rPr>
                      <m:t>−</m:t>
                    </m:r>
                    <m:r>
                      <a:rPr lang="en-US" altLang="zh-CN" sz="2200" b="0" i="1" smtClean="0">
                        <a:latin typeface="Cambria Math"/>
                      </a:rPr>
                      <m:t>𝐹</m:t>
                    </m:r>
                    <m:d>
                      <m:dPr>
                        <m:ctrlPr>
                          <a:rPr lang="en-US" altLang="zh-CN" sz="2200" b="0" i="1" smtClean="0">
                            <a:latin typeface="Cambria Math" charset="0"/>
                          </a:rPr>
                        </m:ctrlPr>
                      </m:dPr>
                      <m:e>
                        <m:r>
                          <a:rPr lang="en-US" altLang="zh-CN" sz="2200" b="0" i="1" smtClean="0">
                            <a:latin typeface="Cambria Math"/>
                          </a:rPr>
                          <m:t>𝑎</m:t>
                        </m:r>
                        <m:r>
                          <a:rPr lang="en-US" altLang="zh-CN" sz="2200" b="0" i="1" smtClean="0">
                            <a:latin typeface="Cambria Math"/>
                          </a:rPr>
                          <m:t>−</m:t>
                        </m:r>
                      </m:e>
                    </m:d>
                    <m:r>
                      <a:rPr lang="en-US" altLang="zh-CN" sz="2200" b="0" i="1" smtClean="0">
                        <a:latin typeface="Cambria Math"/>
                      </a:rPr>
                      <m:t>.</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95927" y="5705092"/>
                <a:ext cx="8991607" cy="430887"/>
              </a:xfrm>
              <a:prstGeom prst="rect">
                <a:avLst/>
              </a:prstGeom>
              <a:blipFill>
                <a:blip r:embed="rId8"/>
                <a:stretch>
                  <a:fillRect l="-881" t="-9859" b="-26761"/>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xmlns="" id="{D39F2C42-B2C0-458C-A438-A42BE4884C9D}"/>
              </a:ext>
            </a:extLst>
          </p:cNvPr>
          <p:cNvSpPr>
            <a:spLocks noGrp="1"/>
          </p:cNvSpPr>
          <p:nvPr>
            <p:ph type="sldNum" sz="quarter" idx="11"/>
          </p:nvPr>
        </p:nvSpPr>
        <p:spPr/>
        <p:txBody>
          <a:bodyPr/>
          <a:lstStyle/>
          <a:p>
            <a:pPr>
              <a:defRPr/>
            </a:pPr>
            <a:fld id="{DF2308B0-52A9-437D-9700-D7B37876F5B1}" type="slidenum">
              <a:rPr lang="zh-CN" altLang="en-US" smtClean="0"/>
              <a:pPr>
                <a:defRPr/>
              </a:pPr>
              <a:t>22</a:t>
            </a:fld>
            <a:endParaRPr lang="en-US" altLang="zh-CN" dirty="0"/>
          </a:p>
        </p:txBody>
      </p:sp>
    </p:spTree>
    <p:extLst>
      <p:ext uri="{BB962C8B-B14F-4D97-AF65-F5344CB8AC3E}">
        <p14:creationId xmlns:p14="http://schemas.microsoft.com/office/powerpoint/2010/main" val="417331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500"/>
                                        <p:tgtEl>
                                          <p:spTgt spid="9"/>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arn(inVertical)">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86835" y="1702143"/>
            <a:ext cx="3612386" cy="2023291"/>
            <a:chOff x="505193" y="4848253"/>
            <a:chExt cx="3076697" cy="1769665"/>
          </a:xfrm>
        </p:grpSpPr>
        <p:grpSp>
          <p:nvGrpSpPr>
            <p:cNvPr id="3" name="组合 2"/>
            <p:cNvGrpSpPr/>
            <p:nvPr/>
          </p:nvGrpSpPr>
          <p:grpSpPr>
            <a:xfrm>
              <a:off x="806128" y="4897275"/>
              <a:ext cx="2653496" cy="1716481"/>
              <a:chOff x="568354" y="4239090"/>
              <a:chExt cx="2653496" cy="1716481"/>
            </a:xfrm>
          </p:grpSpPr>
          <p:cxnSp>
            <p:nvCxnSpPr>
              <p:cNvPr id="8" name="直接连接符 7"/>
              <p:cNvCxnSpPr/>
              <p:nvPr/>
            </p:nvCxnSpPr>
            <p:spPr>
              <a:xfrm>
                <a:off x="568354" y="5589240"/>
                <a:ext cx="2653496" cy="0"/>
              </a:xfrm>
              <a:prstGeom prst="line">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974612" y="4239090"/>
                <a:ext cx="0" cy="1665186"/>
              </a:xfrm>
              <a:prstGeom prst="line">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693479" y="5499230"/>
                <a:ext cx="0" cy="112512"/>
              </a:xfrm>
              <a:prstGeom prst="line">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413559" y="5499230"/>
                <a:ext cx="0" cy="112512"/>
              </a:xfrm>
              <a:prstGeom prst="line">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940997" y="4785319"/>
                <a:ext cx="75608" cy="803921"/>
                <a:chOff x="940997" y="4785319"/>
                <a:chExt cx="75608" cy="803921"/>
              </a:xfrm>
            </p:grpSpPr>
            <p:cxnSp>
              <p:nvCxnSpPr>
                <p:cNvPr id="20" name="直接连接符 19"/>
                <p:cNvCxnSpPr/>
                <p:nvPr/>
              </p:nvCxnSpPr>
              <p:spPr>
                <a:xfrm flipV="1">
                  <a:off x="974612" y="4869160"/>
                  <a:ext cx="0" cy="720080"/>
                </a:xfrm>
                <a:prstGeom prst="line">
                  <a:avLst/>
                </a:prstGeom>
                <a:ln w="158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21" name="椭圆 20"/>
                <p:cNvSpPr>
                  <a:spLocks noChangeAspect="1"/>
                </p:cNvSpPr>
                <p:nvPr/>
              </p:nvSpPr>
              <p:spPr>
                <a:xfrm>
                  <a:off x="940997" y="4785319"/>
                  <a:ext cx="75608" cy="75608"/>
                </a:xfrm>
                <a:prstGeom prst="ellipse">
                  <a:avLst/>
                </a:prstGeom>
                <a:solidFill>
                  <a:srgbClr val="3333FF"/>
                </a:solidFill>
                <a:ln>
                  <a:noFill/>
                </a:ln>
              </p:spPr>
              <p:txBody>
                <a:bodyPr wrap="square" rtlCol="0" anchor="ctr">
                  <a:spAutoFit/>
                </a:bodyPr>
                <a:lstStyle/>
                <a:p>
                  <a:pPr algn="ctr"/>
                  <a:endParaRPr lang="zh-CN" altLang="en-US" sz="2800" dirty="0"/>
                </a:p>
              </p:txBody>
            </p:sp>
          </p:grpSp>
          <p:cxnSp>
            <p:nvCxnSpPr>
              <p:cNvPr id="13" name="直接连接符 12"/>
              <p:cNvCxnSpPr/>
              <p:nvPr/>
            </p:nvCxnSpPr>
            <p:spPr>
              <a:xfrm flipV="1">
                <a:off x="1691680" y="5352964"/>
                <a:ext cx="1" cy="236276"/>
              </a:xfrm>
              <a:prstGeom prst="line">
                <a:avLst/>
              </a:prstGeom>
              <a:ln w="158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14" name="椭圆 13"/>
              <p:cNvSpPr>
                <a:spLocks noChangeAspect="1"/>
              </p:cNvSpPr>
              <p:nvPr/>
            </p:nvSpPr>
            <p:spPr>
              <a:xfrm>
                <a:off x="1653876" y="5278222"/>
                <a:ext cx="75608" cy="75608"/>
              </a:xfrm>
              <a:prstGeom prst="ellipse">
                <a:avLst/>
              </a:prstGeom>
              <a:solidFill>
                <a:srgbClr val="3333FF"/>
              </a:solidFill>
              <a:ln>
                <a:noFill/>
              </a:ln>
            </p:spPr>
            <p:txBody>
              <a:bodyPr wrap="square" rtlCol="0" anchor="ctr">
                <a:spAutoFit/>
              </a:bodyPr>
              <a:lstStyle/>
              <a:p>
                <a:pPr algn="ctr"/>
                <a:endParaRPr lang="zh-CN" altLang="en-US" sz="2800" dirty="0"/>
              </a:p>
            </p:txBody>
          </p:sp>
          <p:cxnSp>
            <p:nvCxnSpPr>
              <p:cNvPr id="15" name="直接连接符 14"/>
              <p:cNvCxnSpPr/>
              <p:nvPr/>
            </p:nvCxnSpPr>
            <p:spPr>
              <a:xfrm flipV="1">
                <a:off x="2413143" y="5139190"/>
                <a:ext cx="416" cy="452233"/>
              </a:xfrm>
              <a:prstGeom prst="line">
                <a:avLst/>
              </a:prstGeom>
              <a:ln w="158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16" name="椭圆 15"/>
              <p:cNvSpPr>
                <a:spLocks noChangeAspect="1"/>
              </p:cNvSpPr>
              <p:nvPr/>
            </p:nvSpPr>
            <p:spPr>
              <a:xfrm>
                <a:off x="2375339" y="5063582"/>
                <a:ext cx="75608" cy="75608"/>
              </a:xfrm>
              <a:prstGeom prst="ellipse">
                <a:avLst/>
              </a:prstGeom>
              <a:solidFill>
                <a:srgbClr val="3333FF"/>
              </a:solidFill>
              <a:ln>
                <a:noFill/>
              </a:ln>
            </p:spPr>
            <p:txBody>
              <a:bodyPr wrap="square" rtlCol="0" anchor="ctr">
                <a:spAutoFit/>
              </a:bodyPr>
              <a:lstStyle/>
              <a:p>
                <a:pPr algn="ctr"/>
                <a:endParaRPr lang="zh-CN" altLang="en-US" sz="2800" dirty="0"/>
              </a:p>
            </p:txBody>
          </p:sp>
          <mc:AlternateContent xmlns:mc="http://schemas.openxmlformats.org/markup-compatibility/2006" xmlns:a14="http://schemas.microsoft.com/office/drawing/2010/main">
            <mc:Choice Requires="a14">
              <p:sp>
                <p:nvSpPr>
                  <p:cNvPr id="17" name="TextBox 16"/>
                  <p:cNvSpPr txBox="1"/>
                  <p:nvPr/>
                </p:nvSpPr>
                <p:spPr>
                  <a:xfrm>
                    <a:off x="642906" y="5508855"/>
                    <a:ext cx="39786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0</m:t>
                          </m:r>
                        </m:oMath>
                      </m:oMathPara>
                    </a14:m>
                    <a:endParaRPr lang="zh-CN" altLang="en-US" sz="2000" dirty="0">
                      <a:latin typeface="+mj-lt"/>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642906" y="5508855"/>
                    <a:ext cx="397865" cy="400110"/>
                  </a:xfrm>
                  <a:prstGeom prst="rect">
                    <a:avLst/>
                  </a:prstGeom>
                  <a:blipFill rotWithShape="1">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478251" y="5544235"/>
                    <a:ext cx="39786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1</m:t>
                          </m:r>
                        </m:oMath>
                      </m:oMathPara>
                    </a14:m>
                    <a:endParaRPr lang="zh-CN" altLang="en-US" sz="2000" dirty="0">
                      <a:latin typeface="+mj-lt"/>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1478251" y="5544235"/>
                    <a:ext cx="397865" cy="400110"/>
                  </a:xfrm>
                  <a:prstGeom prst="rect">
                    <a:avLst/>
                  </a:prstGeom>
                  <a:blipFill rotWithShape="1">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239570" y="5555461"/>
                    <a:ext cx="39786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2</m:t>
                          </m:r>
                        </m:oMath>
                      </m:oMathPara>
                    </a14:m>
                    <a:endParaRPr lang="zh-CN" altLang="en-US" sz="2000" dirty="0">
                      <a:latin typeface="+mj-lt"/>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2239570" y="5555461"/>
                    <a:ext cx="397865" cy="400110"/>
                  </a:xfrm>
                  <a:prstGeom prst="rect">
                    <a:avLst/>
                  </a:prstGeom>
                  <a:blipFill rotWithShape="1">
                    <a:blip r:embed="rId1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 name="TextBox 3"/>
                <p:cNvSpPr txBox="1"/>
                <p:nvPr/>
              </p:nvSpPr>
              <p:spPr>
                <a:xfrm>
                  <a:off x="701570" y="5279140"/>
                  <a:ext cx="58607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0.5</m:t>
                        </m:r>
                      </m:oMath>
                    </m:oMathPara>
                  </a14:m>
                  <a:endParaRPr lang="zh-CN" altLang="en-US" sz="2000" dirty="0">
                    <a:latin typeface="+mj-lt"/>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701570" y="5279140"/>
                  <a:ext cx="586078" cy="400110"/>
                </a:xfrm>
                <a:prstGeom prst="rect">
                  <a:avLst/>
                </a:prstGeom>
                <a:blipFill rotWithShape="1">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05193" y="4848253"/>
                  <a:ext cx="75661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𝑝</m:t>
                        </m:r>
                        <m:r>
                          <a:rPr lang="en-US" altLang="zh-CN" sz="2000" b="0" i="1" smtClean="0">
                            <a:latin typeface="Cambria Math"/>
                          </a:rPr>
                          <m:t>(</m:t>
                        </m:r>
                        <m:r>
                          <a:rPr lang="en-US" altLang="zh-CN" sz="2000" b="0" i="1" smtClean="0">
                            <a:latin typeface="Cambria Math"/>
                          </a:rPr>
                          <m:t>𝑥</m:t>
                        </m:r>
                        <m:r>
                          <a:rPr lang="en-US" altLang="zh-CN" sz="2000" b="0" i="1" smtClean="0">
                            <a:latin typeface="Cambria Math"/>
                          </a:rPr>
                          <m:t>)</m:t>
                        </m:r>
                      </m:oMath>
                    </m:oMathPara>
                  </a14:m>
                  <a:endParaRPr lang="zh-CN" altLang="en-US" sz="2000" dirty="0">
                    <a:latin typeface="+mj-lt"/>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505193" y="4848253"/>
                  <a:ext cx="756617" cy="400110"/>
                </a:xfrm>
                <a:prstGeom prst="rect">
                  <a:avLst/>
                </a:prstGeom>
                <a:blipFill rotWithShape="1">
                  <a:blip r:embed="rId20"/>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159467" y="6187031"/>
                  <a:ext cx="422423"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𝑥</m:t>
                        </m:r>
                      </m:oMath>
                    </m:oMathPara>
                  </a14:m>
                  <a:endParaRPr lang="zh-CN" altLang="en-US" sz="2200" dirty="0">
                    <a:latin typeface="+mj-lt"/>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3159467" y="6187031"/>
                  <a:ext cx="422423" cy="430887"/>
                </a:xfrm>
                <a:prstGeom prst="rect">
                  <a:avLst/>
                </a:prstGeom>
                <a:blipFill rotWithShape="1">
                  <a:blip r:embed="rId21"/>
                  <a:stretch>
                    <a:fillRect/>
                  </a:stretch>
                </a:blipFill>
              </p:spPr>
              <p:txBody>
                <a:bodyPr/>
                <a:lstStyle/>
                <a:p>
                  <a:r>
                    <a:rPr lang="zh-CN" altLang="en-US">
                      <a:noFill/>
                    </a:rPr>
                    <a:t> </a:t>
                  </a:r>
                </a:p>
              </p:txBody>
            </p:sp>
          </mc:Fallback>
        </mc:AlternateContent>
      </p:grpSp>
      <p:grpSp>
        <p:nvGrpSpPr>
          <p:cNvPr id="36" name="组合 35"/>
          <p:cNvGrpSpPr/>
          <p:nvPr/>
        </p:nvGrpSpPr>
        <p:grpSpPr>
          <a:xfrm>
            <a:off x="3077025" y="4120097"/>
            <a:ext cx="3093955" cy="1969191"/>
            <a:chOff x="493338" y="4448672"/>
            <a:chExt cx="3216221" cy="2169246"/>
          </a:xfrm>
        </p:grpSpPr>
        <p:grpSp>
          <p:nvGrpSpPr>
            <p:cNvPr id="37" name="组合 36"/>
            <p:cNvGrpSpPr/>
            <p:nvPr/>
          </p:nvGrpSpPr>
          <p:grpSpPr>
            <a:xfrm>
              <a:off x="933797" y="4448672"/>
              <a:ext cx="2653496" cy="2165084"/>
              <a:chOff x="568354" y="3790487"/>
              <a:chExt cx="2653496" cy="2165084"/>
            </a:xfrm>
          </p:grpSpPr>
          <p:cxnSp>
            <p:nvCxnSpPr>
              <p:cNvPr id="40" name="直接连接符 39"/>
              <p:cNvCxnSpPr/>
              <p:nvPr/>
            </p:nvCxnSpPr>
            <p:spPr>
              <a:xfrm>
                <a:off x="568354" y="5589240"/>
                <a:ext cx="2653496" cy="0"/>
              </a:xfrm>
              <a:prstGeom prst="line">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974612" y="3790487"/>
                <a:ext cx="4189" cy="2113790"/>
              </a:xfrm>
              <a:prstGeom prst="line">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693479" y="5499230"/>
                <a:ext cx="0" cy="112512"/>
              </a:xfrm>
              <a:prstGeom prst="line">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2413559" y="5499230"/>
                <a:ext cx="0" cy="112512"/>
              </a:xfrm>
              <a:prstGeom prst="line">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4" name="椭圆 43"/>
              <p:cNvSpPr>
                <a:spLocks noChangeAspect="1"/>
              </p:cNvSpPr>
              <p:nvPr/>
            </p:nvSpPr>
            <p:spPr>
              <a:xfrm>
                <a:off x="940997" y="4815439"/>
                <a:ext cx="75608" cy="75608"/>
              </a:xfrm>
              <a:prstGeom prst="ellipse">
                <a:avLst/>
              </a:prstGeom>
              <a:solidFill>
                <a:srgbClr val="3333FF"/>
              </a:solidFill>
              <a:ln>
                <a:noFill/>
              </a:ln>
            </p:spPr>
            <p:txBody>
              <a:bodyPr wrap="square" rtlCol="0" anchor="ctr">
                <a:spAutoFit/>
              </a:bodyPr>
              <a:lstStyle/>
              <a:p>
                <a:pPr algn="ctr"/>
                <a:endParaRPr lang="zh-CN" altLang="en-US" sz="2800" dirty="0"/>
              </a:p>
            </p:txBody>
          </p:sp>
          <p:sp>
            <p:nvSpPr>
              <p:cNvPr id="45" name="椭圆 44"/>
              <p:cNvSpPr>
                <a:spLocks noChangeAspect="1"/>
              </p:cNvSpPr>
              <p:nvPr/>
            </p:nvSpPr>
            <p:spPr>
              <a:xfrm>
                <a:off x="1653876" y="4365389"/>
                <a:ext cx="75608" cy="75608"/>
              </a:xfrm>
              <a:prstGeom prst="ellipse">
                <a:avLst/>
              </a:prstGeom>
              <a:solidFill>
                <a:srgbClr val="3333FF"/>
              </a:solidFill>
              <a:ln>
                <a:noFill/>
              </a:ln>
            </p:spPr>
            <p:txBody>
              <a:bodyPr wrap="square" rtlCol="0" anchor="ctr">
                <a:spAutoFit/>
              </a:bodyPr>
              <a:lstStyle/>
              <a:p>
                <a:pPr algn="ctr"/>
                <a:endParaRPr lang="zh-CN" altLang="en-US" sz="2800" dirty="0"/>
              </a:p>
            </p:txBody>
          </p:sp>
          <p:sp>
            <p:nvSpPr>
              <p:cNvPr id="46" name="椭圆 45"/>
              <p:cNvSpPr>
                <a:spLocks noChangeAspect="1"/>
              </p:cNvSpPr>
              <p:nvPr/>
            </p:nvSpPr>
            <p:spPr>
              <a:xfrm>
                <a:off x="2375339" y="4095359"/>
                <a:ext cx="75608" cy="75608"/>
              </a:xfrm>
              <a:prstGeom prst="ellipse">
                <a:avLst/>
              </a:prstGeom>
              <a:solidFill>
                <a:srgbClr val="3333FF"/>
              </a:solidFill>
              <a:ln>
                <a:noFill/>
              </a:ln>
            </p:spPr>
            <p:txBody>
              <a:bodyPr wrap="square" rtlCol="0" anchor="ctr">
                <a:spAutoFit/>
              </a:bodyPr>
              <a:lstStyle/>
              <a:p>
                <a:pPr algn="ctr"/>
                <a:endParaRPr lang="zh-CN" altLang="en-US" sz="2800" dirty="0"/>
              </a:p>
            </p:txBody>
          </p:sp>
          <mc:AlternateContent xmlns:mc="http://schemas.openxmlformats.org/markup-compatibility/2006" xmlns:a14="http://schemas.microsoft.com/office/drawing/2010/main">
            <mc:Choice Requires="a14">
              <p:sp>
                <p:nvSpPr>
                  <p:cNvPr id="47" name="TextBox 46"/>
                  <p:cNvSpPr txBox="1"/>
                  <p:nvPr/>
                </p:nvSpPr>
                <p:spPr>
                  <a:xfrm>
                    <a:off x="642906" y="5508855"/>
                    <a:ext cx="39786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0</m:t>
                          </m:r>
                        </m:oMath>
                      </m:oMathPara>
                    </a14:m>
                    <a:endParaRPr lang="zh-CN" altLang="en-US" sz="2000" dirty="0">
                      <a:latin typeface="+mj-lt"/>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642906" y="5508855"/>
                    <a:ext cx="397865" cy="400110"/>
                  </a:xfrm>
                  <a:prstGeom prst="rect">
                    <a:avLst/>
                  </a:prstGeom>
                  <a:blipFill rotWithShape="1">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1478251" y="5544235"/>
                    <a:ext cx="39786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1</m:t>
                          </m:r>
                        </m:oMath>
                      </m:oMathPara>
                    </a14:m>
                    <a:endParaRPr lang="zh-CN" altLang="en-US" sz="2000" dirty="0">
                      <a:latin typeface="+mj-lt"/>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1478251" y="5544235"/>
                    <a:ext cx="397865" cy="400110"/>
                  </a:xfrm>
                  <a:prstGeom prst="rect">
                    <a:avLst/>
                  </a:prstGeom>
                  <a:blipFill rotWithShape="1">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2239570" y="5555461"/>
                    <a:ext cx="39786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2</m:t>
                          </m:r>
                        </m:oMath>
                      </m:oMathPara>
                    </a14:m>
                    <a:endParaRPr lang="zh-CN" altLang="en-US" sz="2000" dirty="0">
                      <a:latin typeface="+mj-lt"/>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2239570" y="5555461"/>
                    <a:ext cx="397865" cy="400110"/>
                  </a:xfrm>
                  <a:prstGeom prst="rect">
                    <a:avLst/>
                  </a:prstGeom>
                  <a:blipFill rotWithShape="1">
                    <a:blip r:embed="rId2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TextBox 37"/>
                <p:cNvSpPr txBox="1"/>
                <p:nvPr/>
              </p:nvSpPr>
              <p:spPr>
                <a:xfrm>
                  <a:off x="493338" y="4448672"/>
                  <a:ext cx="7779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𝐹</m:t>
                        </m:r>
                        <m:r>
                          <a:rPr lang="en-US" altLang="zh-CN" sz="2000" b="0" i="1" smtClean="0">
                            <a:latin typeface="Cambria Math"/>
                          </a:rPr>
                          <m:t>(</m:t>
                        </m:r>
                        <m:r>
                          <a:rPr lang="en-US" altLang="zh-CN" sz="2000" b="0" i="1" smtClean="0">
                            <a:latin typeface="Cambria Math"/>
                          </a:rPr>
                          <m:t>𝑥</m:t>
                        </m:r>
                        <m:r>
                          <a:rPr lang="en-US" altLang="zh-CN" sz="2000" b="0" i="1" smtClean="0">
                            <a:latin typeface="Cambria Math"/>
                          </a:rPr>
                          <m:t>)</m:t>
                        </m:r>
                      </m:oMath>
                    </m:oMathPara>
                  </a14:m>
                  <a:endParaRPr lang="zh-CN" altLang="en-US" sz="2000" dirty="0">
                    <a:latin typeface="+mj-lt"/>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93338" y="4448672"/>
                  <a:ext cx="777905" cy="400110"/>
                </a:xfrm>
                <a:prstGeom prst="rect">
                  <a:avLst/>
                </a:prstGeom>
                <a:blipFill rotWithShape="1">
                  <a:blip r:embed="rId25"/>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3287136" y="6187031"/>
                  <a:ext cx="422423"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𝑥</m:t>
                        </m:r>
                      </m:oMath>
                    </m:oMathPara>
                  </a14:m>
                  <a:endParaRPr lang="zh-CN" altLang="en-US" sz="2200" dirty="0">
                    <a:latin typeface="+mj-lt"/>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3287136" y="6187031"/>
                  <a:ext cx="422423" cy="430887"/>
                </a:xfrm>
                <a:prstGeom prst="rect">
                  <a:avLst/>
                </a:prstGeom>
                <a:blipFill rotWithShape="1">
                  <a:blip r:embed="rId26"/>
                  <a:stretch>
                    <a:fillRect/>
                  </a:stretch>
                </a:blipFill>
              </p:spPr>
              <p:txBody>
                <a:bodyPr/>
                <a:lstStyle/>
                <a:p>
                  <a:r>
                    <a:rPr lang="zh-CN" altLang="en-US">
                      <a:noFill/>
                    </a:rPr>
                    <a:t> </a:t>
                  </a:r>
                </a:p>
              </p:txBody>
            </p:sp>
          </mc:Fallback>
        </mc:AlternateContent>
      </p:grpSp>
      <p:cxnSp>
        <p:nvCxnSpPr>
          <p:cNvPr id="50" name="直接连接符 49"/>
          <p:cNvCxnSpPr/>
          <p:nvPr/>
        </p:nvCxnSpPr>
        <p:spPr>
          <a:xfrm>
            <a:off x="3029394" y="5750888"/>
            <a:ext cx="848297" cy="2075"/>
          </a:xfrm>
          <a:prstGeom prst="line">
            <a:avLst/>
          </a:prstGeom>
          <a:ln w="15875" cap="rnd">
            <a:solidFill>
              <a:schemeClr val="bg2">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3895542" y="5094185"/>
            <a:ext cx="671875" cy="6434"/>
          </a:xfrm>
          <a:prstGeom prst="line">
            <a:avLst/>
          </a:prstGeom>
          <a:ln w="15875" cap="rnd">
            <a:solidFill>
              <a:schemeClr val="bg2">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592054" y="4668768"/>
            <a:ext cx="646978" cy="7529"/>
          </a:xfrm>
          <a:prstGeom prst="line">
            <a:avLst/>
          </a:prstGeom>
          <a:ln w="15875" cap="rnd">
            <a:solidFill>
              <a:schemeClr val="bg2">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46" idx="6"/>
          </p:cNvCxnSpPr>
          <p:nvPr/>
        </p:nvCxnSpPr>
        <p:spPr>
          <a:xfrm flipV="1">
            <a:off x="5311766" y="4426078"/>
            <a:ext cx="655389" cy="5093"/>
          </a:xfrm>
          <a:prstGeom prst="line">
            <a:avLst/>
          </a:prstGeom>
          <a:ln w="15875" cap="rnd">
            <a:solidFill>
              <a:schemeClr val="bg2">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216850" y="998730"/>
            <a:ext cx="7695855" cy="430887"/>
          </a:xfrm>
          <a:prstGeom prst="rect">
            <a:avLst/>
          </a:prstGeom>
          <a:noFill/>
        </p:spPr>
        <p:txBody>
          <a:bodyPr wrap="square" rtlCol="0">
            <a:spAutoFit/>
          </a:bodyPr>
          <a:lstStyle/>
          <a:p>
            <a:r>
              <a:rPr lang="en-US" altLang="zh-CN" sz="2200" dirty="0" err="1">
                <a:solidFill>
                  <a:srgbClr val="FF0000"/>
                </a:solidFill>
                <a:latin typeface="Times New Roman" panose="02020603050405020304" pitchFamily="18" charset="0"/>
                <a:cs typeface="Times New Roman" panose="02020603050405020304" pitchFamily="18" charset="0"/>
              </a:rPr>
              <a:t>pmf</a:t>
            </a:r>
            <a:r>
              <a:rPr lang="en-US" altLang="zh-CN" sz="2200" dirty="0">
                <a:solidFill>
                  <a:srgbClr val="FF0000"/>
                </a:solidFill>
                <a:latin typeface="Times New Roman" panose="02020603050405020304" pitchFamily="18" charset="0"/>
                <a:cs typeface="Times New Roman" panose="02020603050405020304" pitchFamily="18" charset="0"/>
              </a:rPr>
              <a:t> and </a:t>
            </a:r>
            <a:r>
              <a:rPr lang="en-US" altLang="zh-CN" sz="2200" dirty="0" err="1">
                <a:solidFill>
                  <a:srgbClr val="FF0000"/>
                </a:solidFill>
                <a:latin typeface="Times New Roman" panose="02020603050405020304" pitchFamily="18" charset="0"/>
                <a:cs typeface="Times New Roman" panose="02020603050405020304" pitchFamily="18" charset="0"/>
              </a:rPr>
              <a:t>cdf</a:t>
            </a:r>
            <a:r>
              <a:rPr lang="en-US" altLang="zh-CN" sz="2200" dirty="0">
                <a:solidFill>
                  <a:srgbClr val="FF0000"/>
                </a:solidFill>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of a </a:t>
            </a:r>
            <a:r>
              <a:rPr lang="en-US" altLang="zh-CN" sz="2200" dirty="0">
                <a:solidFill>
                  <a:srgbClr val="FF0000"/>
                </a:solidFill>
                <a:latin typeface="Times New Roman" panose="02020603050405020304" pitchFamily="18" charset="0"/>
                <a:cs typeface="Times New Roman" panose="02020603050405020304" pitchFamily="18" charset="0"/>
              </a:rPr>
              <a:t>discrete</a:t>
            </a:r>
            <a:r>
              <a:rPr lang="en-US" altLang="zh-CN" sz="2200" dirty="0">
                <a:latin typeface="Times New Roman" panose="02020603050405020304" pitchFamily="18" charset="0"/>
                <a:cs typeface="Times New Roman" panose="02020603050405020304" pitchFamily="18" charset="0"/>
              </a:rPr>
              <a:t> random variable</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矩形 54"/>
              <p:cNvSpPr/>
              <p:nvPr/>
            </p:nvSpPr>
            <p:spPr>
              <a:xfrm>
                <a:off x="289852" y="2398259"/>
                <a:ext cx="2315121" cy="430887"/>
              </a:xfrm>
              <a:prstGeom prst="rect">
                <a:avLst/>
              </a:prstGeom>
            </p:spPr>
            <p:txBody>
              <a:bodyPr wrap="none">
                <a:spAutoFit/>
              </a:bodyPr>
              <a:lstStyle/>
              <a:p>
                <a14:m>
                  <m:oMath xmlns:m="http://schemas.openxmlformats.org/officeDocument/2006/math">
                    <m:r>
                      <a:rPr lang="en-US" altLang="zh-CN" sz="2200" i="1" dirty="0">
                        <a:latin typeface="Cambria Math"/>
                      </a:rPr>
                      <m:t>𝑝</m:t>
                    </m:r>
                    <m:d>
                      <m:dPr>
                        <m:ctrlPr>
                          <a:rPr lang="en-US" altLang="zh-CN" sz="2200" i="1" dirty="0">
                            <a:latin typeface="Cambria Math" charset="0"/>
                          </a:rPr>
                        </m:ctrlPr>
                      </m:dPr>
                      <m:e>
                        <m:r>
                          <a:rPr lang="en-US" altLang="zh-CN" sz="2200" i="1" dirty="0">
                            <a:latin typeface="Cambria Math"/>
                          </a:rPr>
                          <m:t>𝑥</m:t>
                        </m:r>
                      </m:e>
                    </m:d>
                    <m:r>
                      <a:rPr lang="en-US" altLang="zh-CN" sz="2200" i="1" dirty="0">
                        <a:latin typeface="Cambria Math"/>
                      </a:rPr>
                      <m:t>=</m:t>
                    </m:r>
                    <m:r>
                      <a:rPr lang="en-US" altLang="zh-CN" sz="2200" i="1" dirty="0">
                        <a:latin typeface="Cambria Math"/>
                      </a:rPr>
                      <m:t>𝑃</m:t>
                    </m:r>
                    <m:d>
                      <m:dPr>
                        <m:ctrlPr>
                          <a:rPr lang="en-US" altLang="zh-CN" sz="2200" i="1" dirty="0">
                            <a:latin typeface="Cambria Math" charset="0"/>
                          </a:rPr>
                        </m:ctrlPr>
                      </m:dPr>
                      <m:e>
                        <m:r>
                          <a:rPr lang="en-US" altLang="zh-CN" sz="2200" i="1" dirty="0">
                            <a:latin typeface="Cambria Math"/>
                          </a:rPr>
                          <m:t>𝑋</m:t>
                        </m:r>
                        <m:r>
                          <a:rPr lang="en-US" altLang="zh-CN" sz="2200" i="1" dirty="0">
                            <a:latin typeface="Cambria Math"/>
                          </a:rPr>
                          <m:t>=</m:t>
                        </m:r>
                        <m:r>
                          <a:rPr lang="en-US" altLang="zh-CN" sz="2200" i="1" dirty="0">
                            <a:latin typeface="Cambria Math"/>
                          </a:rPr>
                          <m:t>𝑥</m:t>
                        </m:r>
                      </m:e>
                    </m:d>
                  </m:oMath>
                </a14:m>
                <a:r>
                  <a:rPr lang="en-US" altLang="zh-CN" sz="2200" dirty="0"/>
                  <a:t>.</a:t>
                </a:r>
                <a:endParaRPr lang="zh-CN" altLang="en-US" sz="2200" dirty="0"/>
              </a:p>
            </p:txBody>
          </p:sp>
        </mc:Choice>
        <mc:Fallback xmlns="">
          <p:sp>
            <p:nvSpPr>
              <p:cNvPr id="55" name="矩形 54"/>
              <p:cNvSpPr>
                <a:spLocks noRot="1" noChangeAspect="1" noMove="1" noResize="1" noEditPoints="1" noAdjustHandles="1" noChangeArrowheads="1" noChangeShapeType="1" noTextEdit="1"/>
              </p:cNvSpPr>
              <p:nvPr/>
            </p:nvSpPr>
            <p:spPr>
              <a:xfrm>
                <a:off x="289852" y="2398259"/>
                <a:ext cx="2315121" cy="430887"/>
              </a:xfrm>
              <a:prstGeom prst="rect">
                <a:avLst/>
              </a:prstGeom>
              <a:blipFill rotWithShape="1">
                <a:blip r:embed="rId27"/>
                <a:stretch>
                  <a:fillRect l="-528" t="-7042" r="-2639"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289852" y="4722075"/>
                <a:ext cx="2398029" cy="430887"/>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sz="2200" i="1" smtClean="0">
                          <a:latin typeface="Cambria Math"/>
                        </a:rPr>
                        <m:t>𝐹</m:t>
                      </m:r>
                      <m:d>
                        <m:dPr>
                          <m:ctrlPr>
                            <a:rPr lang="en-US" altLang="zh-CN" sz="2200" i="1">
                              <a:latin typeface="Cambria Math" charset="0"/>
                            </a:rPr>
                          </m:ctrlPr>
                        </m:dPr>
                        <m:e>
                          <m:r>
                            <a:rPr lang="en-US" altLang="zh-CN" sz="2200" i="1">
                              <a:latin typeface="Cambria Math"/>
                            </a:rPr>
                            <m:t>𝑥</m:t>
                          </m:r>
                        </m:e>
                      </m:d>
                      <m:r>
                        <a:rPr lang="en-US" altLang="zh-CN" sz="2200" i="1">
                          <a:latin typeface="Cambria Math"/>
                        </a:rPr>
                        <m:t>=</m:t>
                      </m:r>
                      <m:r>
                        <a:rPr lang="en-US" altLang="zh-CN" sz="2200" i="1">
                          <a:latin typeface="Cambria Math"/>
                        </a:rPr>
                        <m:t>𝑃</m:t>
                      </m:r>
                      <m:d>
                        <m:dPr>
                          <m:ctrlPr>
                            <a:rPr lang="en-US" altLang="zh-CN" sz="2200" i="1">
                              <a:latin typeface="Cambria Math" charset="0"/>
                            </a:rPr>
                          </m:ctrlPr>
                        </m:dPr>
                        <m:e>
                          <m:r>
                            <a:rPr lang="en-US" altLang="zh-CN" sz="2200" i="1">
                              <a:latin typeface="Cambria Math"/>
                            </a:rPr>
                            <m:t>𝑋</m:t>
                          </m:r>
                          <m:r>
                            <a:rPr lang="en-US" altLang="zh-CN" sz="2200" i="1">
                              <a:latin typeface="Cambria Math"/>
                              <a:ea typeface="Cambria Math"/>
                            </a:rPr>
                            <m:t>≤</m:t>
                          </m:r>
                          <m:r>
                            <a:rPr lang="en-US" altLang="zh-CN" sz="2200" i="1">
                              <a:latin typeface="Cambria Math"/>
                              <a:ea typeface="Cambria Math"/>
                            </a:rPr>
                            <m:t>𝑥</m:t>
                          </m:r>
                        </m:e>
                      </m:d>
                      <m:r>
                        <a:rPr lang="en-US" altLang="zh-CN" sz="2200" b="0" i="0" smtClean="0">
                          <a:latin typeface="Cambria Math"/>
                          <a:ea typeface="Cambria Math"/>
                        </a:rPr>
                        <m:t>.</m:t>
                      </m:r>
                    </m:oMath>
                  </m:oMathPara>
                </a14:m>
                <a:endParaRPr lang="zh-CN" altLang="en-US" sz="2200" dirty="0"/>
              </a:p>
            </p:txBody>
          </p:sp>
        </mc:Choice>
        <mc:Fallback xmlns="">
          <p:sp>
            <p:nvSpPr>
              <p:cNvPr id="56" name="矩形 55"/>
              <p:cNvSpPr>
                <a:spLocks noRot="1" noChangeAspect="1" noMove="1" noResize="1" noEditPoints="1" noAdjustHandles="1" noChangeArrowheads="1" noChangeShapeType="1" noTextEdit="1"/>
              </p:cNvSpPr>
              <p:nvPr/>
            </p:nvSpPr>
            <p:spPr>
              <a:xfrm>
                <a:off x="289852" y="4722075"/>
                <a:ext cx="2398029" cy="430887"/>
              </a:xfrm>
              <a:prstGeom prst="rect">
                <a:avLst/>
              </a:prstGeom>
              <a:blipFill rotWithShape="1">
                <a:blip r:embed="rId28"/>
                <a:stretch>
                  <a:fillRect/>
                </a:stretch>
              </a:blipFill>
            </p:spPr>
            <p:txBody>
              <a:bodyPr/>
              <a:lstStyle/>
              <a:p>
                <a:r>
                  <a:rPr lang="zh-CN" altLang="en-US">
                    <a:noFill/>
                  </a:rPr>
                  <a:t> </a:t>
                </a:r>
              </a:p>
            </p:txBody>
          </p:sp>
        </mc:Fallback>
      </mc:AlternateContent>
      <p:sp>
        <p:nvSpPr>
          <p:cNvPr id="7" name="灯片编号占位符 6">
            <a:extLst>
              <a:ext uri="{FF2B5EF4-FFF2-40B4-BE49-F238E27FC236}">
                <a16:creationId xmlns:a16="http://schemas.microsoft.com/office/drawing/2014/main" xmlns="" id="{737F2059-D887-406A-8F49-786B286F3965}"/>
              </a:ext>
            </a:extLst>
          </p:cNvPr>
          <p:cNvSpPr>
            <a:spLocks noGrp="1"/>
          </p:cNvSpPr>
          <p:nvPr>
            <p:ph type="sldNum" sz="quarter" idx="11"/>
          </p:nvPr>
        </p:nvSpPr>
        <p:spPr/>
        <p:txBody>
          <a:bodyPr/>
          <a:lstStyle/>
          <a:p>
            <a:pPr>
              <a:defRPr/>
            </a:pPr>
            <a:fld id="{DF2308B0-52A9-437D-9700-D7B37876F5B1}" type="slidenum">
              <a:rPr lang="zh-CN" altLang="en-US" smtClean="0"/>
              <a:pPr>
                <a:defRPr/>
              </a:pPr>
              <a:t>23</a:t>
            </a:fld>
            <a:endParaRPr lang="en-US" altLang="zh-CN" dirty="0"/>
          </a:p>
        </p:txBody>
      </p:sp>
    </p:spTree>
    <p:extLst>
      <p:ext uri="{BB962C8B-B14F-4D97-AF65-F5344CB8AC3E}">
        <p14:creationId xmlns:p14="http://schemas.microsoft.com/office/powerpoint/2010/main" val="82855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barn(inVertical)">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barn(inVertical)">
                                      <p:cBhvr>
                                        <p:cTn id="22" dur="500"/>
                                        <p:tgtEl>
                                          <p:spTgt spid="36"/>
                                        </p:tgtEl>
                                      </p:cBhvr>
                                    </p:animEffect>
                                  </p:childTnLst>
                                </p:cTn>
                              </p:par>
                              <p:par>
                                <p:cTn id="23" presetID="16" presetClass="entr" presetSubtype="21"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barn(inVertical)">
                                      <p:cBhvr>
                                        <p:cTn id="25" dur="500"/>
                                        <p:tgtEl>
                                          <p:spTgt spid="50"/>
                                        </p:tgtEl>
                                      </p:cBhvr>
                                    </p:animEffect>
                                  </p:childTnLst>
                                </p:cTn>
                              </p:par>
                              <p:par>
                                <p:cTn id="26" presetID="16" presetClass="entr" presetSubtype="21" fill="hold"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barn(inVertical)">
                                      <p:cBhvr>
                                        <p:cTn id="28" dur="500"/>
                                        <p:tgtEl>
                                          <p:spTgt spid="51"/>
                                        </p:tgtEl>
                                      </p:cBhvr>
                                    </p:animEffect>
                                  </p:childTnLst>
                                </p:cTn>
                              </p:par>
                              <p:par>
                                <p:cTn id="29" presetID="16" presetClass="entr" presetSubtype="21"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barn(inVertical)">
                                      <p:cBhvr>
                                        <p:cTn id="31" dur="500"/>
                                        <p:tgtEl>
                                          <p:spTgt spid="52"/>
                                        </p:tgtEl>
                                      </p:cBhvr>
                                    </p:animEffect>
                                  </p:childTnLst>
                                </p:cTn>
                              </p:par>
                              <p:par>
                                <p:cTn id="32" presetID="16" presetClass="entr" presetSubtype="21" fill="hold"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barn(inVertical)">
                                      <p:cBhvr>
                                        <p:cTn id="3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0727" y="1406966"/>
            <a:ext cx="8197552" cy="43088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Let’s begin from a typical example.</a:t>
            </a:r>
            <a:endParaRPr lang="zh-CN" altLang="en-US" sz="2200" dirty="0">
              <a:latin typeface="Times New Roman" panose="02020603050405020304" pitchFamily="18" charset="0"/>
              <a:cs typeface="Times New Roman" panose="02020603050405020304" pitchFamily="18" charset="0"/>
            </a:endParaRPr>
          </a:p>
        </p:txBody>
      </p:sp>
      <p:sp>
        <p:nvSpPr>
          <p:cNvPr id="4" name="TextBox 3">
            <a:hlinkClick r:id="rId2" action="ppaction://hlinksldjump"/>
          </p:cNvPr>
          <p:cNvSpPr txBox="1"/>
          <p:nvPr/>
        </p:nvSpPr>
        <p:spPr>
          <a:xfrm>
            <a:off x="836585" y="775681"/>
            <a:ext cx="6885765" cy="430887"/>
          </a:xfrm>
          <a:prstGeom prst="rect">
            <a:avLst/>
          </a:prstGeom>
          <a:noFill/>
        </p:spPr>
        <p:txBody>
          <a:bodyPr wrap="square" rtlCol="0">
            <a:spAutoFit/>
          </a:bodyPr>
          <a:lstStyle/>
          <a:p>
            <a:r>
              <a:rPr lang="en-US" altLang="zh-CN" sz="2200" dirty="0">
                <a:solidFill>
                  <a:srgbClr val="3333FF"/>
                </a:solidFill>
                <a:latin typeface="Times New Roman" panose="02020603050405020304" pitchFamily="18" charset="0"/>
                <a:cs typeface="Times New Roman" panose="02020603050405020304" pitchFamily="18" charset="0"/>
              </a:rPr>
              <a:t>3.3  Expected value </a:t>
            </a:r>
            <a:r>
              <a:rPr lang="en-US" altLang="zh-CN" sz="2200" kern="0" dirty="0">
                <a:solidFill>
                  <a:srgbClr val="3333FF"/>
                </a:solidFill>
                <a:latin typeface="Times New Roman" panose="02020603050405020304" pitchFamily="18" charset="0"/>
                <a:cs typeface="Times New Roman" panose="02020603050405020304" pitchFamily="18" charset="0"/>
              </a:rPr>
              <a:t>of Discrete Random Variables</a:t>
            </a:r>
          </a:p>
        </p:txBody>
      </p:sp>
      <mc:AlternateContent xmlns:mc="http://schemas.openxmlformats.org/markup-compatibility/2006" xmlns:a14="http://schemas.microsoft.com/office/drawing/2010/main">
        <mc:Choice Requires="a14">
          <p:sp>
            <p:nvSpPr>
              <p:cNvPr id="3" name="矩形 2"/>
              <p:cNvSpPr/>
              <p:nvPr/>
            </p:nvSpPr>
            <p:spPr>
              <a:xfrm>
                <a:off x="317069" y="1837853"/>
                <a:ext cx="8197552" cy="1138773"/>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Consider a university having </a:t>
                </a:r>
                <a14:m>
                  <m:oMath xmlns:m="http://schemas.openxmlformats.org/officeDocument/2006/math">
                    <m:r>
                      <a:rPr lang="en-US" altLang="zh-CN" sz="2200" i="1" dirty="0" smtClean="0">
                        <a:latin typeface="Cambria Math"/>
                      </a:rPr>
                      <m:t>15,000</m:t>
                    </m:r>
                  </m:oMath>
                </a14:m>
                <a:r>
                  <a:rPr lang="en-US" altLang="zh-CN" sz="2200" dirty="0">
                    <a:latin typeface="Times New Roman" panose="02020603050405020304" pitchFamily="18" charset="0"/>
                    <a:cs typeface="Times New Roman" panose="02020603050405020304" pitchFamily="18" charset="0"/>
                  </a:rPr>
                  <a:t> students and let </a:t>
                </a:r>
                <a14:m>
                  <m:oMath xmlns:m="http://schemas.openxmlformats.org/officeDocument/2006/math">
                    <m:r>
                      <a:rPr lang="en-US" altLang="zh-CN" sz="2200" b="0" i="1" smtClean="0">
                        <a:latin typeface="Cambria Math"/>
                      </a:rPr>
                      <m:t>𝑋</m:t>
                    </m:r>
                    <m:r>
                      <a:rPr lang="en-US" altLang="zh-CN" sz="2200" b="0" i="1" smtClean="0">
                        <a:latin typeface="Cambria Math"/>
                      </a:rPr>
                      <m:t>=</m:t>
                    </m:r>
                  </m:oMath>
                </a14:m>
                <a:r>
                  <a:rPr lang="en-US" altLang="zh-CN" sz="2200" dirty="0">
                    <a:latin typeface="Times New Roman" panose="02020603050405020304" pitchFamily="18" charset="0"/>
                    <a:cs typeface="Times New Roman" panose="02020603050405020304" pitchFamily="18" charset="0"/>
                  </a:rPr>
                  <a:t> the number of courses for which a randomly selected student is registered. The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follows.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317069" y="1837853"/>
                <a:ext cx="8197552" cy="1138773"/>
              </a:xfrm>
              <a:prstGeom prst="rect">
                <a:avLst/>
              </a:prstGeom>
              <a:blipFill>
                <a:blip r:embed="rId3"/>
                <a:stretch>
                  <a:fillRect l="-967" t="-3209" r="-967" b="-74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ext uri="{D42A27DB-BD31-4B8C-83A1-F6EECF244321}">
                    <p14:modId xmlns:p14="http://schemas.microsoft.com/office/powerpoint/2010/main" val="565242803"/>
                  </p:ext>
                </p:extLst>
              </p:nvPr>
            </p:nvGraphicFramePr>
            <p:xfrm>
              <a:off x="431540" y="3033536"/>
              <a:ext cx="7200801" cy="1112520"/>
            </p:xfrm>
            <a:graphic>
              <a:graphicData uri="http://schemas.openxmlformats.org/drawingml/2006/table">
                <a:tbl>
                  <a:tblPr firstRow="1" bandRow="1">
                    <a:tableStyleId>{5C22544A-7EE6-4342-B048-85BDC9FD1C3A}</a:tableStyleId>
                  </a:tblPr>
                  <a:tblGrid>
                    <a:gridCol w="1665185">
                      <a:extLst>
                        <a:ext uri="{9D8B030D-6E8A-4147-A177-3AD203B41FA5}">
                          <a16:colId xmlns:a16="http://schemas.microsoft.com/office/drawing/2014/main" xmlns="" val="20000"/>
                        </a:ext>
                      </a:extLst>
                    </a:gridCol>
                    <a:gridCol w="945105">
                      <a:extLst>
                        <a:ext uri="{9D8B030D-6E8A-4147-A177-3AD203B41FA5}">
                          <a16:colId xmlns:a16="http://schemas.microsoft.com/office/drawing/2014/main" xmlns="" val="20001"/>
                        </a:ext>
                      </a:extLst>
                    </a:gridCol>
                    <a:gridCol w="810090">
                      <a:extLst>
                        <a:ext uri="{9D8B030D-6E8A-4147-A177-3AD203B41FA5}">
                          <a16:colId xmlns:a16="http://schemas.microsoft.com/office/drawing/2014/main" xmlns="" val="20002"/>
                        </a:ext>
                      </a:extLst>
                    </a:gridCol>
                    <a:gridCol w="810090">
                      <a:extLst>
                        <a:ext uri="{9D8B030D-6E8A-4147-A177-3AD203B41FA5}">
                          <a16:colId xmlns:a16="http://schemas.microsoft.com/office/drawing/2014/main" xmlns="" val="20003"/>
                        </a:ext>
                      </a:extLst>
                    </a:gridCol>
                    <a:gridCol w="810090">
                      <a:extLst>
                        <a:ext uri="{9D8B030D-6E8A-4147-A177-3AD203B41FA5}">
                          <a16:colId xmlns:a16="http://schemas.microsoft.com/office/drawing/2014/main" xmlns="" val="20004"/>
                        </a:ext>
                      </a:extLst>
                    </a:gridCol>
                    <a:gridCol w="720080">
                      <a:extLst>
                        <a:ext uri="{9D8B030D-6E8A-4147-A177-3AD203B41FA5}">
                          <a16:colId xmlns:a16="http://schemas.microsoft.com/office/drawing/2014/main" xmlns="" val="20005"/>
                        </a:ext>
                      </a:extLst>
                    </a:gridCol>
                    <a:gridCol w="675075">
                      <a:extLst>
                        <a:ext uri="{9D8B030D-6E8A-4147-A177-3AD203B41FA5}">
                          <a16:colId xmlns:a16="http://schemas.microsoft.com/office/drawing/2014/main" xmlns="" val="20006"/>
                        </a:ext>
                      </a:extLst>
                    </a:gridCol>
                    <a:gridCol w="765086">
                      <a:extLst>
                        <a:ext uri="{9D8B030D-6E8A-4147-A177-3AD203B41FA5}">
                          <a16:colId xmlns:a16="http://schemas.microsoft.com/office/drawing/2014/main" xmlns="" val="20007"/>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𝒙</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1</m:t>
                                </m:r>
                              </m:oMath>
                            </m:oMathPara>
                          </a14:m>
                          <a:endParaRPr lang="zh-CN" altLang="en-US" b="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2</m:t>
                                </m:r>
                              </m:oMath>
                            </m:oMathPara>
                          </a14:m>
                          <a:endParaRPr lang="zh-CN" altLang="en-US" b="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3</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4</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5</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6</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7</m:t>
                                </m:r>
                              </m:oMath>
                            </m:oMathPara>
                          </a14:m>
                          <a:endParaRPr lang="zh-CN" altLang="en-US" dirty="0"/>
                        </a:p>
                      </a:txBody>
                      <a:tcPr/>
                    </a:tc>
                    <a:extLst>
                      <a:ext uri="{0D108BD9-81ED-4DB2-BD59-A6C34878D82A}">
                        <a16:rowId xmlns:a16="http://schemas.microsoft.com/office/drawing/2014/main" xmlns="" val="10000"/>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𝑝</m:t>
                                </m:r>
                                <m:r>
                                  <a:rPr lang="en-US" altLang="zh-CN" b="0" i="1" smtClean="0">
                                    <a:latin typeface="Cambria Math"/>
                                  </a:rPr>
                                  <m:t>(</m:t>
                                </m:r>
                                <m:r>
                                  <a:rPr lang="en-US" altLang="zh-CN" b="0" i="1" smtClean="0">
                                    <a:latin typeface="Cambria Math"/>
                                  </a:rPr>
                                  <m:t>𝑥</m:t>
                                </m:r>
                                <m:r>
                                  <a:rPr lang="en-US" altLang="zh-CN" b="0" i="1" smtClean="0">
                                    <a:latin typeface="Cambria Math"/>
                                  </a:rPr>
                                  <m:t>)</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0.01</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0.03</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0.13</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0.25</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0.39</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0.17</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0.02</m:t>
                                </m:r>
                              </m:oMath>
                            </m:oMathPara>
                          </a14:m>
                          <a:endParaRPr lang="zh-CN" altLang="en-US" dirty="0"/>
                        </a:p>
                      </a:txBody>
                      <a:tcPr/>
                    </a:tc>
                    <a:extLst>
                      <a:ext uri="{0D108BD9-81ED-4DB2-BD59-A6C34878D82A}">
                        <a16:rowId xmlns:a16="http://schemas.microsoft.com/office/drawing/2014/main" xmlns="" val="10001"/>
                      </a:ext>
                    </a:extLst>
                  </a:tr>
                  <a:tr h="370840">
                    <a:tc>
                      <a:txBody>
                        <a:bodyPr/>
                        <a:lstStyle/>
                        <a:p>
                          <a:r>
                            <a:rPr lang="en-US" altLang="zh-CN" dirty="0">
                              <a:latin typeface="Times New Roman" panose="02020603050405020304" pitchFamily="18" charset="0"/>
                              <a:cs typeface="Times New Roman" panose="02020603050405020304" pitchFamily="18" charset="0"/>
                            </a:rPr>
                            <a:t>No. registered</a:t>
                          </a:r>
                          <a:endParaRPr lang="zh-CN" altLang="en-US" dirty="0">
                            <a:latin typeface="Times New Roman" panose="02020603050405020304" pitchFamily="18" charset="0"/>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150</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450</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1950</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3750</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5850</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2550</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300</m:t>
                                </m:r>
                              </m:oMath>
                            </m:oMathPara>
                          </a14:m>
                          <a:endParaRPr lang="zh-CN" altLang="en-US" dirty="0"/>
                        </a:p>
                      </a:txBody>
                      <a:tcPr/>
                    </a:tc>
                    <a:extLst>
                      <a:ext uri="{0D108BD9-81ED-4DB2-BD59-A6C34878D82A}">
                        <a16:rowId xmlns:a16="http://schemas.microsoft.com/office/drawing/2014/main" xmlns="" val="10002"/>
                      </a:ext>
                    </a:extLst>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565242803"/>
                  </p:ext>
                </p:extLst>
              </p:nvPr>
            </p:nvGraphicFramePr>
            <p:xfrm>
              <a:off x="431540" y="3033536"/>
              <a:ext cx="7200801" cy="1112520"/>
            </p:xfrm>
            <a:graphic>
              <a:graphicData uri="http://schemas.openxmlformats.org/drawingml/2006/table">
                <a:tbl>
                  <a:tblPr firstRow="1" bandRow="1">
                    <a:tableStyleId>{5C22544A-7EE6-4342-B048-85BDC9FD1C3A}</a:tableStyleId>
                  </a:tblPr>
                  <a:tblGrid>
                    <a:gridCol w="1665185">
                      <a:extLst>
                        <a:ext uri="{9D8B030D-6E8A-4147-A177-3AD203B41FA5}">
                          <a16:colId xmlns:a16="http://schemas.microsoft.com/office/drawing/2014/main" val="20000"/>
                        </a:ext>
                      </a:extLst>
                    </a:gridCol>
                    <a:gridCol w="945105">
                      <a:extLst>
                        <a:ext uri="{9D8B030D-6E8A-4147-A177-3AD203B41FA5}">
                          <a16:colId xmlns:a16="http://schemas.microsoft.com/office/drawing/2014/main" val="20001"/>
                        </a:ext>
                      </a:extLst>
                    </a:gridCol>
                    <a:gridCol w="810090">
                      <a:extLst>
                        <a:ext uri="{9D8B030D-6E8A-4147-A177-3AD203B41FA5}">
                          <a16:colId xmlns:a16="http://schemas.microsoft.com/office/drawing/2014/main" val="20002"/>
                        </a:ext>
                      </a:extLst>
                    </a:gridCol>
                    <a:gridCol w="810090">
                      <a:extLst>
                        <a:ext uri="{9D8B030D-6E8A-4147-A177-3AD203B41FA5}">
                          <a16:colId xmlns:a16="http://schemas.microsoft.com/office/drawing/2014/main" val="20003"/>
                        </a:ext>
                      </a:extLst>
                    </a:gridCol>
                    <a:gridCol w="810090">
                      <a:extLst>
                        <a:ext uri="{9D8B030D-6E8A-4147-A177-3AD203B41FA5}">
                          <a16:colId xmlns:a16="http://schemas.microsoft.com/office/drawing/2014/main" val="20004"/>
                        </a:ext>
                      </a:extLst>
                    </a:gridCol>
                    <a:gridCol w="720080">
                      <a:extLst>
                        <a:ext uri="{9D8B030D-6E8A-4147-A177-3AD203B41FA5}">
                          <a16:colId xmlns:a16="http://schemas.microsoft.com/office/drawing/2014/main" val="20005"/>
                        </a:ext>
                      </a:extLst>
                    </a:gridCol>
                    <a:gridCol w="675075">
                      <a:extLst>
                        <a:ext uri="{9D8B030D-6E8A-4147-A177-3AD203B41FA5}">
                          <a16:colId xmlns:a16="http://schemas.microsoft.com/office/drawing/2014/main" val="20006"/>
                        </a:ext>
                      </a:extLst>
                    </a:gridCol>
                    <a:gridCol w="765086">
                      <a:extLst>
                        <a:ext uri="{9D8B030D-6E8A-4147-A177-3AD203B41FA5}">
                          <a16:colId xmlns:a16="http://schemas.microsoft.com/office/drawing/2014/main" val="20007"/>
                        </a:ext>
                      </a:extLst>
                    </a:gridCol>
                  </a:tblGrid>
                  <a:tr h="370840">
                    <a:tc>
                      <a:txBody>
                        <a:bodyPr/>
                        <a:lstStyle/>
                        <a:p>
                          <a:endParaRPr lang="zh-CN"/>
                        </a:p>
                      </a:txBody>
                      <a:tcPr>
                        <a:blipFill>
                          <a:blip r:embed="rId4"/>
                          <a:stretch>
                            <a:fillRect l="-365" t="-1639" r="-333212" b="-224590"/>
                          </a:stretch>
                        </a:blipFill>
                      </a:tcPr>
                    </a:tc>
                    <a:tc>
                      <a:txBody>
                        <a:bodyPr/>
                        <a:lstStyle/>
                        <a:p>
                          <a:endParaRPr lang="zh-CN"/>
                        </a:p>
                      </a:txBody>
                      <a:tcPr>
                        <a:blipFill>
                          <a:blip r:embed="rId4"/>
                          <a:stretch>
                            <a:fillRect l="-177419" t="-1639" r="-489032" b="-224590"/>
                          </a:stretch>
                        </a:blipFill>
                      </a:tcPr>
                    </a:tc>
                    <a:tc>
                      <a:txBody>
                        <a:bodyPr/>
                        <a:lstStyle/>
                        <a:p>
                          <a:endParaRPr lang="zh-CN"/>
                        </a:p>
                      </a:txBody>
                      <a:tcPr>
                        <a:blipFill>
                          <a:blip r:embed="rId4"/>
                          <a:stretch>
                            <a:fillRect l="-323308" t="-1639" r="-469925" b="-224590"/>
                          </a:stretch>
                        </a:blipFill>
                      </a:tcPr>
                    </a:tc>
                    <a:tc>
                      <a:txBody>
                        <a:bodyPr/>
                        <a:lstStyle/>
                        <a:p>
                          <a:endParaRPr lang="zh-CN"/>
                        </a:p>
                      </a:txBody>
                      <a:tcPr>
                        <a:blipFill>
                          <a:blip r:embed="rId4"/>
                          <a:stretch>
                            <a:fillRect l="-423308" t="-1639" r="-369925" b="-224590"/>
                          </a:stretch>
                        </a:blipFill>
                      </a:tcPr>
                    </a:tc>
                    <a:tc>
                      <a:txBody>
                        <a:bodyPr/>
                        <a:lstStyle/>
                        <a:p>
                          <a:endParaRPr lang="zh-CN"/>
                        </a:p>
                      </a:txBody>
                      <a:tcPr>
                        <a:blipFill>
                          <a:blip r:embed="rId4"/>
                          <a:stretch>
                            <a:fillRect l="-523308" t="-1639" r="-269925" b="-224590"/>
                          </a:stretch>
                        </a:blipFill>
                      </a:tcPr>
                    </a:tc>
                    <a:tc>
                      <a:txBody>
                        <a:bodyPr/>
                        <a:lstStyle/>
                        <a:p>
                          <a:endParaRPr lang="zh-CN"/>
                        </a:p>
                      </a:txBody>
                      <a:tcPr>
                        <a:blipFill>
                          <a:blip r:embed="rId4"/>
                          <a:stretch>
                            <a:fillRect l="-702542" t="-1639" r="-204237" b="-224590"/>
                          </a:stretch>
                        </a:blipFill>
                      </a:tcPr>
                    </a:tc>
                    <a:tc>
                      <a:txBody>
                        <a:bodyPr/>
                        <a:lstStyle/>
                        <a:p>
                          <a:endParaRPr lang="zh-CN"/>
                        </a:p>
                      </a:txBody>
                      <a:tcPr>
                        <a:blipFill>
                          <a:blip r:embed="rId4"/>
                          <a:stretch>
                            <a:fillRect l="-853153" t="-1639" r="-117117" b="-224590"/>
                          </a:stretch>
                        </a:blipFill>
                      </a:tcPr>
                    </a:tc>
                    <a:tc>
                      <a:txBody>
                        <a:bodyPr/>
                        <a:lstStyle/>
                        <a:p>
                          <a:endParaRPr lang="zh-CN"/>
                        </a:p>
                      </a:txBody>
                      <a:tcPr>
                        <a:blipFill>
                          <a:blip r:embed="rId4"/>
                          <a:stretch>
                            <a:fillRect l="-839683" t="-1639" r="-3175" b="-224590"/>
                          </a:stretch>
                        </a:blipFill>
                      </a:tcPr>
                    </a:tc>
                    <a:extLst>
                      <a:ext uri="{0D108BD9-81ED-4DB2-BD59-A6C34878D82A}">
                        <a16:rowId xmlns:a16="http://schemas.microsoft.com/office/drawing/2014/main" val="10000"/>
                      </a:ext>
                    </a:extLst>
                  </a:tr>
                  <a:tr h="370840">
                    <a:tc>
                      <a:txBody>
                        <a:bodyPr/>
                        <a:lstStyle/>
                        <a:p>
                          <a:endParaRPr lang="zh-CN"/>
                        </a:p>
                      </a:txBody>
                      <a:tcPr>
                        <a:blipFill>
                          <a:blip r:embed="rId4"/>
                          <a:stretch>
                            <a:fillRect l="-365" t="-100000" r="-333212" b="-120968"/>
                          </a:stretch>
                        </a:blipFill>
                      </a:tcPr>
                    </a:tc>
                    <a:tc>
                      <a:txBody>
                        <a:bodyPr/>
                        <a:lstStyle/>
                        <a:p>
                          <a:endParaRPr lang="zh-CN"/>
                        </a:p>
                      </a:txBody>
                      <a:tcPr>
                        <a:blipFill>
                          <a:blip r:embed="rId4"/>
                          <a:stretch>
                            <a:fillRect l="-177419" t="-100000" r="-489032" b="-120968"/>
                          </a:stretch>
                        </a:blipFill>
                      </a:tcPr>
                    </a:tc>
                    <a:tc>
                      <a:txBody>
                        <a:bodyPr/>
                        <a:lstStyle/>
                        <a:p>
                          <a:endParaRPr lang="zh-CN"/>
                        </a:p>
                      </a:txBody>
                      <a:tcPr>
                        <a:blipFill>
                          <a:blip r:embed="rId4"/>
                          <a:stretch>
                            <a:fillRect l="-323308" t="-100000" r="-469925" b="-120968"/>
                          </a:stretch>
                        </a:blipFill>
                      </a:tcPr>
                    </a:tc>
                    <a:tc>
                      <a:txBody>
                        <a:bodyPr/>
                        <a:lstStyle/>
                        <a:p>
                          <a:endParaRPr lang="zh-CN"/>
                        </a:p>
                      </a:txBody>
                      <a:tcPr>
                        <a:blipFill>
                          <a:blip r:embed="rId4"/>
                          <a:stretch>
                            <a:fillRect l="-423308" t="-100000" r="-369925" b="-120968"/>
                          </a:stretch>
                        </a:blipFill>
                      </a:tcPr>
                    </a:tc>
                    <a:tc>
                      <a:txBody>
                        <a:bodyPr/>
                        <a:lstStyle/>
                        <a:p>
                          <a:endParaRPr lang="zh-CN"/>
                        </a:p>
                      </a:txBody>
                      <a:tcPr>
                        <a:blipFill>
                          <a:blip r:embed="rId4"/>
                          <a:stretch>
                            <a:fillRect l="-523308" t="-100000" r="-269925" b="-120968"/>
                          </a:stretch>
                        </a:blipFill>
                      </a:tcPr>
                    </a:tc>
                    <a:tc>
                      <a:txBody>
                        <a:bodyPr/>
                        <a:lstStyle/>
                        <a:p>
                          <a:endParaRPr lang="zh-CN"/>
                        </a:p>
                      </a:txBody>
                      <a:tcPr>
                        <a:blipFill>
                          <a:blip r:embed="rId4"/>
                          <a:stretch>
                            <a:fillRect l="-702542" t="-100000" r="-204237" b="-120968"/>
                          </a:stretch>
                        </a:blipFill>
                      </a:tcPr>
                    </a:tc>
                    <a:tc>
                      <a:txBody>
                        <a:bodyPr/>
                        <a:lstStyle/>
                        <a:p>
                          <a:endParaRPr lang="zh-CN"/>
                        </a:p>
                      </a:txBody>
                      <a:tcPr>
                        <a:blipFill>
                          <a:blip r:embed="rId4"/>
                          <a:stretch>
                            <a:fillRect l="-853153" t="-100000" r="-117117" b="-120968"/>
                          </a:stretch>
                        </a:blipFill>
                      </a:tcPr>
                    </a:tc>
                    <a:tc>
                      <a:txBody>
                        <a:bodyPr/>
                        <a:lstStyle/>
                        <a:p>
                          <a:endParaRPr lang="zh-CN"/>
                        </a:p>
                      </a:txBody>
                      <a:tcPr>
                        <a:blipFill>
                          <a:blip r:embed="rId4"/>
                          <a:stretch>
                            <a:fillRect l="-839683" t="-100000" r="-3175" b="-120968"/>
                          </a:stretch>
                        </a:blipFill>
                      </a:tcPr>
                    </a:tc>
                    <a:extLst>
                      <a:ext uri="{0D108BD9-81ED-4DB2-BD59-A6C34878D82A}">
                        <a16:rowId xmlns:a16="http://schemas.microsoft.com/office/drawing/2014/main" val="10001"/>
                      </a:ext>
                    </a:extLst>
                  </a:tr>
                  <a:tr h="370840">
                    <a:tc>
                      <a:txBody>
                        <a:bodyPr/>
                        <a:lstStyle/>
                        <a:p>
                          <a:r>
                            <a:rPr lang="en-US" altLang="zh-CN" dirty="0">
                              <a:latin typeface="Times New Roman" panose="02020603050405020304" pitchFamily="18" charset="0"/>
                              <a:cs typeface="Times New Roman" panose="02020603050405020304" pitchFamily="18" charset="0"/>
                            </a:rPr>
                            <a:t>No. registered</a:t>
                          </a:r>
                          <a:endParaRPr lang="zh-CN" altLang="en-US"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4"/>
                          <a:stretch>
                            <a:fillRect l="-177419" t="-203279" r="-489032" b="-22951"/>
                          </a:stretch>
                        </a:blipFill>
                      </a:tcPr>
                    </a:tc>
                    <a:tc>
                      <a:txBody>
                        <a:bodyPr/>
                        <a:lstStyle/>
                        <a:p>
                          <a:endParaRPr lang="zh-CN"/>
                        </a:p>
                      </a:txBody>
                      <a:tcPr>
                        <a:blipFill>
                          <a:blip r:embed="rId4"/>
                          <a:stretch>
                            <a:fillRect l="-323308" t="-203279" r="-469925" b="-22951"/>
                          </a:stretch>
                        </a:blipFill>
                      </a:tcPr>
                    </a:tc>
                    <a:tc>
                      <a:txBody>
                        <a:bodyPr/>
                        <a:lstStyle/>
                        <a:p>
                          <a:endParaRPr lang="zh-CN"/>
                        </a:p>
                      </a:txBody>
                      <a:tcPr>
                        <a:blipFill>
                          <a:blip r:embed="rId4"/>
                          <a:stretch>
                            <a:fillRect l="-423308" t="-203279" r="-369925" b="-22951"/>
                          </a:stretch>
                        </a:blipFill>
                      </a:tcPr>
                    </a:tc>
                    <a:tc>
                      <a:txBody>
                        <a:bodyPr/>
                        <a:lstStyle/>
                        <a:p>
                          <a:endParaRPr lang="zh-CN"/>
                        </a:p>
                      </a:txBody>
                      <a:tcPr>
                        <a:blipFill>
                          <a:blip r:embed="rId4"/>
                          <a:stretch>
                            <a:fillRect l="-523308" t="-203279" r="-269925" b="-22951"/>
                          </a:stretch>
                        </a:blipFill>
                      </a:tcPr>
                    </a:tc>
                    <a:tc>
                      <a:txBody>
                        <a:bodyPr/>
                        <a:lstStyle/>
                        <a:p>
                          <a:endParaRPr lang="zh-CN"/>
                        </a:p>
                      </a:txBody>
                      <a:tcPr>
                        <a:blipFill>
                          <a:blip r:embed="rId4"/>
                          <a:stretch>
                            <a:fillRect l="-702542" t="-203279" r="-204237" b="-22951"/>
                          </a:stretch>
                        </a:blipFill>
                      </a:tcPr>
                    </a:tc>
                    <a:tc>
                      <a:txBody>
                        <a:bodyPr/>
                        <a:lstStyle/>
                        <a:p>
                          <a:endParaRPr lang="zh-CN"/>
                        </a:p>
                      </a:txBody>
                      <a:tcPr>
                        <a:blipFill>
                          <a:blip r:embed="rId4"/>
                          <a:stretch>
                            <a:fillRect l="-853153" t="-203279" r="-117117" b="-22951"/>
                          </a:stretch>
                        </a:blipFill>
                      </a:tcPr>
                    </a:tc>
                    <a:tc>
                      <a:txBody>
                        <a:bodyPr/>
                        <a:lstStyle/>
                        <a:p>
                          <a:endParaRPr lang="zh-CN"/>
                        </a:p>
                      </a:txBody>
                      <a:tcPr>
                        <a:blipFill>
                          <a:blip r:embed="rId4"/>
                          <a:stretch>
                            <a:fillRect l="-839683" t="-203279" r="-3175" b="-22951"/>
                          </a:stretch>
                        </a:blipFill>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sp>
            <p:nvSpPr>
              <p:cNvPr id="7" name="矩形 6"/>
              <p:cNvSpPr/>
              <p:nvPr/>
            </p:nvSpPr>
            <p:spPr>
              <a:xfrm>
                <a:off x="349849" y="4293676"/>
                <a:ext cx="8197552"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Since </a:t>
                </a:r>
                <a14:m>
                  <m:oMath xmlns:m="http://schemas.openxmlformats.org/officeDocument/2006/math">
                    <m:r>
                      <a:rPr lang="en-US" altLang="zh-CN" sz="2200" b="0" i="1" smtClean="0">
                        <a:latin typeface="Cambria Math"/>
                      </a:rPr>
                      <m:t>𝑝</m:t>
                    </m:r>
                    <m:d>
                      <m:dPr>
                        <m:ctrlPr>
                          <a:rPr lang="en-US" altLang="zh-CN" sz="2200" b="0" i="1" smtClean="0">
                            <a:latin typeface="Cambria Math" charset="0"/>
                          </a:rPr>
                        </m:ctrlPr>
                      </m:dPr>
                      <m:e>
                        <m:r>
                          <a:rPr lang="en-US" altLang="zh-CN" sz="2200" b="0" i="1" smtClean="0">
                            <a:latin typeface="Cambria Math"/>
                          </a:rPr>
                          <m:t>1</m:t>
                        </m:r>
                      </m:e>
                    </m:d>
                    <m:r>
                      <a:rPr lang="en-US" altLang="zh-CN" sz="2200" b="0" i="1" smtClean="0">
                        <a:latin typeface="Cambria Math"/>
                      </a:rPr>
                      <m:t>=0.01</m:t>
                    </m:r>
                  </m:oMath>
                </a14:m>
                <a:r>
                  <a:rPr lang="en-US" altLang="zh-CN" sz="2200" dirty="0">
                    <a:latin typeface="Times New Roman" panose="02020603050405020304" pitchFamily="18" charset="0"/>
                    <a:cs typeface="Times New Roman" panose="02020603050405020304" pitchFamily="18" charset="0"/>
                  </a:rPr>
                  <a:t>, we know that </a:t>
                </a:r>
                <a14:m>
                  <m:oMath xmlns:m="http://schemas.openxmlformats.org/officeDocument/2006/math">
                    <m:r>
                      <a:rPr lang="en-US" altLang="zh-CN" sz="2200" b="0" i="1" smtClean="0">
                        <a:latin typeface="Cambria Math"/>
                      </a:rPr>
                      <m:t>0.01</m:t>
                    </m:r>
                    <m:d>
                      <m:dPr>
                        <m:ctrlPr>
                          <a:rPr lang="en-US" altLang="zh-CN" sz="2200" b="0" i="1" smtClean="0">
                            <a:latin typeface="Cambria Math" charset="0"/>
                          </a:rPr>
                        </m:ctrlPr>
                      </m:dPr>
                      <m:e>
                        <m:r>
                          <a:rPr lang="en-US" altLang="zh-CN" sz="2200" b="0" i="1" smtClean="0">
                            <a:latin typeface="Cambria Math"/>
                          </a:rPr>
                          <m:t>15000</m:t>
                        </m:r>
                      </m:e>
                    </m:d>
                    <m:r>
                      <a:rPr lang="en-US" altLang="zh-CN" sz="2200" b="0" i="1" smtClean="0">
                        <a:latin typeface="Cambria Math"/>
                      </a:rPr>
                      <m:t>=150 </m:t>
                    </m:r>
                  </m:oMath>
                </a14:m>
                <a:r>
                  <a:rPr lang="en-US" altLang="zh-CN" sz="2200" dirty="0">
                    <a:latin typeface="Times New Roman" panose="02020603050405020304" pitchFamily="18" charset="0"/>
                    <a:cs typeface="Times New Roman" panose="02020603050405020304" pitchFamily="18" charset="0"/>
                  </a:rPr>
                  <a:t>of the students are registered for one course, and similarly for the other </a:t>
                </a:r>
                <a14:m>
                  <m:oMath xmlns:m="http://schemas.openxmlformats.org/officeDocument/2006/math">
                    <m:r>
                      <a:rPr lang="en-US" altLang="zh-CN" sz="2200" i="1" dirty="0" smtClean="0">
                        <a:latin typeface="Cambria Math"/>
                      </a:rPr>
                      <m:t>𝑥</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values.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349849" y="4293676"/>
                <a:ext cx="8197552" cy="769441"/>
              </a:xfrm>
              <a:prstGeom prst="rect">
                <a:avLst/>
              </a:prstGeom>
              <a:blipFill>
                <a:blip r:embed="rId5"/>
                <a:stretch>
                  <a:fillRect l="-967" t="-4724" r="-967" b="-14961"/>
                </a:stretch>
              </a:blipFill>
            </p:spPr>
            <p:txBody>
              <a:bodyPr/>
              <a:lstStyle/>
              <a:p>
                <a:r>
                  <a:rPr lang="zh-CN" altLang="en-US">
                    <a:noFill/>
                  </a:rPr>
                  <a:t> </a:t>
                </a:r>
              </a:p>
            </p:txBody>
          </p:sp>
        </mc:Fallback>
      </mc:AlternateContent>
      <p:sp>
        <p:nvSpPr>
          <p:cNvPr id="8" name="矩形 7"/>
          <p:cNvSpPr/>
          <p:nvPr/>
        </p:nvSpPr>
        <p:spPr>
          <a:xfrm>
            <a:off x="371147" y="5401672"/>
            <a:ext cx="7498675" cy="43088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What is the average number of courses per student?</a:t>
            </a:r>
            <a:endParaRPr lang="zh-CN" altLang="en-US" sz="2200" dirty="0">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xmlns="" id="{F8B474DF-63C3-4AC4-84CA-AF531E066B13}"/>
              </a:ext>
            </a:extLst>
          </p:cNvPr>
          <p:cNvSpPr>
            <a:spLocks noGrp="1"/>
          </p:cNvSpPr>
          <p:nvPr>
            <p:ph type="sldNum" sz="quarter" idx="11"/>
          </p:nvPr>
        </p:nvSpPr>
        <p:spPr/>
        <p:txBody>
          <a:bodyPr/>
          <a:lstStyle/>
          <a:p>
            <a:pPr>
              <a:defRPr/>
            </a:pPr>
            <a:fld id="{DF2308B0-52A9-437D-9700-D7B37876F5B1}" type="slidenum">
              <a:rPr lang="zh-CN" altLang="en-US" smtClean="0"/>
              <a:pPr>
                <a:defRPr/>
              </a:pPr>
              <a:t>24</a:t>
            </a:fld>
            <a:endParaRPr lang="en-US" altLang="zh-CN" dirty="0"/>
          </a:p>
        </p:txBody>
      </p:sp>
    </p:spTree>
    <p:extLst>
      <p:ext uri="{BB962C8B-B14F-4D97-AF65-F5344CB8AC3E}">
        <p14:creationId xmlns:p14="http://schemas.microsoft.com/office/powerpoint/2010/main" val="336845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213810" y="908720"/>
                <a:ext cx="8123259" cy="570926"/>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Is it the </a:t>
                </a:r>
                <a:r>
                  <a:rPr lang="en-US" altLang="zh-CN" sz="2200" dirty="0">
                    <a:solidFill>
                      <a:srgbClr val="FF0000"/>
                    </a:solidFill>
                    <a:latin typeface="Times New Roman" panose="02020603050405020304" pitchFamily="18" charset="0"/>
                    <a:cs typeface="Times New Roman" panose="02020603050405020304" pitchFamily="18" charset="0"/>
                  </a:rPr>
                  <a:t>ordinary average </a:t>
                </a:r>
                <a:r>
                  <a:rPr lang="en-US" altLang="zh-CN" sz="2200" dirty="0">
                    <a:latin typeface="Times New Roman" panose="02020603050405020304" pitchFamily="18" charset="0"/>
                    <a:cs typeface="Times New Roman" panose="02020603050405020304" pitchFamily="18" charset="0"/>
                  </a:rPr>
                  <a:t>of 1, . . . , 7, which is </a:t>
                </a:r>
                <a14:m>
                  <m:oMath xmlns:m="http://schemas.openxmlformats.org/officeDocument/2006/math">
                    <m:f>
                      <m:fPr>
                        <m:ctrlPr>
                          <a:rPr lang="en-US" altLang="zh-CN" sz="2200" i="1" smtClean="0">
                            <a:latin typeface="Cambria Math" charset="0"/>
                          </a:rPr>
                        </m:ctrlPr>
                      </m:fPr>
                      <m:num>
                        <m:r>
                          <a:rPr lang="en-US" altLang="zh-CN" sz="2200" b="0" i="1" smtClean="0">
                            <a:latin typeface="Cambria Math"/>
                          </a:rPr>
                          <m:t>1+…+7</m:t>
                        </m:r>
                      </m:num>
                      <m:den>
                        <m:r>
                          <a:rPr lang="en-US" altLang="zh-CN" sz="2200" b="0" i="1" smtClean="0">
                            <a:latin typeface="Cambria Math"/>
                          </a:rPr>
                          <m:t>7</m:t>
                        </m:r>
                      </m:den>
                    </m:f>
                    <m:r>
                      <a:rPr lang="en-US" altLang="zh-CN" sz="2200" b="0" i="1" smtClean="0">
                        <a:latin typeface="Cambria Math"/>
                      </a:rPr>
                      <m:t>=4</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13810" y="908720"/>
                <a:ext cx="8123259" cy="570926"/>
              </a:xfrm>
              <a:prstGeom prst="rect">
                <a:avLst/>
              </a:prstGeom>
              <a:blipFill>
                <a:blip r:embed="rId2"/>
                <a:stretch>
                  <a:fillRect l="-975" b="-85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61510" y="1538790"/>
                <a:ext cx="8415936"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No!  Because more students register for </a:t>
                </a:r>
                <a14:m>
                  <m:oMath xmlns:m="http://schemas.openxmlformats.org/officeDocument/2006/math">
                    <m:r>
                      <a:rPr lang="en-US" altLang="zh-CN" sz="2200" i="1" dirty="0" smtClean="0">
                        <a:latin typeface="Cambria Math"/>
                      </a:rPr>
                      <m:t>4</m:t>
                    </m:r>
                    <m:r>
                      <a:rPr lang="en-US" altLang="zh-CN" sz="2200" i="1" dirty="0">
                        <a:latin typeface="Cambria Math"/>
                      </a:rPr>
                      <m:t>, 5</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i="1" dirty="0" smtClean="0">
                        <a:latin typeface="Cambria Math"/>
                      </a:rPr>
                      <m:t>6</m:t>
                    </m:r>
                  </m:oMath>
                </a14:m>
                <a:r>
                  <a:rPr lang="en-US" altLang="zh-CN" sz="2200" dirty="0">
                    <a:latin typeface="Times New Roman" panose="02020603050405020304" pitchFamily="18" charset="0"/>
                    <a:cs typeface="Times New Roman" panose="02020603050405020304" pitchFamily="18" charset="0"/>
                  </a:rPr>
                  <a:t> courses than for other number of courses</a:t>
                </a:r>
                <a:r>
                  <a:rPr lang="en-US" altLang="zh-CN" sz="2200" i="1"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161510" y="1538790"/>
                <a:ext cx="8415936" cy="769441"/>
              </a:xfrm>
              <a:prstGeom prst="rect">
                <a:avLst/>
              </a:prstGeom>
              <a:blipFill>
                <a:blip r:embed="rId3"/>
                <a:stretch>
                  <a:fillRect l="-941" t="-4724" r="-941" b="-14961"/>
                </a:stretch>
              </a:blipFill>
            </p:spPr>
            <p:txBody>
              <a:bodyPr/>
              <a:lstStyle/>
              <a:p>
                <a:r>
                  <a:rPr lang="zh-CN" altLang="en-US">
                    <a:noFill/>
                  </a:rPr>
                  <a:t> </a:t>
                </a:r>
              </a:p>
            </p:txBody>
          </p:sp>
        </mc:Fallback>
      </mc:AlternateContent>
      <p:sp>
        <p:nvSpPr>
          <p:cNvPr id="5" name="矩形 4"/>
          <p:cNvSpPr/>
          <p:nvPr/>
        </p:nvSpPr>
        <p:spPr>
          <a:xfrm>
            <a:off x="206515" y="2396313"/>
            <a:ext cx="8370930"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Instead we compute the total number of courses taken by all students and divide it by the total number of students:</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p:cNvSpPr txBox="1"/>
              <p:nvPr/>
            </p:nvSpPr>
            <p:spPr>
              <a:xfrm>
                <a:off x="298171" y="3290848"/>
                <a:ext cx="7348678" cy="629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charset="0"/>
                            </a:rPr>
                          </m:ctrlPr>
                        </m:fPr>
                        <m:num>
                          <m:r>
                            <a:rPr lang="en-US" altLang="zh-CN" b="0" i="1" smtClean="0">
                              <a:latin typeface="Cambria Math"/>
                            </a:rPr>
                            <m:t>1</m:t>
                          </m:r>
                          <m:d>
                            <m:dPr>
                              <m:ctrlPr>
                                <a:rPr lang="en-US" altLang="zh-CN" b="0" i="1" smtClean="0">
                                  <a:latin typeface="Cambria Math" charset="0"/>
                                </a:rPr>
                              </m:ctrlPr>
                            </m:dPr>
                            <m:e>
                              <m:r>
                                <a:rPr lang="en-US" altLang="zh-CN" b="0" i="1" smtClean="0">
                                  <a:latin typeface="Cambria Math"/>
                                </a:rPr>
                                <m:t>150</m:t>
                              </m:r>
                            </m:e>
                          </m:d>
                          <m:r>
                            <a:rPr lang="en-US" altLang="zh-CN" b="0" i="1" smtClean="0">
                              <a:latin typeface="Cambria Math"/>
                            </a:rPr>
                            <m:t>+2</m:t>
                          </m:r>
                          <m:d>
                            <m:dPr>
                              <m:ctrlPr>
                                <a:rPr lang="en-US" altLang="zh-CN" b="0" i="1" smtClean="0">
                                  <a:latin typeface="Cambria Math" charset="0"/>
                                </a:rPr>
                              </m:ctrlPr>
                            </m:dPr>
                            <m:e>
                              <m:r>
                                <a:rPr lang="en-US" altLang="zh-CN" b="0" i="1" smtClean="0">
                                  <a:latin typeface="Cambria Math"/>
                                </a:rPr>
                                <m:t>450</m:t>
                              </m:r>
                            </m:e>
                          </m:d>
                          <m:r>
                            <a:rPr lang="en-US" altLang="zh-CN" b="0" i="1" smtClean="0">
                              <a:latin typeface="Cambria Math"/>
                            </a:rPr>
                            <m:t>+3</m:t>
                          </m:r>
                          <m:d>
                            <m:dPr>
                              <m:ctrlPr>
                                <a:rPr lang="en-US" altLang="zh-CN" b="0" i="1" smtClean="0">
                                  <a:latin typeface="Cambria Math" charset="0"/>
                                </a:rPr>
                              </m:ctrlPr>
                            </m:dPr>
                            <m:e>
                              <m:r>
                                <a:rPr lang="en-US" altLang="zh-CN" b="0" i="1" smtClean="0">
                                  <a:latin typeface="Cambria Math"/>
                                </a:rPr>
                                <m:t>1950</m:t>
                              </m:r>
                            </m:e>
                          </m:d>
                          <m:r>
                            <a:rPr lang="en-US" altLang="zh-CN" b="0" i="1" smtClean="0">
                              <a:latin typeface="Cambria Math"/>
                            </a:rPr>
                            <m:t>+4</m:t>
                          </m:r>
                          <m:d>
                            <m:dPr>
                              <m:ctrlPr>
                                <a:rPr lang="en-US" altLang="zh-CN" b="0" i="1" smtClean="0">
                                  <a:latin typeface="Cambria Math" charset="0"/>
                                </a:rPr>
                              </m:ctrlPr>
                            </m:dPr>
                            <m:e>
                              <m:r>
                                <a:rPr lang="en-US" altLang="zh-CN" b="0" i="1" smtClean="0">
                                  <a:latin typeface="Cambria Math"/>
                                </a:rPr>
                                <m:t>3750</m:t>
                              </m:r>
                            </m:e>
                          </m:d>
                          <m:r>
                            <a:rPr lang="en-US" altLang="zh-CN" b="0" i="1" smtClean="0">
                              <a:latin typeface="Cambria Math"/>
                            </a:rPr>
                            <m:t>+5</m:t>
                          </m:r>
                          <m:d>
                            <m:dPr>
                              <m:ctrlPr>
                                <a:rPr lang="en-US" altLang="zh-CN" b="0" i="1" smtClean="0">
                                  <a:latin typeface="Cambria Math" charset="0"/>
                                </a:rPr>
                              </m:ctrlPr>
                            </m:dPr>
                            <m:e>
                              <m:r>
                                <a:rPr lang="en-US" altLang="zh-CN" b="0" i="1" smtClean="0">
                                  <a:latin typeface="Cambria Math"/>
                                </a:rPr>
                                <m:t>5850</m:t>
                              </m:r>
                            </m:e>
                          </m:d>
                          <m:r>
                            <a:rPr lang="en-US" altLang="zh-CN" b="0" i="1" smtClean="0">
                              <a:latin typeface="Cambria Math"/>
                            </a:rPr>
                            <m:t>+6</m:t>
                          </m:r>
                          <m:d>
                            <m:dPr>
                              <m:ctrlPr>
                                <a:rPr lang="en-US" altLang="zh-CN" b="0" i="1" smtClean="0">
                                  <a:latin typeface="Cambria Math" charset="0"/>
                                </a:rPr>
                              </m:ctrlPr>
                            </m:dPr>
                            <m:e>
                              <m:r>
                                <a:rPr lang="en-US" altLang="zh-CN" b="0" i="1" smtClean="0">
                                  <a:latin typeface="Cambria Math"/>
                                </a:rPr>
                                <m:t>2550</m:t>
                              </m:r>
                            </m:e>
                          </m:d>
                          <m:r>
                            <a:rPr lang="en-US" altLang="zh-CN" b="0" i="1" smtClean="0">
                              <a:latin typeface="Cambria Math"/>
                            </a:rPr>
                            <m:t>+7(300)</m:t>
                          </m:r>
                        </m:num>
                        <m:den>
                          <m:r>
                            <a:rPr lang="en-US" altLang="zh-CN" b="0" i="1" smtClean="0">
                              <a:latin typeface="Cambria Math"/>
                            </a:rPr>
                            <m:t>15000</m:t>
                          </m:r>
                        </m:den>
                      </m:f>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98171" y="3290848"/>
                <a:ext cx="7348678" cy="62991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59296" y="4064005"/>
                <a:ext cx="4925451" cy="400110"/>
              </a:xfrm>
              <a:prstGeom prst="rect">
                <a:avLst/>
              </a:prstGeom>
              <a:noFill/>
            </p:spPr>
            <p:txBody>
              <a:bodyPr wrap="none" rtlCol="0">
                <a:spAutoFit/>
              </a:bodyPr>
              <a:lstStyle/>
              <a:p>
                <a14:m>
                  <m:oMath xmlns:m="http://schemas.openxmlformats.org/officeDocument/2006/math">
                    <m:r>
                      <a:rPr lang="en-US" altLang="zh-CN" sz="2000" b="0" i="1" smtClean="0">
                        <a:latin typeface="Cambria Math"/>
                      </a:rPr>
                      <m:t>=</m:t>
                    </m:r>
                    <m:r>
                      <a:rPr lang="en-US" altLang="zh-CN" sz="2000" i="1">
                        <a:latin typeface="Cambria Math"/>
                      </a:rPr>
                      <m:t>1</m:t>
                    </m:r>
                    <m:r>
                      <a:rPr lang="en-US" altLang="zh-CN" sz="2000" i="1">
                        <a:latin typeface="Cambria Math"/>
                        <a:ea typeface="Cambria Math"/>
                      </a:rPr>
                      <m:t>∙</m:t>
                    </m:r>
                    <m:r>
                      <a:rPr lang="en-US" altLang="zh-CN" sz="2000" i="1">
                        <a:latin typeface="Cambria Math"/>
                        <a:ea typeface="Cambria Math"/>
                      </a:rPr>
                      <m:t>𝑝</m:t>
                    </m:r>
                    <m:d>
                      <m:dPr>
                        <m:ctrlPr>
                          <a:rPr lang="en-US" altLang="zh-CN" sz="2000" i="1">
                            <a:latin typeface="Cambria Math" charset="0"/>
                            <a:ea typeface="Cambria Math"/>
                          </a:rPr>
                        </m:ctrlPr>
                      </m:dPr>
                      <m:e>
                        <m:r>
                          <a:rPr lang="en-US" altLang="zh-CN" sz="2000" i="1">
                            <a:latin typeface="Cambria Math"/>
                            <a:ea typeface="Cambria Math"/>
                          </a:rPr>
                          <m:t>1</m:t>
                        </m:r>
                      </m:e>
                    </m:d>
                    <m:r>
                      <a:rPr lang="en-US" altLang="zh-CN" sz="2000" i="1">
                        <a:latin typeface="Cambria Math"/>
                        <a:ea typeface="Cambria Math"/>
                      </a:rPr>
                      <m:t>+2∙</m:t>
                    </m:r>
                    <m:r>
                      <a:rPr lang="en-US" altLang="zh-CN" sz="2000" i="1">
                        <a:latin typeface="Cambria Math"/>
                        <a:ea typeface="Cambria Math"/>
                      </a:rPr>
                      <m:t>𝑝</m:t>
                    </m:r>
                    <m:d>
                      <m:dPr>
                        <m:ctrlPr>
                          <a:rPr lang="en-US" altLang="zh-CN" sz="2000" i="1">
                            <a:latin typeface="Cambria Math" charset="0"/>
                            <a:ea typeface="Cambria Math"/>
                          </a:rPr>
                        </m:ctrlPr>
                      </m:dPr>
                      <m:e>
                        <m:r>
                          <a:rPr lang="en-US" altLang="zh-CN" sz="2000" i="1">
                            <a:latin typeface="Cambria Math"/>
                            <a:ea typeface="Cambria Math"/>
                          </a:rPr>
                          <m:t>2</m:t>
                        </m:r>
                      </m:e>
                    </m:d>
                    <m:r>
                      <a:rPr lang="en-US" altLang="zh-CN" sz="2000" i="1">
                        <a:latin typeface="Cambria Math"/>
                        <a:ea typeface="Cambria Math"/>
                      </a:rPr>
                      <m:t>+…+7∙</m:t>
                    </m:r>
                    <m:r>
                      <a:rPr lang="en-US" altLang="zh-CN" sz="2000" i="1">
                        <a:latin typeface="Cambria Math"/>
                        <a:ea typeface="Cambria Math"/>
                      </a:rPr>
                      <m:t>𝑝</m:t>
                    </m:r>
                    <m:d>
                      <m:dPr>
                        <m:ctrlPr>
                          <a:rPr lang="en-US" altLang="zh-CN" sz="2000" i="1">
                            <a:latin typeface="Cambria Math" charset="0"/>
                            <a:ea typeface="Cambria Math"/>
                          </a:rPr>
                        </m:ctrlPr>
                      </m:dPr>
                      <m:e>
                        <m:r>
                          <a:rPr lang="en-US" altLang="zh-CN" sz="2000" i="1">
                            <a:latin typeface="Cambria Math"/>
                            <a:ea typeface="Cambria Math"/>
                          </a:rPr>
                          <m:t>7</m:t>
                        </m:r>
                      </m:e>
                    </m:d>
                    <m:r>
                      <a:rPr lang="en-US" altLang="zh-CN" sz="2000" b="0" i="0" smtClean="0">
                        <a:latin typeface="Cambria Math"/>
                        <a:ea typeface="Cambria Math"/>
                      </a:rPr>
                      <m:t>=4.75</m:t>
                    </m:r>
                  </m:oMath>
                </a14:m>
                <a:r>
                  <a:rPr lang="en-US" altLang="zh-CN" sz="2000" dirty="0">
                    <a:latin typeface="+mj-lt"/>
                  </a:rPr>
                  <a:t>.</a:t>
                </a:r>
                <a:endParaRPr lang="zh-CN" altLang="en-US" sz="200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59296" y="4064005"/>
                <a:ext cx="4925451" cy="400110"/>
              </a:xfrm>
              <a:prstGeom prst="rect">
                <a:avLst/>
              </a:prstGeom>
              <a:blipFill rotWithShape="1">
                <a:blip r:embed="rId5"/>
                <a:stretch>
                  <a:fillRect t="-6154" r="-495" b="-2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06514" y="4689140"/>
                <a:ext cx="8480285" cy="1107996"/>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We find that the average number of courses per student, or equivalently the </a:t>
                </a:r>
                <a:r>
                  <a:rPr lang="en-US" altLang="zh-CN" sz="2200" dirty="0">
                    <a:solidFill>
                      <a:srgbClr val="FF0000"/>
                    </a:solidFill>
                    <a:latin typeface="Times New Roman" panose="02020603050405020304" pitchFamily="18" charset="0"/>
                    <a:cs typeface="Times New Roman" panose="02020603050405020304" pitchFamily="18" charset="0"/>
                  </a:rPr>
                  <a:t>average or mean value of </a:t>
                </a:r>
                <a14:m>
                  <m:oMath xmlns:m="http://schemas.openxmlformats.org/officeDocument/2006/math">
                    <m:r>
                      <a:rPr lang="en-US" altLang="zh-CN" sz="2200" i="1" dirty="0" smtClean="0">
                        <a:solidFill>
                          <a:srgbClr val="FF0000"/>
                        </a:solidFill>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a:t>
                </a:r>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 </a:t>
                </a:r>
                <a:r>
                  <a:rPr lang="en-US" altLang="zh-CN" sz="2200" dirty="0">
                    <a:solidFill>
                      <a:srgbClr val="FF0000"/>
                    </a:solidFill>
                    <a:latin typeface="Times New Roman" panose="02020603050405020304" pitchFamily="18" charset="0"/>
                    <a:cs typeface="Times New Roman" panose="02020603050405020304" pitchFamily="18" charset="0"/>
                  </a:rPr>
                  <a:t>weighted average </a:t>
                </a:r>
                <a:r>
                  <a:rPr lang="en-US" altLang="zh-CN" sz="2200" dirty="0">
                    <a:latin typeface="Times New Roman" panose="02020603050405020304" pitchFamily="18" charset="0"/>
                    <a:cs typeface="Times New Roman" panose="02020603050405020304" pitchFamily="18" charset="0"/>
                  </a:rPr>
                  <a:t>of the possible values </a:t>
                </a:r>
                <a14:m>
                  <m:oMath xmlns:m="http://schemas.openxmlformats.org/officeDocument/2006/math">
                    <m:r>
                      <a:rPr lang="en-US" altLang="zh-CN" sz="2200" i="1" dirty="0" smtClean="0">
                        <a:latin typeface="Cambria Math"/>
                      </a:rPr>
                      <m:t>1</m:t>
                    </m:r>
                    <m:r>
                      <a:rPr lang="en-US" altLang="zh-CN" sz="2200" i="1" dirty="0">
                        <a:latin typeface="Cambria Math"/>
                      </a:rPr>
                      <m:t>, . . . , 7, </m:t>
                    </m:r>
                  </m:oMath>
                </a14:m>
                <a:r>
                  <a:rPr lang="en-US" altLang="zh-CN" sz="2200" dirty="0">
                    <a:latin typeface="Times New Roman" panose="02020603050405020304" pitchFamily="18" charset="0"/>
                    <a:cs typeface="Times New Roman" panose="02020603050405020304" pitchFamily="18" charset="0"/>
                  </a:rPr>
                  <a:t>where the weights are the probabilities of those values.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206514" y="4689140"/>
                <a:ext cx="8480285" cy="1107996"/>
              </a:xfrm>
              <a:prstGeom prst="rect">
                <a:avLst/>
              </a:prstGeom>
              <a:blipFill>
                <a:blip r:embed="rId6"/>
                <a:stretch>
                  <a:fillRect l="-935" t="-3846" r="-935" b="-10440"/>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xmlns="" id="{A6A0085A-1EDF-48BE-A1F7-B80F579E1A80}"/>
              </a:ext>
            </a:extLst>
          </p:cNvPr>
          <p:cNvSpPr>
            <a:spLocks noGrp="1"/>
          </p:cNvSpPr>
          <p:nvPr>
            <p:ph type="sldNum" sz="quarter" idx="11"/>
          </p:nvPr>
        </p:nvSpPr>
        <p:spPr/>
        <p:txBody>
          <a:bodyPr/>
          <a:lstStyle/>
          <a:p>
            <a:pPr>
              <a:defRPr/>
            </a:pPr>
            <a:fld id="{DF2308B0-52A9-437D-9700-D7B37876F5B1}" type="slidenum">
              <a:rPr lang="zh-CN" altLang="en-US" smtClean="0"/>
              <a:pPr>
                <a:defRPr/>
              </a:pPr>
              <a:t>25</a:t>
            </a:fld>
            <a:endParaRPr lang="en-US" altLang="zh-CN" dirty="0"/>
          </a:p>
        </p:txBody>
      </p:sp>
    </p:spTree>
    <p:extLst>
      <p:ext uri="{BB962C8B-B14F-4D97-AF65-F5344CB8AC3E}">
        <p14:creationId xmlns:p14="http://schemas.microsoft.com/office/powerpoint/2010/main" val="232394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279060" y="971791"/>
                <a:ext cx="3018134"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The Expected Value of </a:t>
                </a:r>
                <a14:m>
                  <m:oMath xmlns:m="http://schemas.openxmlformats.org/officeDocument/2006/math">
                    <m:r>
                      <a:rPr lang="en-US" altLang="zh-CN" sz="2200" i="1" dirty="0" smtClean="0">
                        <a:solidFill>
                          <a:srgbClr val="FF0000"/>
                        </a:solidFill>
                        <a:latin typeface="Cambria Math"/>
                      </a:rPr>
                      <m:t>𝑋</m:t>
                    </m:r>
                  </m:oMath>
                </a14:m>
                <a:endParaRPr lang="zh-CN" altLang="en-US" sz="2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79060" y="971791"/>
                <a:ext cx="3018134" cy="430887"/>
              </a:xfrm>
              <a:prstGeom prst="rect">
                <a:avLst/>
              </a:prstGeom>
              <a:blipFill>
                <a:blip r:embed="rId2"/>
                <a:stretch>
                  <a:fillRect l="-2626" t="-8451"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41530" y="1898831"/>
                <a:ext cx="8370930"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be a discrete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with set of possible values </a:t>
                </a:r>
                <a14:m>
                  <m:oMath xmlns:m="http://schemas.openxmlformats.org/officeDocument/2006/math">
                    <m:r>
                      <a:rPr lang="en-US" altLang="zh-CN" sz="2200" i="1" dirty="0" smtClean="0">
                        <a:latin typeface="Cambria Math"/>
                      </a:rPr>
                      <m:t>𝐷</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and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smtClean="0">
                        <a:latin typeface="Cambria Math"/>
                      </a:rPr>
                      <m:t>𝑝</m:t>
                    </m:r>
                    <m:r>
                      <a:rPr lang="en-US" altLang="zh-CN" sz="2200" i="1" dirty="0" smtClean="0">
                        <a:latin typeface="Cambria Math"/>
                      </a:rPr>
                      <m:t>(</m:t>
                    </m:r>
                    <m:r>
                      <a:rPr lang="en-US" altLang="zh-CN" sz="2200" i="1" dirty="0" smtClean="0">
                        <a:latin typeface="Cambria Math"/>
                      </a:rPr>
                      <m:t>𝑥</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The </a:t>
                </a:r>
                <a:r>
                  <a:rPr lang="en-US" altLang="zh-CN" sz="2200" dirty="0">
                    <a:solidFill>
                      <a:srgbClr val="FF0000"/>
                    </a:solidFill>
                    <a:latin typeface="Times New Roman" panose="02020603050405020304" pitchFamily="18" charset="0"/>
                    <a:cs typeface="Times New Roman" panose="02020603050405020304" pitchFamily="18" charset="0"/>
                  </a:rPr>
                  <a:t>expected value</a:t>
                </a:r>
                <a:r>
                  <a:rPr lang="en-US" altLang="zh-CN" sz="2200" dirty="0">
                    <a:latin typeface="Times New Roman" panose="02020603050405020304" pitchFamily="18" charset="0"/>
                    <a:cs typeface="Times New Roman" panose="02020603050405020304" pitchFamily="18" charset="0"/>
                  </a:rPr>
                  <a:t> or </a:t>
                </a:r>
                <a:r>
                  <a:rPr lang="en-US" altLang="zh-CN" sz="2200" dirty="0">
                    <a:solidFill>
                      <a:srgbClr val="FF0000"/>
                    </a:solidFill>
                    <a:latin typeface="Times New Roman" panose="02020603050405020304" pitchFamily="18" charset="0"/>
                    <a:cs typeface="Times New Roman" panose="02020603050405020304" pitchFamily="18" charset="0"/>
                  </a:rPr>
                  <a:t>mean value </a:t>
                </a:r>
                <a:r>
                  <a:rPr lang="en-US" altLang="zh-CN" sz="2200" dirty="0">
                    <a:latin typeface="Times New Roman" panose="02020603050405020304" pitchFamily="18" charset="0"/>
                    <a:cs typeface="Times New Roman" panose="02020603050405020304" pitchFamily="18" charset="0"/>
                  </a:rPr>
                  <a:t>of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denoted by </a:t>
                </a:r>
                <a14:m>
                  <m:oMath xmlns:m="http://schemas.openxmlformats.org/officeDocument/2006/math">
                    <m:r>
                      <a:rPr lang="en-US" altLang="zh-CN" sz="2200" i="1" dirty="0" smtClean="0">
                        <a:latin typeface="Cambria Math"/>
                      </a:rPr>
                      <m:t>𝐸</m:t>
                    </m:r>
                    <m:r>
                      <a:rPr lang="en-US" altLang="zh-CN" sz="2200" i="1" dirty="0" smtClean="0">
                        <a:latin typeface="Cambria Math"/>
                      </a:rPr>
                      <m:t>(</m:t>
                    </m:r>
                    <m:r>
                      <a:rPr lang="en-US" altLang="zh-CN" sz="2200" i="1" dirty="0" smtClean="0">
                        <a:latin typeface="Cambria Math"/>
                      </a:rPr>
                      <m:t>𝑋</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or </a:t>
                </a:r>
                <a14:m>
                  <m:oMath xmlns:m="http://schemas.openxmlformats.org/officeDocument/2006/math">
                    <m:sSub>
                      <m:sSubPr>
                        <m:ctrlPr>
                          <a:rPr lang="en-US" altLang="zh-CN" sz="2200" i="1" smtClean="0">
                            <a:latin typeface="Cambria Math" charset="0"/>
                          </a:rPr>
                        </m:ctrlPr>
                      </m:sSubPr>
                      <m:e>
                        <m:r>
                          <a:rPr lang="zh-CN" altLang="en-US" sz="2200" i="1" smtClean="0">
                            <a:latin typeface="Cambria Math"/>
                          </a:rPr>
                          <m:t>𝜇</m:t>
                        </m:r>
                      </m:e>
                      <m:sub>
                        <m:r>
                          <a:rPr lang="en-US" altLang="zh-CN" sz="2200" b="0" i="1" smtClean="0">
                            <a:latin typeface="Cambria Math"/>
                          </a:rPr>
                          <m:t>𝑋</m:t>
                        </m:r>
                      </m:sub>
                    </m:sSub>
                  </m:oMath>
                </a14:m>
                <a:r>
                  <a:rPr lang="en-US" altLang="zh-CN" sz="2200" dirty="0">
                    <a:latin typeface="Times New Roman" panose="02020603050405020304" pitchFamily="18" charset="0"/>
                    <a:cs typeface="Times New Roman" panose="02020603050405020304" pitchFamily="18" charset="0"/>
                  </a:rPr>
                  <a:t> or just </a:t>
                </a:r>
                <a14:m>
                  <m:oMath xmlns:m="http://schemas.openxmlformats.org/officeDocument/2006/math">
                    <m:r>
                      <a:rPr lang="zh-CN" altLang="en-US" sz="2200" i="1" smtClean="0">
                        <a:latin typeface="Cambria Math"/>
                      </a:rPr>
                      <m:t>𝜇</m:t>
                    </m:r>
                  </m:oMath>
                </a14:m>
                <a:r>
                  <a:rPr lang="en-US" altLang="zh-CN" sz="2200" dirty="0">
                    <a:latin typeface="Times New Roman" panose="02020603050405020304" pitchFamily="18" charset="0"/>
                    <a:cs typeface="Times New Roman" panose="02020603050405020304" pitchFamily="18" charset="0"/>
                  </a:rPr>
                  <a:t> is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341530" y="1898831"/>
                <a:ext cx="8370930" cy="769441"/>
              </a:xfrm>
              <a:prstGeom prst="rect">
                <a:avLst/>
              </a:prstGeom>
              <a:blipFill>
                <a:blip r:embed="rId3"/>
                <a:stretch>
                  <a:fillRect l="-947" t="-4724" r="-947" b="-14961"/>
                </a:stretch>
              </a:blipFill>
            </p:spPr>
            <p:txBody>
              <a:bodyPr/>
              <a:lstStyle/>
              <a:p>
                <a:r>
                  <a:rPr lang="zh-CN" altLang="en-US">
                    <a:noFill/>
                  </a:rPr>
                  <a:t> </a:t>
                </a:r>
              </a:p>
            </p:txBody>
          </p:sp>
        </mc:Fallback>
      </mc:AlternateContent>
      <p:sp>
        <p:nvSpPr>
          <p:cNvPr id="4" name="TextBox 3"/>
          <p:cNvSpPr txBox="1"/>
          <p:nvPr/>
        </p:nvSpPr>
        <p:spPr>
          <a:xfrm>
            <a:off x="365550" y="1448780"/>
            <a:ext cx="144016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Definition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p:cNvSpPr txBox="1"/>
              <p:nvPr/>
            </p:nvSpPr>
            <p:spPr>
              <a:xfrm>
                <a:off x="2083954" y="2814492"/>
                <a:ext cx="3561424"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sSub>
                      <m:sSubPr>
                        <m:ctrlPr>
                          <a:rPr lang="en-US" altLang="zh-CN" sz="2200" b="0" i="1" smtClean="0">
                            <a:latin typeface="Cambria Math" charset="0"/>
                          </a:rPr>
                        </m:ctrlPr>
                      </m:sSubPr>
                      <m:e>
                        <m:r>
                          <a:rPr lang="zh-CN" altLang="en-US" sz="2200" b="0" i="1" smtClean="0">
                            <a:latin typeface="Cambria Math"/>
                          </a:rPr>
                          <m:t>𝜇</m:t>
                        </m:r>
                      </m:e>
                      <m:sub>
                        <m:r>
                          <a:rPr lang="en-US" altLang="zh-CN" sz="2200" b="0" i="1" smtClean="0">
                            <a:latin typeface="Cambria Math"/>
                          </a:rPr>
                          <m:t>𝑋</m:t>
                        </m:r>
                      </m:sub>
                    </m:sSub>
                    <m:r>
                      <a:rPr lang="en-US" altLang="zh-CN" sz="2200" b="0" i="1" smtClean="0">
                        <a:latin typeface="Cambria Math"/>
                      </a:rPr>
                      <m:t>=</m:t>
                    </m:r>
                    <m:nary>
                      <m:naryPr>
                        <m:chr m:val="∑"/>
                        <m:supHide m:val="on"/>
                        <m:ctrlPr>
                          <a:rPr lang="en-US" altLang="zh-CN" sz="2200" b="0" i="1" smtClean="0">
                            <a:latin typeface="Cambria Math" charset="0"/>
                          </a:rPr>
                        </m:ctrlPr>
                      </m:naryPr>
                      <m:sub>
                        <m:r>
                          <m:rPr>
                            <m:brk m:alnAt="7"/>
                          </m:rPr>
                          <a:rPr lang="en-US" altLang="zh-CN" sz="2200" b="0" i="1" smtClean="0">
                            <a:latin typeface="Cambria Math"/>
                          </a:rPr>
                          <m:t>𝑥</m:t>
                        </m:r>
                        <m:r>
                          <a:rPr lang="en-US" altLang="zh-CN" sz="2200" b="0" i="1" smtClean="0">
                            <a:latin typeface="Cambria Math"/>
                          </a:rPr>
                          <m:t>∈</m:t>
                        </m:r>
                        <m:r>
                          <a:rPr lang="en-US" altLang="zh-CN" sz="2200" b="0" i="1" smtClean="0">
                            <a:latin typeface="Cambria Math"/>
                          </a:rPr>
                          <m:t>𝐷</m:t>
                        </m:r>
                      </m:sub>
                      <m:sup/>
                      <m:e>
                        <m:r>
                          <a:rPr lang="en-US" altLang="zh-CN" sz="2200" b="0" i="1" smtClean="0">
                            <a:latin typeface="Cambria Math"/>
                          </a:rPr>
                          <m:t>𝑥</m:t>
                        </m:r>
                        <m:r>
                          <a:rPr lang="en-US" altLang="zh-CN" sz="2200" b="0" i="1" smtClean="0">
                            <a:latin typeface="Cambria Math"/>
                            <a:ea typeface="Cambria Math"/>
                          </a:rPr>
                          <m:t>∙</m:t>
                        </m:r>
                        <m:r>
                          <a:rPr lang="en-US" altLang="zh-CN" sz="2200" b="0" i="1" smtClean="0">
                            <a:latin typeface="Cambria Math"/>
                          </a:rPr>
                          <m:t>𝑝</m:t>
                        </m:r>
                        <m:r>
                          <a:rPr lang="en-US" altLang="zh-CN" sz="2200" b="0" i="1" smtClean="0">
                            <a:latin typeface="Cambria Math"/>
                          </a:rPr>
                          <m:t>(</m:t>
                        </m:r>
                        <m:r>
                          <a:rPr lang="en-US" altLang="zh-CN" sz="2200" b="0" i="1" smtClean="0">
                            <a:latin typeface="Cambria Math"/>
                          </a:rPr>
                          <m:t>𝑥</m:t>
                        </m:r>
                        <m:r>
                          <a:rPr lang="en-US" altLang="zh-CN" sz="2200" b="0" i="1" smtClean="0">
                            <a:latin typeface="Cambria Math"/>
                          </a:rPr>
                          <m:t>)</m:t>
                        </m:r>
                      </m:e>
                    </m:nary>
                  </m:oMath>
                </a14:m>
                <a:r>
                  <a:rPr lang="en-US" altLang="zh-CN" sz="2200" dirty="0">
                    <a:latin typeface="+mj-lt"/>
                  </a:rPr>
                  <a:t>.</a:t>
                </a:r>
                <a:r>
                  <a:rPr lang="zh-CN" altLang="en-US" sz="2200" dirty="0">
                    <a:latin typeface="+mj-lt"/>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2083954" y="2814492"/>
                <a:ext cx="3561424" cy="430887"/>
              </a:xfrm>
              <a:prstGeom prst="rect">
                <a:avLst/>
              </a:prstGeom>
              <a:blipFill>
                <a:blip r:embed="rId4"/>
                <a:stretch>
                  <a:fillRect l="-171" t="-127143" b="-194286"/>
                </a:stretch>
              </a:blipFill>
            </p:spPr>
            <p:txBody>
              <a:bodyPr/>
              <a:lstStyle/>
              <a:p>
                <a:r>
                  <a:rPr lang="zh-CN" altLang="en-US">
                    <a:noFill/>
                  </a:rPr>
                  <a:t> </a:t>
                </a:r>
              </a:p>
            </p:txBody>
          </p:sp>
        </mc:Fallback>
      </mc:AlternateContent>
      <p:sp>
        <p:nvSpPr>
          <p:cNvPr id="6" name="TextBox 5"/>
          <p:cNvSpPr txBox="1"/>
          <p:nvPr/>
        </p:nvSpPr>
        <p:spPr>
          <a:xfrm>
            <a:off x="367023" y="3474005"/>
            <a:ext cx="6995287"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Let’s go back to the typical example at the beginning.</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361272" y="3986189"/>
                <a:ext cx="8351187" cy="1107996"/>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200" i="1">
                        <a:latin typeface="Cambria Math"/>
                      </a:rPr>
                      <m:t>𝑋</m:t>
                    </m:r>
                    <m:r>
                      <a:rPr lang="en-US" altLang="zh-CN" sz="2200" i="1">
                        <a:latin typeface="Cambria Math"/>
                      </a:rPr>
                      <m:t>=</m:t>
                    </m:r>
                  </m:oMath>
                </a14:m>
                <a:r>
                  <a:rPr lang="en-US" altLang="zh-CN" sz="2200" dirty="0">
                    <a:latin typeface="Times New Roman" panose="02020603050405020304" pitchFamily="18" charset="0"/>
                    <a:cs typeface="Times New Roman" panose="02020603050405020304" pitchFamily="18" charset="0"/>
                  </a:rPr>
                  <a:t> the number of courses for which a randomly selected student from a university is registered. If the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200" i="1" dirty="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given, then we can calculate </a:t>
                </a:r>
                <a14:m>
                  <m:oMath xmlns:m="http://schemas.openxmlformats.org/officeDocument/2006/math">
                    <m:r>
                      <a:rPr lang="en-US" altLang="zh-CN" sz="2200" b="0" i="1" smtClean="0">
                        <a:latin typeface="Cambria Math"/>
                      </a:rPr>
                      <m:t>𝐸</m:t>
                    </m:r>
                    <m:r>
                      <a:rPr lang="en-US" altLang="zh-CN" sz="2200" b="0" i="1" smtClean="0">
                        <a:latin typeface="Cambria Math"/>
                      </a:rPr>
                      <m:t>(</m:t>
                    </m:r>
                    <m:r>
                      <a:rPr lang="en-US" altLang="zh-CN" sz="2200" b="0" i="1" smtClean="0">
                        <a:latin typeface="Cambria Math"/>
                      </a:rPr>
                      <m:t>𝑋</m:t>
                    </m:r>
                    <m:r>
                      <a:rPr lang="en-US" altLang="zh-CN" sz="2200" b="0" i="1" smtClean="0">
                        <a:latin typeface="Cambria Math"/>
                      </a:rPr>
                      <m:t>)</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as follows.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361272" y="3986189"/>
                <a:ext cx="8351187" cy="1107996"/>
              </a:xfrm>
              <a:prstGeom prst="rect">
                <a:avLst/>
              </a:prstGeom>
              <a:blipFill>
                <a:blip r:embed="rId5"/>
                <a:stretch>
                  <a:fillRect l="-949" t="-3846" r="-949" b="-98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805710" y="5240405"/>
                <a:ext cx="6064545"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r>
                      <a:rPr lang="en-US" altLang="zh-CN" sz="2200" b="0" i="1" smtClean="0">
                        <a:latin typeface="Cambria Math"/>
                      </a:rPr>
                      <m:t>(</m:t>
                    </m:r>
                    <m:r>
                      <a:rPr lang="en-US" altLang="zh-CN" sz="2200" b="0" i="1" smtClean="0">
                        <a:latin typeface="Cambria Math"/>
                      </a:rPr>
                      <m:t>𝑋</m:t>
                    </m:r>
                    <m:r>
                      <a:rPr lang="en-US" altLang="zh-CN" sz="2200" b="0" i="1" smtClean="0">
                        <a:latin typeface="Cambria Math"/>
                      </a:rPr>
                      <m:t>)=1∙</m:t>
                    </m:r>
                    <m:r>
                      <a:rPr lang="en-US" altLang="zh-CN" sz="2200" i="1">
                        <a:latin typeface="Cambria Math"/>
                        <a:ea typeface="Cambria Math"/>
                      </a:rPr>
                      <m:t>𝑝</m:t>
                    </m:r>
                    <m:d>
                      <m:dPr>
                        <m:ctrlPr>
                          <a:rPr lang="en-US" altLang="zh-CN" sz="2200" i="1">
                            <a:latin typeface="Cambria Math" charset="0"/>
                            <a:ea typeface="Cambria Math"/>
                          </a:rPr>
                        </m:ctrlPr>
                      </m:dPr>
                      <m:e>
                        <m:r>
                          <a:rPr lang="en-US" altLang="zh-CN" sz="2200" i="1">
                            <a:latin typeface="Cambria Math"/>
                            <a:ea typeface="Cambria Math"/>
                          </a:rPr>
                          <m:t>1</m:t>
                        </m:r>
                      </m:e>
                    </m:d>
                    <m:r>
                      <a:rPr lang="en-US" altLang="zh-CN" sz="2200" i="1">
                        <a:latin typeface="Cambria Math"/>
                        <a:ea typeface="Cambria Math"/>
                      </a:rPr>
                      <m:t>+2∙</m:t>
                    </m:r>
                    <m:r>
                      <a:rPr lang="en-US" altLang="zh-CN" sz="2200" i="1">
                        <a:latin typeface="Cambria Math"/>
                        <a:ea typeface="Cambria Math"/>
                      </a:rPr>
                      <m:t>𝑝</m:t>
                    </m:r>
                    <m:d>
                      <m:dPr>
                        <m:ctrlPr>
                          <a:rPr lang="en-US" altLang="zh-CN" sz="2200" i="1">
                            <a:latin typeface="Cambria Math" charset="0"/>
                            <a:ea typeface="Cambria Math"/>
                          </a:rPr>
                        </m:ctrlPr>
                      </m:dPr>
                      <m:e>
                        <m:r>
                          <a:rPr lang="en-US" altLang="zh-CN" sz="2200" i="1">
                            <a:latin typeface="Cambria Math"/>
                            <a:ea typeface="Cambria Math"/>
                          </a:rPr>
                          <m:t>2</m:t>
                        </m:r>
                      </m:e>
                    </m:d>
                    <m:r>
                      <a:rPr lang="en-US" altLang="zh-CN" sz="2200" i="1">
                        <a:latin typeface="Cambria Math"/>
                        <a:ea typeface="Cambria Math"/>
                      </a:rPr>
                      <m:t>+…+7∙</m:t>
                    </m:r>
                    <m:r>
                      <a:rPr lang="en-US" altLang="zh-CN" sz="2200" i="1">
                        <a:latin typeface="Cambria Math"/>
                        <a:ea typeface="Cambria Math"/>
                      </a:rPr>
                      <m:t>𝑝</m:t>
                    </m:r>
                    <m:d>
                      <m:dPr>
                        <m:ctrlPr>
                          <a:rPr lang="en-US" altLang="zh-CN" sz="2200" i="1">
                            <a:latin typeface="Cambria Math" charset="0"/>
                            <a:ea typeface="Cambria Math"/>
                          </a:rPr>
                        </m:ctrlPr>
                      </m:dPr>
                      <m:e>
                        <m:r>
                          <a:rPr lang="en-US" altLang="zh-CN" sz="2200" i="1">
                            <a:latin typeface="Cambria Math"/>
                            <a:ea typeface="Cambria Math"/>
                          </a:rPr>
                          <m:t>7</m:t>
                        </m:r>
                      </m:e>
                    </m:d>
                    <m:r>
                      <a:rPr lang="en-US" altLang="zh-CN" sz="2200" b="0" i="0" smtClean="0">
                        <a:latin typeface="Cambria Math"/>
                        <a:ea typeface="Cambria Math"/>
                      </a:rPr>
                      <m:t>=4.75</m:t>
                    </m:r>
                  </m:oMath>
                </a14:m>
                <a:r>
                  <a:rPr lang="en-US" altLang="zh-CN" sz="2200" dirty="0">
                    <a:latin typeface="+mj-lt"/>
                  </a:rPr>
                  <a:t>.</a:t>
                </a:r>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805710" y="5240405"/>
                <a:ext cx="6064545" cy="430887"/>
              </a:xfrm>
              <a:prstGeom prst="rect">
                <a:avLst/>
              </a:prstGeom>
              <a:blipFill>
                <a:blip r:embed="rId6"/>
                <a:stretch>
                  <a:fillRect l="-101" t="-8571" r="-905" b="-30000"/>
                </a:stretch>
              </a:blipFill>
            </p:spPr>
            <p:txBody>
              <a:bodyPr/>
              <a:lstStyle/>
              <a:p>
                <a:r>
                  <a:rPr lang="zh-CN" altLang="en-US">
                    <a:noFill/>
                  </a:rPr>
                  <a:t> </a:t>
                </a:r>
              </a:p>
            </p:txBody>
          </p:sp>
        </mc:Fallback>
      </mc:AlternateContent>
      <p:sp>
        <p:nvSpPr>
          <p:cNvPr id="9" name="灯片编号占位符 8">
            <a:extLst>
              <a:ext uri="{FF2B5EF4-FFF2-40B4-BE49-F238E27FC236}">
                <a16:creationId xmlns:a16="http://schemas.microsoft.com/office/drawing/2014/main" xmlns="" id="{3A408EB7-3928-4D32-B577-6A3A678CECF4}"/>
              </a:ext>
            </a:extLst>
          </p:cNvPr>
          <p:cNvSpPr>
            <a:spLocks noGrp="1"/>
          </p:cNvSpPr>
          <p:nvPr>
            <p:ph type="sldNum" sz="quarter" idx="11"/>
          </p:nvPr>
        </p:nvSpPr>
        <p:spPr/>
        <p:txBody>
          <a:bodyPr/>
          <a:lstStyle/>
          <a:p>
            <a:pPr>
              <a:defRPr/>
            </a:pPr>
            <a:fld id="{DF2308B0-52A9-437D-9700-D7B37876F5B1}" type="slidenum">
              <a:rPr lang="zh-CN" altLang="en-US" smtClean="0"/>
              <a:pPr>
                <a:defRPr/>
              </a:pPr>
              <a:t>26</a:t>
            </a:fld>
            <a:endParaRPr lang="en-US" altLang="zh-CN" dirty="0"/>
          </a:p>
        </p:txBody>
      </p:sp>
    </p:spTree>
    <p:extLst>
      <p:ext uri="{BB962C8B-B14F-4D97-AF65-F5344CB8AC3E}">
        <p14:creationId xmlns:p14="http://schemas.microsoft.com/office/powerpoint/2010/main" val="93234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401344" y="3319676"/>
                <a:ext cx="8022098" cy="769441"/>
              </a:xfrm>
              <a:prstGeom prst="rect">
                <a:avLst/>
              </a:prstGeom>
            </p:spPr>
            <p:txBody>
              <a:bodyPr wrap="square">
                <a:spAutoFit/>
              </a:bodyPr>
              <a:lstStyle/>
              <a:p>
                <a:pPr algn="just"/>
                <a:r>
                  <a:rPr lang="en-US" altLang="zh-CN" sz="2200" b="0" dirty="0">
                    <a:latin typeface="Times New Roman" panose="02020603050405020304" pitchFamily="18" charset="0"/>
                    <a:cs typeface="Times New Roman" panose="02020603050405020304" pitchFamily="18" charset="0"/>
                  </a:rPr>
                  <a:t>Since </a:t>
                </a:r>
                <a14:m>
                  <m:oMath xmlns:m="http://schemas.openxmlformats.org/officeDocument/2006/math">
                    <m:r>
                      <a:rPr lang="en-US" altLang="zh-CN" sz="2200" b="0" i="1" smtClean="0">
                        <a:latin typeface="Cambria Math"/>
                      </a:rPr>
                      <m:t>𝐸</m:t>
                    </m:r>
                    <m:r>
                      <a:rPr lang="en-US" altLang="zh-CN" sz="2200" b="0" i="1" smtClean="0">
                        <a:latin typeface="Cambria Math"/>
                      </a:rPr>
                      <m:t>(</m:t>
                    </m:r>
                    <m:r>
                      <a:rPr lang="en-US" altLang="zh-CN" sz="2200" b="0" i="1" smtClean="0">
                        <a:latin typeface="Cambria Math"/>
                      </a:rPr>
                      <m:t>𝑋</m:t>
                    </m:r>
                    <m:r>
                      <a:rPr lang="en-US" altLang="zh-CN" sz="2200" b="0" i="1" smtClean="0">
                        <a:latin typeface="Cambria Math"/>
                      </a:rPr>
                      <m:t>)</m:t>
                    </m:r>
                  </m:oMath>
                </a14:m>
                <a:r>
                  <a:rPr lang="en-US" altLang="zh-CN" sz="2200" dirty="0">
                    <a:latin typeface="Times New Roman" panose="02020603050405020304" pitchFamily="18" charset="0"/>
                    <a:cs typeface="Times New Roman" panose="02020603050405020304" pitchFamily="18" charset="0"/>
                  </a:rPr>
                  <a:t> is the weighted average of all the possible </a:t>
                </a:r>
                <a14:m>
                  <m:oMath xmlns:m="http://schemas.openxmlformats.org/officeDocument/2006/math">
                    <m:r>
                      <a:rPr lang="en-US" altLang="zh-CN" sz="2200" i="1" dirty="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values, it </a:t>
                </a:r>
                <a:r>
                  <a:rPr lang="en-US" altLang="zh-CN" sz="2200" dirty="0">
                    <a:solidFill>
                      <a:srgbClr val="FF0000"/>
                    </a:solidFill>
                    <a:latin typeface="Times New Roman" panose="02020603050405020304" pitchFamily="18" charset="0"/>
                    <a:cs typeface="Times New Roman" panose="02020603050405020304" pitchFamily="18" charset="0"/>
                  </a:rPr>
                  <a:t>may not be </a:t>
                </a:r>
                <a:r>
                  <a:rPr lang="en-US" altLang="zh-CN" sz="2200" dirty="0">
                    <a:latin typeface="Times New Roman" panose="02020603050405020304" pitchFamily="18" charset="0"/>
                    <a:cs typeface="Times New Roman" panose="02020603050405020304" pitchFamily="18" charset="0"/>
                  </a:rPr>
                  <a:t>a possible value of the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401344" y="3319676"/>
                <a:ext cx="8022098" cy="769441"/>
              </a:xfrm>
              <a:prstGeom prst="rect">
                <a:avLst/>
              </a:prstGeom>
              <a:blipFill>
                <a:blip r:embed="rId2"/>
                <a:stretch>
                  <a:fillRect l="-988" t="-5556" r="-988"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20333" y="2078850"/>
                <a:ext cx="8022098" cy="1107996"/>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If we think of the population as consisting of all the possible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values </a:t>
                </a:r>
                <a14:m>
                  <m:oMath xmlns:m="http://schemas.openxmlformats.org/officeDocument/2006/math">
                    <m:sSub>
                      <m:sSubPr>
                        <m:ctrlPr>
                          <a:rPr lang="en-US" altLang="zh-CN" sz="2200" i="1" smtClean="0">
                            <a:latin typeface="Cambria Math" charset="0"/>
                          </a:rPr>
                        </m:ctrlPr>
                      </m:sSubPr>
                      <m:e>
                        <m:r>
                          <a:rPr lang="en-US" altLang="zh-CN" sz="2200" b="0" i="1" smtClean="0">
                            <a:latin typeface="Cambria Math"/>
                          </a:rPr>
                          <m:t>𝑥</m:t>
                        </m:r>
                      </m:e>
                      <m:sub>
                        <m:r>
                          <a:rPr lang="en-US" altLang="zh-CN" sz="2200" b="0" i="1" smtClean="0">
                            <a:latin typeface="Cambria Math"/>
                          </a:rPr>
                          <m:t>1</m:t>
                        </m:r>
                      </m:sub>
                    </m:sSub>
                    <m:r>
                      <a:rPr lang="en-US" altLang="zh-CN" sz="2200" b="0" i="1" smtClean="0">
                        <a:latin typeface="Cambria Math"/>
                      </a:rPr>
                      <m:t>, </m:t>
                    </m:r>
                    <m:sSub>
                      <m:sSubPr>
                        <m:ctrlPr>
                          <a:rPr lang="en-US" altLang="zh-CN" sz="2200" b="0" i="1" smtClean="0">
                            <a:latin typeface="Cambria Math" charset="0"/>
                          </a:rPr>
                        </m:ctrlPr>
                      </m:sSubPr>
                      <m:e>
                        <m:r>
                          <a:rPr lang="en-US" altLang="zh-CN" sz="2200" b="0" i="1" smtClean="0">
                            <a:latin typeface="Cambria Math"/>
                          </a:rPr>
                          <m:t>𝑥</m:t>
                        </m:r>
                      </m:e>
                      <m:sub>
                        <m:r>
                          <a:rPr lang="en-US" altLang="zh-CN" sz="2200" b="0" i="1" smtClean="0">
                            <a:latin typeface="Cambria Math"/>
                          </a:rPr>
                          <m:t>2</m:t>
                        </m:r>
                      </m:sub>
                    </m:sSub>
                    <m:r>
                      <a:rPr lang="en-US" altLang="zh-CN" sz="2200" b="0" i="1" smtClean="0">
                        <a:latin typeface="Cambria Math"/>
                      </a:rPr>
                      <m:t>,…</m:t>
                    </m:r>
                  </m:oMath>
                </a14:m>
                <a:r>
                  <a:rPr lang="en-US" altLang="zh-CN" sz="2200" dirty="0">
                    <a:latin typeface="Times New Roman" panose="02020603050405020304" pitchFamily="18" charset="0"/>
                    <a:cs typeface="Times New Roman" panose="02020603050405020304" pitchFamily="18" charset="0"/>
                  </a:rPr>
                  <a:t>in proportion </a:t>
                </a:r>
                <a14:m>
                  <m:oMath xmlns:m="http://schemas.openxmlformats.org/officeDocument/2006/math">
                    <m:r>
                      <a:rPr lang="en-US" altLang="zh-CN" sz="2200" b="0" i="1" smtClean="0">
                        <a:latin typeface="Cambria Math"/>
                      </a:rPr>
                      <m:t>𝑝</m:t>
                    </m:r>
                    <m:d>
                      <m:dPr>
                        <m:ctrlPr>
                          <a:rPr lang="en-US" altLang="zh-CN" sz="2200" b="0" i="1" smtClean="0">
                            <a:latin typeface="Cambria Math" charset="0"/>
                          </a:rPr>
                        </m:ctrlPr>
                      </m:dPr>
                      <m:e>
                        <m:sSub>
                          <m:sSubPr>
                            <m:ctrlPr>
                              <a:rPr lang="en-US" altLang="zh-CN" sz="2200" b="0" i="1" smtClean="0">
                                <a:latin typeface="Cambria Math" charset="0"/>
                              </a:rPr>
                            </m:ctrlPr>
                          </m:sSubPr>
                          <m:e>
                            <m:r>
                              <a:rPr lang="en-US" altLang="zh-CN" sz="2200" b="0" i="1" smtClean="0">
                                <a:latin typeface="Cambria Math"/>
                              </a:rPr>
                              <m:t>𝑥</m:t>
                            </m:r>
                          </m:e>
                          <m:sub>
                            <m:r>
                              <a:rPr lang="en-US" altLang="zh-CN" sz="2200" b="0" i="1" smtClean="0">
                                <a:latin typeface="Cambria Math"/>
                              </a:rPr>
                              <m:t>1</m:t>
                            </m:r>
                          </m:sub>
                        </m:sSub>
                      </m:e>
                    </m:d>
                    <m:r>
                      <a:rPr lang="en-US" altLang="zh-CN" sz="2200" b="0" i="1" smtClean="0">
                        <a:latin typeface="Cambria Math"/>
                      </a:rPr>
                      <m:t>, </m:t>
                    </m:r>
                    <m:r>
                      <a:rPr lang="en-US" altLang="zh-CN" sz="2200" b="0" i="1" smtClean="0">
                        <a:latin typeface="Cambria Math"/>
                      </a:rPr>
                      <m:t>𝑝</m:t>
                    </m:r>
                    <m:d>
                      <m:dPr>
                        <m:ctrlPr>
                          <a:rPr lang="en-US" altLang="zh-CN" sz="2200" b="0" i="1" smtClean="0">
                            <a:latin typeface="Cambria Math" charset="0"/>
                          </a:rPr>
                        </m:ctrlPr>
                      </m:dPr>
                      <m:e>
                        <m:sSub>
                          <m:sSubPr>
                            <m:ctrlPr>
                              <a:rPr lang="en-US" altLang="zh-CN" sz="2200" b="0" i="1" smtClean="0">
                                <a:latin typeface="Cambria Math" charset="0"/>
                              </a:rPr>
                            </m:ctrlPr>
                          </m:sSubPr>
                          <m:e>
                            <m:r>
                              <a:rPr lang="en-US" altLang="zh-CN" sz="2200" b="0" i="1" smtClean="0">
                                <a:latin typeface="Cambria Math"/>
                              </a:rPr>
                              <m:t>𝑥</m:t>
                            </m:r>
                          </m:e>
                          <m:sub>
                            <m:r>
                              <a:rPr lang="en-US" altLang="zh-CN" sz="2200" b="0" i="1" smtClean="0">
                                <a:latin typeface="Cambria Math"/>
                              </a:rPr>
                              <m:t>2</m:t>
                            </m:r>
                          </m:sub>
                        </m:sSub>
                      </m:e>
                    </m:d>
                    <m:r>
                      <a:rPr lang="en-US" altLang="zh-CN" sz="2200" b="0" i="1" smtClean="0">
                        <a:latin typeface="Cambria Math"/>
                      </a:rPr>
                      <m:t>,…</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respectively, then </a:t>
                </a:r>
                <a14:m>
                  <m:oMath xmlns:m="http://schemas.openxmlformats.org/officeDocument/2006/math">
                    <m:r>
                      <a:rPr lang="en-US" altLang="zh-CN" sz="2200" i="1">
                        <a:latin typeface="Cambria Math"/>
                      </a:rPr>
                      <m:t>𝐸</m:t>
                    </m:r>
                    <m:r>
                      <a:rPr lang="en-US" altLang="zh-CN" sz="2200" i="1">
                        <a:latin typeface="Cambria Math"/>
                      </a:rPr>
                      <m:t>(</m:t>
                    </m:r>
                    <m:r>
                      <a:rPr lang="en-US" altLang="zh-CN" sz="2200" i="1">
                        <a:latin typeface="Cambria Math"/>
                      </a:rPr>
                      <m:t>𝑋</m:t>
                    </m:r>
                    <m:r>
                      <a:rPr lang="en-US" altLang="zh-CN" sz="2200" i="1">
                        <a:latin typeface="Cambria Math"/>
                      </a:rPr>
                      <m:t>)</m:t>
                    </m:r>
                  </m:oMath>
                </a14:m>
                <a:r>
                  <a:rPr lang="en-US" altLang="zh-CN" sz="2200" dirty="0">
                    <a:latin typeface="Times New Roman" panose="02020603050405020304" pitchFamily="18" charset="0"/>
                    <a:cs typeface="Times New Roman" panose="02020603050405020304" pitchFamily="18" charset="0"/>
                  </a:rPr>
                  <a:t> or </a:t>
                </a:r>
                <a14:m>
                  <m:oMath xmlns:m="http://schemas.openxmlformats.org/officeDocument/2006/math">
                    <m:r>
                      <a:rPr lang="zh-CN" altLang="en-US" sz="2200" i="1" smtClean="0">
                        <a:latin typeface="Cambria Math"/>
                      </a:rPr>
                      <m:t>𝜇</m:t>
                    </m:r>
                  </m:oMath>
                </a14:m>
                <a:r>
                  <a:rPr lang="en-US" altLang="zh-CN" sz="2200" dirty="0">
                    <a:latin typeface="Times New Roman" panose="02020603050405020304" pitchFamily="18" charset="0"/>
                    <a:cs typeface="Times New Roman" panose="02020603050405020304" pitchFamily="18" charset="0"/>
                  </a:rPr>
                  <a:t> is the population mean.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420333" y="2078850"/>
                <a:ext cx="8022098" cy="1107996"/>
              </a:xfrm>
              <a:prstGeom prst="rect">
                <a:avLst/>
              </a:prstGeom>
              <a:blipFill>
                <a:blip r:embed="rId3"/>
                <a:stretch>
                  <a:fillRect l="-988" t="-3846" r="-988" b="-104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20333" y="1427758"/>
                <a:ext cx="4785734"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How to interpret </a:t>
                </a:r>
                <a:r>
                  <a:rPr lang="en-US" altLang="zh-CN" sz="2200" dirty="0">
                    <a:solidFill>
                      <a:srgbClr val="FF0000"/>
                    </a:solidFill>
                    <a:latin typeface="Times New Roman" panose="02020603050405020304" pitchFamily="18" charset="0"/>
                    <a:cs typeface="Times New Roman" panose="02020603050405020304" pitchFamily="18" charset="0"/>
                  </a:rPr>
                  <a:t>the</a:t>
                </a:r>
                <a:r>
                  <a:rPr lang="en-US" altLang="zh-CN" sz="2200" dirty="0">
                    <a:latin typeface="Times New Roman" panose="02020603050405020304" pitchFamily="18" charset="0"/>
                    <a:cs typeface="Times New Roman" panose="02020603050405020304" pitchFamily="18" charset="0"/>
                  </a:rPr>
                  <a:t> </a:t>
                </a:r>
                <a:r>
                  <a:rPr lang="en-US" altLang="zh-CN" sz="2200" dirty="0">
                    <a:solidFill>
                      <a:srgbClr val="FF0000"/>
                    </a:solidFill>
                    <a:latin typeface="Times New Roman" panose="02020603050405020304" pitchFamily="18" charset="0"/>
                    <a:cs typeface="Times New Roman" panose="02020603050405020304" pitchFamily="18" charset="0"/>
                  </a:rPr>
                  <a:t>expected value of </a:t>
                </a:r>
                <a14:m>
                  <m:oMath xmlns:m="http://schemas.openxmlformats.org/officeDocument/2006/math">
                    <m:r>
                      <a:rPr lang="en-US" altLang="zh-CN" sz="2200" i="1" dirty="0">
                        <a:solidFill>
                          <a:srgbClr val="FF0000"/>
                        </a:solidFill>
                        <a:latin typeface="Cambria Math"/>
                      </a:rPr>
                      <m:t>𝑋</m:t>
                    </m:r>
                  </m:oMath>
                </a14:m>
                <a:endParaRPr lang="zh-CN" altLang="en-US" sz="2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420333" y="1427758"/>
                <a:ext cx="4785734" cy="430887"/>
              </a:xfrm>
              <a:prstGeom prst="rect">
                <a:avLst/>
              </a:prstGeom>
              <a:blipFill>
                <a:blip r:embed="rId4"/>
                <a:stretch>
                  <a:fillRect l="-1656" t="-9859" b="-28169"/>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xmlns="" id="{E5DD5165-0AF5-4D5E-8A05-F5C6EC25E413}"/>
              </a:ext>
            </a:extLst>
          </p:cNvPr>
          <p:cNvSpPr>
            <a:spLocks noGrp="1"/>
          </p:cNvSpPr>
          <p:nvPr>
            <p:ph type="sldNum" sz="quarter" idx="11"/>
          </p:nvPr>
        </p:nvSpPr>
        <p:spPr/>
        <p:txBody>
          <a:bodyPr/>
          <a:lstStyle/>
          <a:p>
            <a:pPr>
              <a:defRPr/>
            </a:pPr>
            <a:fld id="{DF2308B0-52A9-437D-9700-D7B37876F5B1}" type="slidenum">
              <a:rPr lang="zh-CN" altLang="en-US" smtClean="0"/>
              <a:pPr>
                <a:defRPr/>
              </a:pPr>
              <a:t>27</a:t>
            </a:fld>
            <a:endParaRPr lang="en-US" altLang="zh-CN" dirty="0"/>
          </a:p>
        </p:txBody>
      </p:sp>
    </p:spTree>
    <p:extLst>
      <p:ext uri="{BB962C8B-B14F-4D97-AF65-F5344CB8AC3E}">
        <p14:creationId xmlns:p14="http://schemas.microsoft.com/office/powerpoint/2010/main" val="380683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1313265"/>
            <a:ext cx="2504047"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227349" y="1874666"/>
                <a:ext cx="8333216" cy="769441"/>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200" i="1" dirty="0" smtClean="0">
                        <a:latin typeface="Cambria Math"/>
                      </a:rPr>
                      <m:t>𝑋</m:t>
                    </m:r>
                  </m:oMath>
                </a14:m>
                <a:r>
                  <a:rPr lang="en-US" altLang="zh-CN" sz="2200" dirty="0">
                    <a:latin typeface="Times New Roman" panose="02020603050405020304" pitchFamily="18" charset="0"/>
                    <a:cs typeface="Times New Roman" panose="02020603050405020304" pitchFamily="18" charset="0"/>
                  </a:rPr>
                  <a:t> be a Bernoulli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with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b="0" i="1" smtClean="0">
                        <a:latin typeface="Cambria Math"/>
                      </a:rPr>
                      <m:t>𝑝</m:t>
                    </m:r>
                    <m:d>
                      <m:dPr>
                        <m:ctrlPr>
                          <a:rPr lang="en-US" altLang="zh-CN" sz="2200" b="0" i="1" smtClean="0">
                            <a:latin typeface="Cambria Math" charset="0"/>
                          </a:rPr>
                        </m:ctrlPr>
                      </m:dPr>
                      <m:e>
                        <m:r>
                          <a:rPr lang="en-US" altLang="zh-CN" sz="2200" b="0" i="1" smtClean="0">
                            <a:latin typeface="Cambria Math"/>
                          </a:rPr>
                          <m:t>1</m:t>
                        </m:r>
                      </m:e>
                    </m:d>
                    <m:r>
                      <a:rPr lang="en-US" altLang="zh-CN" sz="2200" b="0" i="1" smtClean="0">
                        <a:latin typeface="Cambria Math"/>
                      </a:rPr>
                      <m:t>=</m:t>
                    </m:r>
                    <m:r>
                      <a:rPr lang="en-US" altLang="zh-CN" sz="2200" b="0" i="1" smtClean="0">
                        <a:latin typeface="Cambria Math"/>
                      </a:rPr>
                      <m:t>𝑝</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200" b="0" i="1" smtClean="0">
                        <a:latin typeface="Cambria Math"/>
                      </a:rPr>
                      <m:t>𝑝</m:t>
                    </m:r>
                    <m:d>
                      <m:dPr>
                        <m:ctrlPr>
                          <a:rPr lang="en-US" altLang="zh-CN" sz="2200" b="0" i="1" smtClean="0">
                            <a:latin typeface="Cambria Math" charset="0"/>
                          </a:rPr>
                        </m:ctrlPr>
                      </m:dPr>
                      <m:e>
                        <m:r>
                          <a:rPr lang="en-US" altLang="zh-CN" sz="2200" b="0" i="1" smtClean="0">
                            <a:latin typeface="Cambria Math"/>
                          </a:rPr>
                          <m:t>0</m:t>
                        </m:r>
                      </m:e>
                    </m:d>
                    <m:r>
                      <a:rPr lang="en-US" altLang="zh-CN" sz="2200" b="0" i="1" smtClean="0">
                        <a:latin typeface="Cambria Math"/>
                      </a:rPr>
                      <m:t>=1−</m:t>
                    </m:r>
                    <m:r>
                      <a:rPr lang="en-US" altLang="zh-CN" sz="2200" b="0" i="1" smtClean="0">
                        <a:latin typeface="Cambria Math"/>
                      </a:rPr>
                      <m:t>𝑝</m:t>
                    </m:r>
                  </m:oMath>
                </a14:m>
                <a:r>
                  <a:rPr lang="en-US" altLang="zh-CN" sz="2200" dirty="0">
                    <a:latin typeface="Times New Roman" panose="02020603050405020304" pitchFamily="18" charset="0"/>
                    <a:cs typeface="Times New Roman" panose="02020603050405020304" pitchFamily="18" charset="0"/>
                  </a:rPr>
                  <a:t>. </a:t>
                </a:r>
              </a:p>
              <a:p>
                <a:pPr algn="just"/>
                <a:r>
                  <a:rPr lang="en-US" altLang="zh-CN" sz="2200" dirty="0">
                    <a:latin typeface="Times New Roman" panose="02020603050405020304" pitchFamily="18" charset="0"/>
                    <a:cs typeface="Times New Roman" panose="02020603050405020304" pitchFamily="18" charset="0"/>
                  </a:rPr>
                  <a:t>What is </a:t>
                </a:r>
                <a14:m>
                  <m:oMath xmlns:m="http://schemas.openxmlformats.org/officeDocument/2006/math">
                    <m:r>
                      <a:rPr lang="en-US" altLang="zh-CN" sz="2200" b="0" i="1" smtClean="0">
                        <a:latin typeface="Cambria Math"/>
                      </a:rPr>
                      <m:t>𝐸</m:t>
                    </m:r>
                    <m:r>
                      <a:rPr lang="en-US" altLang="zh-CN" sz="2200" b="0" i="1" smtClean="0">
                        <a:latin typeface="Cambria Math"/>
                      </a:rPr>
                      <m:t>(</m:t>
                    </m:r>
                    <m:r>
                      <a:rPr lang="en-US" altLang="zh-CN" sz="2200" b="0" i="1" smtClean="0">
                        <a:latin typeface="Cambria Math"/>
                      </a:rPr>
                      <m:t>𝑋</m:t>
                    </m:r>
                    <m:r>
                      <a:rPr lang="en-US" altLang="zh-CN" sz="2200" b="0" i="1" smtClean="0">
                        <a:latin typeface="Cambria Math"/>
                      </a:rPr>
                      <m:t>)</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27349" y="1874666"/>
                <a:ext cx="8333216" cy="769441"/>
              </a:xfrm>
              <a:prstGeom prst="rect">
                <a:avLst/>
              </a:prstGeom>
              <a:blipFill>
                <a:blip r:embed="rId2"/>
                <a:stretch>
                  <a:fillRect l="-951" t="-5556" b="-15079"/>
                </a:stretch>
              </a:blipFill>
            </p:spPr>
            <p:txBody>
              <a:bodyPr/>
              <a:lstStyle/>
              <a:p>
                <a:r>
                  <a:rPr lang="zh-CN" altLang="en-US">
                    <a:noFill/>
                  </a:rPr>
                  <a:t> </a:t>
                </a:r>
              </a:p>
            </p:txBody>
          </p:sp>
        </mc:Fallback>
      </mc:AlternateContent>
      <p:sp>
        <p:nvSpPr>
          <p:cNvPr id="4" name="TextBox 3"/>
          <p:cNvSpPr txBox="1"/>
          <p:nvPr/>
        </p:nvSpPr>
        <p:spPr>
          <a:xfrm>
            <a:off x="264760" y="2796585"/>
            <a:ext cx="1252023"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Solution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p:cNvSpPr txBox="1"/>
              <p:nvPr/>
            </p:nvSpPr>
            <p:spPr>
              <a:xfrm>
                <a:off x="1572491" y="2796584"/>
                <a:ext cx="3849580"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=1</m:t>
                    </m:r>
                    <m:r>
                      <a:rPr lang="en-US" altLang="zh-CN" sz="2200" b="0" i="1" smtClean="0">
                        <a:latin typeface="Cambria Math"/>
                        <a:ea typeface="Cambria Math"/>
                      </a:rPr>
                      <m:t>∙</m:t>
                    </m:r>
                    <m:r>
                      <a:rPr lang="en-US" altLang="zh-CN" sz="2200" b="0" i="1" smtClean="0">
                        <a:latin typeface="Cambria Math"/>
                        <a:ea typeface="Cambria Math"/>
                      </a:rPr>
                      <m:t>𝑝</m:t>
                    </m:r>
                    <m:r>
                      <a:rPr lang="en-US" altLang="zh-CN" sz="2200" b="0" i="1" smtClean="0">
                        <a:latin typeface="Cambria Math"/>
                        <a:ea typeface="Cambria Math"/>
                      </a:rPr>
                      <m:t>+0∙</m:t>
                    </m:r>
                    <m:d>
                      <m:dPr>
                        <m:ctrlPr>
                          <a:rPr lang="en-US" altLang="zh-CN" sz="2200" b="0" i="1" smtClean="0">
                            <a:latin typeface="Cambria Math" charset="0"/>
                            <a:ea typeface="Cambria Math"/>
                          </a:rPr>
                        </m:ctrlPr>
                      </m:dPr>
                      <m:e>
                        <m:r>
                          <a:rPr lang="en-US" altLang="zh-CN" sz="2200" b="0" i="1" smtClean="0">
                            <a:latin typeface="Cambria Math"/>
                            <a:ea typeface="Cambria Math"/>
                          </a:rPr>
                          <m:t>1−</m:t>
                        </m:r>
                        <m:r>
                          <a:rPr lang="en-US" altLang="zh-CN" sz="2200" b="0" i="1" smtClean="0">
                            <a:latin typeface="Cambria Math"/>
                            <a:ea typeface="Cambria Math"/>
                          </a:rPr>
                          <m:t>𝑝</m:t>
                        </m:r>
                      </m:e>
                    </m:d>
                    <m:r>
                      <a:rPr lang="en-US" altLang="zh-CN" sz="2200" b="0" i="1" smtClean="0">
                        <a:latin typeface="Cambria Math"/>
                        <a:ea typeface="Cambria Math"/>
                      </a:rPr>
                      <m:t>=</m:t>
                    </m:r>
                    <m:r>
                      <a:rPr lang="en-US" altLang="zh-CN" sz="2200" b="0" i="1" smtClean="0">
                        <a:latin typeface="Cambria Math"/>
                        <a:ea typeface="Cambria Math"/>
                      </a:rPr>
                      <m:t>𝑝</m:t>
                    </m:r>
                  </m:oMath>
                </a14:m>
                <a:r>
                  <a:rPr lang="en-US" altLang="zh-CN" sz="2200" dirty="0">
                    <a:latin typeface="+mj-lt"/>
                  </a:rPr>
                  <a:t>.</a:t>
                </a:r>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572491" y="2796584"/>
                <a:ext cx="3849580" cy="430887"/>
              </a:xfrm>
              <a:prstGeom prst="rect">
                <a:avLst/>
              </a:prstGeom>
              <a:blipFill rotWithShape="1">
                <a:blip r:embed="rId3"/>
                <a:stretch>
                  <a:fillRect l="-158" t="-7143" r="-1268"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27348" y="3383995"/>
                <a:ext cx="8355339" cy="1107996"/>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If we repeatedly perform Bernoulli experiments a large number of times, then we have a population consisting </a:t>
                </a:r>
                <a14:m>
                  <m:oMath xmlns:m="http://schemas.openxmlformats.org/officeDocument/2006/math">
                    <m:r>
                      <a:rPr lang="en-US" altLang="zh-CN" sz="2200" i="1" dirty="0" smtClean="0">
                        <a:latin typeface="Cambria Math"/>
                      </a:rPr>
                      <m:t>1</m:t>
                    </m:r>
                  </m:oMath>
                </a14:m>
                <a:r>
                  <a:rPr lang="en-US" altLang="zh-CN" sz="2200" dirty="0">
                    <a:latin typeface="Times New Roman" panose="02020603050405020304" pitchFamily="18" charset="0"/>
                    <a:cs typeface="Times New Roman" panose="02020603050405020304" pitchFamily="18" charset="0"/>
                  </a:rPr>
                  <a:t>s and </a:t>
                </a:r>
                <a14:m>
                  <m:oMath xmlns:m="http://schemas.openxmlformats.org/officeDocument/2006/math">
                    <m:r>
                      <a:rPr lang="en-US" altLang="zh-CN" sz="2200" i="1" dirty="0" smtClean="0">
                        <a:latin typeface="Cambria Math"/>
                      </a:rPr>
                      <m:t>0</m:t>
                    </m:r>
                  </m:oMath>
                </a14:m>
                <a:r>
                  <a:rPr lang="en-US" altLang="zh-CN" sz="2200" dirty="0">
                    <a:latin typeface="Times New Roman" panose="02020603050405020304" pitchFamily="18" charset="0"/>
                    <a:cs typeface="Times New Roman" panose="02020603050405020304" pitchFamily="18" charset="0"/>
                  </a:rPr>
                  <a:t>s in proportion </a:t>
                </a:r>
                <a14:m>
                  <m:oMath xmlns:m="http://schemas.openxmlformats.org/officeDocument/2006/math">
                    <m:r>
                      <a:rPr lang="en-US" altLang="zh-CN" sz="2200" i="1" dirty="0" smtClean="0">
                        <a:latin typeface="Cambria Math"/>
                      </a:rPr>
                      <m:t>𝑝</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i="1" dirty="0" smtClean="0">
                        <a:latin typeface="Cambria Math"/>
                      </a:rPr>
                      <m:t>1−</m:t>
                    </m:r>
                    <m:r>
                      <a:rPr lang="en-US" altLang="zh-CN" sz="2200" i="1" dirty="0" smtClean="0">
                        <a:latin typeface="Cambria Math"/>
                      </a:rPr>
                      <m:t>𝑝</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respectively and the population average is </a:t>
                </a:r>
                <a14:m>
                  <m:oMath xmlns:m="http://schemas.openxmlformats.org/officeDocument/2006/math">
                    <m:r>
                      <a:rPr lang="en-US" altLang="zh-CN" sz="2200" b="0" i="1" smtClean="0">
                        <a:latin typeface="Cambria Math"/>
                      </a:rPr>
                      <m:t>𝐸</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r>
                      <a:rPr lang="en-US" altLang="zh-CN" sz="2200" b="0" i="1" smtClean="0">
                        <a:latin typeface="Cambria Math"/>
                      </a:rPr>
                      <m:t>𝑝</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27348" y="3383995"/>
                <a:ext cx="8355339" cy="1107996"/>
              </a:xfrm>
              <a:prstGeom prst="rect">
                <a:avLst/>
              </a:prstGeom>
              <a:blipFill>
                <a:blip r:embed="rId4"/>
                <a:stretch>
                  <a:fillRect l="-948" t="-3846" r="-948" b="-104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05224" y="4860357"/>
                <a:ext cx="8355340"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Obviously, </a:t>
                </a:r>
                <a14:m>
                  <m:oMath xmlns:m="http://schemas.openxmlformats.org/officeDocument/2006/math">
                    <m:r>
                      <a:rPr lang="en-US" altLang="zh-CN" sz="2200" i="1">
                        <a:latin typeface="Cambria Math"/>
                      </a:rPr>
                      <m:t>𝐸</m:t>
                    </m:r>
                    <m:d>
                      <m:dPr>
                        <m:ctrlPr>
                          <a:rPr lang="en-US" altLang="zh-CN" sz="2200" i="1">
                            <a:latin typeface="Cambria Math" charset="0"/>
                          </a:rPr>
                        </m:ctrlPr>
                      </m:dPr>
                      <m:e>
                        <m:r>
                          <a:rPr lang="en-US" altLang="zh-CN" sz="2200" i="1">
                            <a:latin typeface="Cambria Math"/>
                          </a:rPr>
                          <m:t>𝑋</m:t>
                        </m:r>
                      </m:e>
                    </m:d>
                    <m:r>
                      <a:rPr lang="en-US" altLang="zh-CN" sz="2200" b="0" i="1" smtClean="0">
                        <a:latin typeface="Cambria Math"/>
                      </a:rPr>
                      <m:t> </m:t>
                    </m:r>
                  </m:oMath>
                </a14:m>
                <a:r>
                  <a:rPr lang="en-US" altLang="zh-CN" sz="2200" dirty="0">
                    <a:latin typeface="Times New Roman" panose="02020603050405020304" pitchFamily="18" charset="0"/>
                    <a:cs typeface="Times New Roman" panose="02020603050405020304" pitchFamily="18" charset="0"/>
                  </a:rPr>
                  <a:t>can be also interpreted as the long-run average observed value of </a:t>
                </a:r>
                <a14:m>
                  <m:oMath xmlns:m="http://schemas.openxmlformats.org/officeDocument/2006/math">
                    <m:r>
                      <a:rPr lang="en-US" altLang="zh-CN" sz="2200" i="1" dirty="0" smtClean="0">
                        <a:latin typeface="Cambria Math"/>
                      </a:rPr>
                      <m:t>𝑋</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205224" y="4860357"/>
                <a:ext cx="8355340" cy="769441"/>
              </a:xfrm>
              <a:prstGeom prst="rect">
                <a:avLst/>
              </a:prstGeom>
              <a:blipFill>
                <a:blip r:embed="rId5"/>
                <a:stretch>
                  <a:fillRect l="-949" t="-4724" r="-1022" b="-14961"/>
                </a:stretch>
              </a:blipFill>
            </p:spPr>
            <p:txBody>
              <a:bodyPr/>
              <a:lstStyle/>
              <a:p>
                <a:r>
                  <a:rPr lang="zh-CN" altLang="en-US">
                    <a:noFill/>
                  </a:rPr>
                  <a:t> </a:t>
                </a:r>
              </a:p>
            </p:txBody>
          </p:sp>
        </mc:Fallback>
      </mc:AlternateContent>
      <p:sp>
        <p:nvSpPr>
          <p:cNvPr id="8" name="灯片编号占位符 7">
            <a:extLst>
              <a:ext uri="{FF2B5EF4-FFF2-40B4-BE49-F238E27FC236}">
                <a16:creationId xmlns:a16="http://schemas.microsoft.com/office/drawing/2014/main" xmlns="" id="{DA195B8A-7CB0-4926-B250-D2AD0E1E57BA}"/>
              </a:ext>
            </a:extLst>
          </p:cNvPr>
          <p:cNvSpPr>
            <a:spLocks noGrp="1"/>
          </p:cNvSpPr>
          <p:nvPr>
            <p:ph type="sldNum" sz="quarter" idx="11"/>
          </p:nvPr>
        </p:nvSpPr>
        <p:spPr/>
        <p:txBody>
          <a:bodyPr/>
          <a:lstStyle/>
          <a:p>
            <a:pPr>
              <a:defRPr/>
            </a:pPr>
            <a:fld id="{DF2308B0-52A9-437D-9700-D7B37876F5B1}" type="slidenum">
              <a:rPr lang="zh-CN" altLang="en-US" smtClean="0"/>
              <a:pPr>
                <a:defRPr/>
              </a:pPr>
              <a:t>28</a:t>
            </a:fld>
            <a:endParaRPr lang="en-US" altLang="zh-CN" dirty="0"/>
          </a:p>
        </p:txBody>
      </p:sp>
    </p:spTree>
    <p:extLst>
      <p:ext uri="{BB962C8B-B14F-4D97-AF65-F5344CB8AC3E}">
        <p14:creationId xmlns:p14="http://schemas.microsoft.com/office/powerpoint/2010/main" val="414343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713" y="1034668"/>
            <a:ext cx="2504047"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225859" y="1510949"/>
                <a:ext cx="8460941"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200" i="1" dirty="0" smtClean="0">
                        <a:latin typeface="Cambria Math"/>
                      </a:rPr>
                      <m:t>𝑋</m:t>
                    </m:r>
                  </m:oMath>
                </a14:m>
                <a:r>
                  <a:rPr lang="en-US" altLang="zh-CN" sz="2200" dirty="0">
                    <a:latin typeface="Times New Roman" panose="02020603050405020304" pitchFamily="18" charset="0"/>
                    <a:cs typeface="Times New Roman" panose="02020603050405020304" pitchFamily="18" charset="0"/>
                  </a:rPr>
                  <a:t> be a geometric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with </a:t>
                </a:r>
                <a:r>
                  <a:rPr lang="en-US" altLang="zh-CN" sz="2200" dirty="0" err="1">
                    <a:latin typeface="Times New Roman" panose="02020603050405020304" pitchFamily="18" charset="0"/>
                    <a:cs typeface="Times New Roman" panose="02020603050405020304" pitchFamily="18" charset="0"/>
                  </a:rPr>
                  <a:t>pmf</a:t>
                </a:r>
                <a:endParaRPr lang="en-US" altLang="zh-CN" sz="220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25859" y="1510949"/>
                <a:ext cx="8460941" cy="430887"/>
              </a:xfrm>
              <a:prstGeom prst="rect">
                <a:avLst/>
              </a:prstGeom>
              <a:blipFill>
                <a:blip r:embed="rId2"/>
                <a:stretch>
                  <a:fillRect l="-937" t="-9859" b="-26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51520" y="2843935"/>
                <a:ext cx="2783391"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Please calculate </a:t>
                </a:r>
                <a14:m>
                  <m:oMath xmlns:m="http://schemas.openxmlformats.org/officeDocument/2006/math">
                    <m:r>
                      <a:rPr lang="en-US" altLang="zh-CN" sz="2200" i="1">
                        <a:latin typeface="Cambria Math"/>
                      </a:rPr>
                      <m:t>𝐸</m:t>
                    </m:r>
                    <m:r>
                      <a:rPr lang="en-US" altLang="zh-CN" sz="2200" i="1">
                        <a:latin typeface="Cambria Math"/>
                      </a:rPr>
                      <m:t>(</m:t>
                    </m:r>
                    <m:r>
                      <a:rPr lang="en-US" altLang="zh-CN" sz="2200" i="1">
                        <a:latin typeface="Cambria Math"/>
                      </a:rPr>
                      <m:t>𝑋</m:t>
                    </m:r>
                    <m:r>
                      <a:rPr lang="en-US" altLang="zh-CN" sz="2200" i="1">
                        <a:latin typeface="Cambria Math"/>
                      </a:rPr>
                      <m:t>)</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251520" y="2843935"/>
                <a:ext cx="2783391" cy="430887"/>
              </a:xfrm>
              <a:prstGeom prst="rect">
                <a:avLst/>
              </a:prstGeom>
              <a:blipFill>
                <a:blip r:embed="rId3"/>
                <a:stretch>
                  <a:fillRect l="-2845" t="-10000" r="-1751" b="-28571"/>
                </a:stretch>
              </a:blipFill>
            </p:spPr>
            <p:txBody>
              <a:bodyPr/>
              <a:lstStyle/>
              <a:p>
                <a:r>
                  <a:rPr lang="zh-CN" altLang="en-US">
                    <a:noFill/>
                  </a:rPr>
                  <a:t> </a:t>
                </a:r>
              </a:p>
            </p:txBody>
          </p:sp>
        </mc:Fallback>
      </mc:AlternateContent>
      <p:grpSp>
        <p:nvGrpSpPr>
          <p:cNvPr id="5" name="组合 4"/>
          <p:cNvGrpSpPr/>
          <p:nvPr/>
        </p:nvGrpSpPr>
        <p:grpSpPr>
          <a:xfrm>
            <a:off x="1444152" y="1903451"/>
            <a:ext cx="6255695" cy="853007"/>
            <a:chOff x="384175" y="2870291"/>
            <a:chExt cx="6255695" cy="853007"/>
          </a:xfrm>
        </p:grpSpPr>
        <mc:AlternateContent xmlns:mc="http://schemas.openxmlformats.org/markup-compatibility/2006" xmlns:a14="http://schemas.microsoft.com/office/drawing/2010/main">
          <mc:Choice Requires="a14">
            <p:sp>
              <p:nvSpPr>
                <p:cNvPr id="6" name="TextBox 5"/>
                <p:cNvSpPr txBox="1"/>
                <p:nvPr/>
              </p:nvSpPr>
              <p:spPr>
                <a:xfrm>
                  <a:off x="384175" y="2932071"/>
                  <a:ext cx="2858283" cy="7382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𝑝</m:t>
                        </m:r>
                        <m:d>
                          <m:dPr>
                            <m:ctrlPr>
                              <a:rPr lang="en-US" altLang="zh-CN" sz="2200" b="0" i="1" smtClean="0">
                                <a:latin typeface="Cambria Math" charset="0"/>
                              </a:rPr>
                            </m:ctrlPr>
                          </m:dPr>
                          <m:e>
                            <m:r>
                              <a:rPr lang="en-US" altLang="zh-CN" sz="2200" b="0" i="1" smtClean="0">
                                <a:latin typeface="Cambria Math"/>
                              </a:rPr>
                              <m:t>𝑥</m:t>
                            </m:r>
                          </m:e>
                        </m:d>
                        <m:r>
                          <a:rPr lang="en-US" altLang="zh-CN" sz="2200" b="0" i="1" smtClean="0">
                            <a:latin typeface="Cambria Math"/>
                          </a:rPr>
                          <m:t>=</m:t>
                        </m:r>
                        <m:d>
                          <m:dPr>
                            <m:begChr m:val="{"/>
                            <m:endChr m:val=""/>
                            <m:ctrlPr>
                              <a:rPr lang="en-US" altLang="zh-CN" sz="2200" b="0" i="1" smtClean="0">
                                <a:latin typeface="Cambria Math" charset="0"/>
                              </a:rPr>
                            </m:ctrlPr>
                          </m:dPr>
                          <m:e>
                            <m:eqArr>
                              <m:eqArrPr>
                                <m:ctrlPr>
                                  <a:rPr lang="en-US" altLang="zh-CN" sz="2200" b="0" i="1" smtClean="0">
                                    <a:latin typeface="Cambria Math" charset="0"/>
                                  </a:rPr>
                                </m:ctrlPr>
                              </m:eqArrPr>
                              <m:e>
                                <m:sSup>
                                  <m:sSupPr>
                                    <m:ctrlPr>
                                      <a:rPr lang="en-US" altLang="zh-CN" sz="2200" i="1">
                                        <a:latin typeface="Cambria Math" charset="0"/>
                                      </a:rPr>
                                    </m:ctrlPr>
                                  </m:sSupPr>
                                  <m:e>
                                    <m:r>
                                      <a:rPr lang="en-US" altLang="zh-CN" sz="2200" i="1">
                                        <a:latin typeface="Cambria Math"/>
                                      </a:rPr>
                                      <m:t>(1−</m:t>
                                    </m:r>
                                    <m:r>
                                      <a:rPr lang="en-US" altLang="zh-CN" sz="2200" b="0" i="1" smtClean="0">
                                        <a:latin typeface="Cambria Math"/>
                                      </a:rPr>
                                      <m:t>𝑝</m:t>
                                    </m:r>
                                    <m:r>
                                      <a:rPr lang="en-US" altLang="zh-CN" sz="2200" i="1">
                                        <a:latin typeface="Cambria Math"/>
                                      </a:rPr>
                                      <m:t>)</m:t>
                                    </m:r>
                                  </m:e>
                                  <m:sup>
                                    <m:r>
                                      <a:rPr lang="en-US" altLang="zh-CN" sz="2200" b="0" i="1" smtClean="0">
                                        <a:latin typeface="Cambria Math"/>
                                      </a:rPr>
                                      <m:t>𝑥</m:t>
                                    </m:r>
                                    <m:r>
                                      <a:rPr lang="en-US" altLang="zh-CN" sz="2200" b="0" i="1" smtClean="0">
                                        <a:latin typeface="Cambria Math"/>
                                      </a:rPr>
                                      <m:t>−1</m:t>
                                    </m:r>
                                  </m:sup>
                                </m:sSup>
                                <m:r>
                                  <a:rPr lang="en-US" altLang="zh-CN" sz="2200" b="0" i="1" smtClean="0">
                                    <a:latin typeface="Cambria Math"/>
                                  </a:rPr>
                                  <m:t>𝑝</m:t>
                                </m:r>
                                <m:r>
                                  <m:rPr>
                                    <m:nor/>
                                  </m:rPr>
                                  <a:rPr lang="zh-CN" altLang="en-US" sz="2200" dirty="0"/>
                                  <m:t> </m:t>
                                </m:r>
                              </m:e>
                              <m:e>
                                <m:r>
                                  <a:rPr lang="en-US" altLang="zh-CN" sz="2200" b="0" i="1" smtClean="0">
                                    <a:latin typeface="Cambria Math"/>
                                  </a:rPr>
                                  <m:t>0</m:t>
                                </m:r>
                              </m:e>
                            </m:eqArr>
                          </m:e>
                        </m:d>
                      </m:oMath>
                    </m:oMathPara>
                  </a14:m>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84175" y="2932071"/>
                  <a:ext cx="2858283" cy="738215"/>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444515" y="2870291"/>
                  <a:ext cx="1687320"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𝑥</m:t>
                        </m:r>
                        <m:r>
                          <a:rPr lang="en-US" altLang="zh-CN" sz="2200" b="0" i="1" smtClean="0">
                            <a:latin typeface="Cambria Math"/>
                          </a:rPr>
                          <m:t>=1,2,3,…</m:t>
                        </m:r>
                      </m:oMath>
                    </m:oMathPara>
                  </a14:m>
                  <a:endParaRPr lang="zh-CN" altLang="en-US" sz="220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444515" y="2870291"/>
                  <a:ext cx="1687320" cy="430887"/>
                </a:xfrm>
                <a:prstGeom prst="rect">
                  <a:avLst/>
                </a:prstGeom>
                <a:blipFill rotWithShape="1">
                  <a:blip r:embed="rId5"/>
                  <a:stretch>
                    <a:fillRect/>
                  </a:stretch>
                </a:blipFill>
              </p:spPr>
              <p:txBody>
                <a:bodyPr/>
                <a:lstStyle/>
                <a:p>
                  <a:r>
                    <a:rPr lang="zh-CN" altLang="en-US">
                      <a:noFill/>
                    </a:rPr>
                    <a:t> </a:t>
                  </a:r>
                </a:p>
              </p:txBody>
            </p:sp>
          </mc:Fallback>
        </mc:AlternateContent>
        <p:sp>
          <p:nvSpPr>
            <p:cNvPr id="8" name="TextBox 7"/>
            <p:cNvSpPr txBox="1"/>
            <p:nvPr/>
          </p:nvSpPr>
          <p:spPr>
            <a:xfrm>
              <a:off x="3444515" y="3292411"/>
              <a:ext cx="3195355"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otherwise</a:t>
              </a:r>
              <a:endParaRPr lang="zh-CN" altLang="en-US" sz="2200" dirty="0">
                <a:latin typeface="Times New Roman" panose="02020603050405020304" pitchFamily="18" charset="0"/>
                <a:cs typeface="Times New Roman" panose="02020603050405020304" pitchFamily="18" charset="0"/>
              </a:endParaRPr>
            </a:p>
          </p:txBody>
        </p:sp>
      </p:grpSp>
      <p:sp>
        <p:nvSpPr>
          <p:cNvPr id="9" name="TextBox 8"/>
          <p:cNvSpPr txBox="1"/>
          <p:nvPr/>
        </p:nvSpPr>
        <p:spPr>
          <a:xfrm>
            <a:off x="269958" y="3340804"/>
            <a:ext cx="1252023"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Solution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TextBox 9"/>
              <p:cNvSpPr txBox="1"/>
              <p:nvPr/>
            </p:nvSpPr>
            <p:spPr>
              <a:xfrm>
                <a:off x="1604508" y="3329923"/>
                <a:ext cx="5449633" cy="430952"/>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nary>
                      <m:naryPr>
                        <m:chr m:val="∑"/>
                        <m:limLoc m:val="subSup"/>
                        <m:ctrlPr>
                          <a:rPr lang="en-US" altLang="zh-CN" sz="2200" b="0" i="1" smtClean="0">
                            <a:latin typeface="Cambria Math" charset="0"/>
                          </a:rPr>
                        </m:ctrlPr>
                      </m:naryPr>
                      <m:sub>
                        <m:r>
                          <m:rPr>
                            <m:brk m:alnAt="25"/>
                          </m:rPr>
                          <a:rPr lang="en-US" altLang="zh-CN" sz="2200" b="0" i="1" smtClean="0">
                            <a:latin typeface="Cambria Math"/>
                          </a:rPr>
                          <m:t>𝑥</m:t>
                        </m:r>
                        <m:r>
                          <a:rPr lang="en-US" altLang="zh-CN" sz="2200" b="0" i="1" smtClean="0">
                            <a:latin typeface="Cambria Math"/>
                          </a:rPr>
                          <m:t>=1</m:t>
                        </m:r>
                      </m:sub>
                      <m:sup>
                        <m:r>
                          <a:rPr lang="en-US" altLang="zh-CN" sz="2200" b="0" i="1" smtClean="0">
                            <a:latin typeface="Cambria Math"/>
                            <a:ea typeface="Cambria Math"/>
                          </a:rPr>
                          <m:t>∞</m:t>
                        </m:r>
                      </m:sup>
                      <m:e>
                        <m:r>
                          <a:rPr lang="en-US" altLang="zh-CN" sz="2200" b="0" i="1" smtClean="0">
                            <a:latin typeface="Cambria Math"/>
                          </a:rPr>
                          <m:t>𝑥</m:t>
                        </m:r>
                        <m:r>
                          <a:rPr lang="en-US" altLang="zh-CN" sz="2200" b="0" i="1" smtClean="0">
                            <a:latin typeface="Cambria Math"/>
                            <a:ea typeface="Cambria Math"/>
                          </a:rPr>
                          <m:t>∙</m:t>
                        </m:r>
                        <m:r>
                          <a:rPr lang="en-US" altLang="zh-CN" sz="2200" b="0" i="1" smtClean="0">
                            <a:latin typeface="Cambria Math"/>
                            <a:ea typeface="Cambria Math"/>
                          </a:rPr>
                          <m:t>𝑝</m:t>
                        </m:r>
                        <m:r>
                          <a:rPr lang="en-US" altLang="zh-CN" sz="2200" b="0" i="1" smtClean="0">
                            <a:latin typeface="Cambria Math"/>
                            <a:ea typeface="Cambria Math"/>
                          </a:rPr>
                          <m:t>(</m:t>
                        </m:r>
                        <m:r>
                          <a:rPr lang="en-US" altLang="zh-CN" sz="2200" b="0" i="1" smtClean="0">
                            <a:latin typeface="Cambria Math"/>
                            <a:ea typeface="Cambria Math"/>
                          </a:rPr>
                          <m:t>𝑥</m:t>
                        </m:r>
                        <m:r>
                          <a:rPr lang="en-US" altLang="zh-CN" sz="2200" b="0" i="1" smtClean="0">
                            <a:latin typeface="Cambria Math"/>
                            <a:ea typeface="Cambria Math"/>
                          </a:rPr>
                          <m:t>)</m:t>
                        </m:r>
                      </m:e>
                    </m:nary>
                    <m:r>
                      <a:rPr lang="en-US" altLang="zh-CN" sz="2200" b="0" i="1" smtClean="0">
                        <a:latin typeface="Cambria Math"/>
                      </a:rPr>
                      <m:t>=</m:t>
                    </m:r>
                    <m:nary>
                      <m:naryPr>
                        <m:chr m:val="∑"/>
                        <m:limLoc m:val="subSup"/>
                        <m:ctrlPr>
                          <a:rPr lang="en-US" altLang="zh-CN" sz="2200" b="0" i="1" smtClean="0">
                            <a:latin typeface="Cambria Math" charset="0"/>
                          </a:rPr>
                        </m:ctrlPr>
                      </m:naryPr>
                      <m:sub>
                        <m:r>
                          <m:rPr>
                            <m:brk m:alnAt="25"/>
                          </m:rPr>
                          <a:rPr lang="en-US" altLang="zh-CN" sz="2200" b="0" i="1" smtClean="0">
                            <a:latin typeface="Cambria Math"/>
                          </a:rPr>
                          <m:t>𝑥</m:t>
                        </m:r>
                        <m:r>
                          <a:rPr lang="en-US" altLang="zh-CN" sz="2200" b="0" i="1" smtClean="0">
                            <a:latin typeface="Cambria Math"/>
                          </a:rPr>
                          <m:t>=1</m:t>
                        </m:r>
                      </m:sub>
                      <m:sup>
                        <m:r>
                          <a:rPr lang="en-US" altLang="zh-CN" sz="2200" b="0" i="1" smtClean="0">
                            <a:latin typeface="Cambria Math"/>
                            <a:ea typeface="Cambria Math"/>
                          </a:rPr>
                          <m:t>∞</m:t>
                        </m:r>
                      </m:sup>
                      <m:e>
                        <m:r>
                          <a:rPr lang="en-US" altLang="zh-CN" sz="2200" b="0" i="1" smtClean="0">
                            <a:latin typeface="Cambria Math"/>
                          </a:rPr>
                          <m:t>𝑥</m:t>
                        </m:r>
                        <m:sSup>
                          <m:sSupPr>
                            <m:ctrlPr>
                              <a:rPr lang="en-US" altLang="zh-CN" sz="2200" i="1">
                                <a:latin typeface="Cambria Math" charset="0"/>
                              </a:rPr>
                            </m:ctrlPr>
                          </m:sSupPr>
                          <m:e>
                            <m:r>
                              <a:rPr lang="en-US" altLang="zh-CN" sz="2200" i="1">
                                <a:latin typeface="Cambria Math"/>
                              </a:rPr>
                              <m:t>(1−</m:t>
                            </m:r>
                            <m:r>
                              <a:rPr lang="en-US" altLang="zh-CN" sz="2200" i="1">
                                <a:latin typeface="Cambria Math"/>
                              </a:rPr>
                              <m:t>𝑝</m:t>
                            </m:r>
                            <m:r>
                              <a:rPr lang="en-US" altLang="zh-CN" sz="2200" i="1">
                                <a:latin typeface="Cambria Math"/>
                              </a:rPr>
                              <m:t>)</m:t>
                            </m:r>
                          </m:e>
                          <m:sup>
                            <m:r>
                              <a:rPr lang="en-US" altLang="zh-CN" sz="2200" i="1">
                                <a:latin typeface="Cambria Math"/>
                              </a:rPr>
                              <m:t>𝑥</m:t>
                            </m:r>
                            <m:r>
                              <a:rPr lang="en-US" altLang="zh-CN" sz="2200" i="1">
                                <a:latin typeface="Cambria Math"/>
                              </a:rPr>
                              <m:t>−1</m:t>
                            </m:r>
                          </m:sup>
                        </m:sSup>
                        <m:r>
                          <a:rPr lang="en-US" altLang="zh-CN" sz="2200" i="1">
                            <a:latin typeface="Cambria Math"/>
                          </a:rPr>
                          <m:t>𝑝</m:t>
                        </m:r>
                        <m:r>
                          <a:rPr lang="en-US" altLang="zh-CN" sz="2200" b="0" i="1" smtClean="0">
                            <a:latin typeface="Cambria Math"/>
                          </a:rPr>
                          <m:t> </m:t>
                        </m:r>
                      </m:e>
                    </m:nary>
                  </m:oMath>
                </a14:m>
                <a:r>
                  <a:rPr lang="zh-CN" altLang="en-US" sz="2200" dirty="0">
                    <a:latin typeface="+mj-lt"/>
                  </a:rPr>
                  <a:t> </a:t>
                </a:r>
              </a:p>
            </p:txBody>
          </p:sp>
        </mc:Choice>
        <mc:Fallback xmlns="">
          <p:sp>
            <p:nvSpPr>
              <p:cNvPr id="10" name="TextBox 9"/>
              <p:cNvSpPr txBox="1">
                <a:spLocks noRot="1" noChangeAspect="1" noMove="1" noResize="1" noEditPoints="1" noAdjustHandles="1" noChangeArrowheads="1" noChangeShapeType="1" noTextEdit="1"/>
              </p:cNvSpPr>
              <p:nvPr/>
            </p:nvSpPr>
            <p:spPr>
              <a:xfrm>
                <a:off x="1604508" y="3329923"/>
                <a:ext cx="5449633" cy="430952"/>
              </a:xfrm>
              <a:prstGeom prst="rect">
                <a:avLst/>
              </a:prstGeom>
              <a:blipFill rotWithShape="1">
                <a:blip r:embed="rId6"/>
                <a:stretch>
                  <a:fillRect t="-123944" b="-1915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294151" y="3779973"/>
                <a:ext cx="2952924" cy="617220"/>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r>
                      <a:rPr lang="en-US" altLang="zh-CN" sz="2200" b="0" i="1" smtClean="0">
                        <a:latin typeface="Cambria Math"/>
                      </a:rPr>
                      <m:t>𝑝</m:t>
                    </m:r>
                    <m:nary>
                      <m:naryPr>
                        <m:chr m:val="∑"/>
                        <m:limLoc m:val="subSup"/>
                        <m:ctrlPr>
                          <a:rPr lang="en-US" altLang="zh-CN" sz="2200" b="0" i="1" smtClean="0">
                            <a:latin typeface="Cambria Math" charset="0"/>
                          </a:rPr>
                        </m:ctrlPr>
                      </m:naryPr>
                      <m:sub>
                        <m:r>
                          <m:rPr>
                            <m:brk m:alnAt="25"/>
                          </m:rPr>
                          <a:rPr lang="en-US" altLang="zh-CN" sz="2200" b="0" i="1" smtClean="0">
                            <a:latin typeface="Cambria Math"/>
                          </a:rPr>
                          <m:t>𝑥</m:t>
                        </m:r>
                        <m:r>
                          <a:rPr lang="en-US" altLang="zh-CN" sz="2200" b="0" i="1" smtClean="0">
                            <a:latin typeface="Cambria Math"/>
                          </a:rPr>
                          <m:t>=1</m:t>
                        </m:r>
                      </m:sub>
                      <m:sup>
                        <m:r>
                          <a:rPr lang="en-US" altLang="zh-CN" sz="2200" b="0" i="1" smtClean="0">
                            <a:latin typeface="Cambria Math"/>
                            <a:ea typeface="Cambria Math"/>
                          </a:rPr>
                          <m:t>∞</m:t>
                        </m:r>
                      </m:sup>
                      <m:e>
                        <m:f>
                          <m:fPr>
                            <m:ctrlPr>
                              <a:rPr lang="en-US" altLang="zh-CN" sz="2200" b="0" i="1" smtClean="0">
                                <a:latin typeface="Cambria Math" charset="0"/>
                              </a:rPr>
                            </m:ctrlPr>
                          </m:fPr>
                          <m:num>
                            <m:r>
                              <a:rPr lang="en-US" altLang="zh-CN" sz="2200" b="0" i="1" smtClean="0">
                                <a:latin typeface="Cambria Math"/>
                              </a:rPr>
                              <m:t>𝑑</m:t>
                            </m:r>
                          </m:num>
                          <m:den>
                            <m:r>
                              <a:rPr lang="en-US" altLang="zh-CN" sz="2200" b="0" i="1" smtClean="0">
                                <a:latin typeface="Cambria Math"/>
                              </a:rPr>
                              <m:t>𝑑𝑝</m:t>
                            </m:r>
                          </m:den>
                        </m:f>
                      </m:e>
                    </m:nary>
                    <m:sSup>
                      <m:sSupPr>
                        <m:ctrlPr>
                          <a:rPr lang="en-US" altLang="zh-CN" sz="2200" b="0" i="1" smtClean="0">
                            <a:latin typeface="Cambria Math" charset="0"/>
                          </a:rPr>
                        </m:ctrlPr>
                      </m:sSupPr>
                      <m:e>
                        <m:r>
                          <a:rPr lang="en-US" altLang="zh-CN" sz="2200" b="0" i="1" smtClean="0">
                            <a:latin typeface="Cambria Math"/>
                          </a:rPr>
                          <m:t>(1−</m:t>
                        </m:r>
                        <m:r>
                          <a:rPr lang="en-US" altLang="zh-CN" sz="2200" b="0" i="1" smtClean="0">
                            <a:latin typeface="Cambria Math"/>
                          </a:rPr>
                          <m:t>𝑝</m:t>
                        </m:r>
                        <m:r>
                          <a:rPr lang="en-US" altLang="zh-CN" sz="2200" b="0" i="1" smtClean="0">
                            <a:latin typeface="Cambria Math"/>
                          </a:rPr>
                          <m:t>)</m:t>
                        </m:r>
                      </m:e>
                      <m:sup>
                        <m:r>
                          <a:rPr lang="en-US" altLang="zh-CN" sz="2200" b="0" i="1" smtClean="0">
                            <a:latin typeface="Cambria Math"/>
                          </a:rPr>
                          <m:t>𝑥</m:t>
                        </m:r>
                      </m:sup>
                    </m:sSup>
                  </m:oMath>
                </a14:m>
                <a:r>
                  <a:rPr lang="zh-CN" altLang="en-US" sz="2200" dirty="0">
                    <a:latin typeface="+mj-lt"/>
                  </a:rPr>
                  <a:t> </a:t>
                </a:r>
              </a:p>
            </p:txBody>
          </p:sp>
        </mc:Choice>
        <mc:Fallback xmlns="">
          <p:sp>
            <p:nvSpPr>
              <p:cNvPr id="11" name="TextBox 10"/>
              <p:cNvSpPr txBox="1">
                <a:spLocks noRot="1" noChangeAspect="1" noMove="1" noResize="1" noEditPoints="1" noAdjustHandles="1" noChangeArrowheads="1" noChangeShapeType="1" noTextEdit="1"/>
              </p:cNvSpPr>
              <p:nvPr/>
            </p:nvSpPr>
            <p:spPr>
              <a:xfrm>
                <a:off x="2294151" y="3779973"/>
                <a:ext cx="2952924" cy="617220"/>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294151" y="4386294"/>
                <a:ext cx="2905924" cy="617220"/>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r>
                      <a:rPr lang="en-US" altLang="zh-CN" sz="2200" b="0" i="1" smtClean="0">
                        <a:latin typeface="Cambria Math"/>
                      </a:rPr>
                      <m:t>𝑝</m:t>
                    </m:r>
                    <m:f>
                      <m:fPr>
                        <m:ctrlPr>
                          <a:rPr lang="en-US" altLang="zh-CN" sz="2200" i="1">
                            <a:latin typeface="Cambria Math" charset="0"/>
                          </a:rPr>
                        </m:ctrlPr>
                      </m:fPr>
                      <m:num>
                        <m:r>
                          <a:rPr lang="en-US" altLang="zh-CN" sz="2200" i="1">
                            <a:latin typeface="Cambria Math"/>
                          </a:rPr>
                          <m:t>𝑑</m:t>
                        </m:r>
                      </m:num>
                      <m:den>
                        <m:r>
                          <a:rPr lang="en-US" altLang="zh-CN" sz="2200" i="1">
                            <a:latin typeface="Cambria Math"/>
                          </a:rPr>
                          <m:t>𝑑𝑝</m:t>
                        </m:r>
                      </m:den>
                    </m:f>
                    <m:nary>
                      <m:naryPr>
                        <m:chr m:val="∑"/>
                        <m:limLoc m:val="subSup"/>
                        <m:ctrlPr>
                          <a:rPr lang="en-US" altLang="zh-CN" sz="2200" b="0" i="1" smtClean="0">
                            <a:latin typeface="Cambria Math" charset="0"/>
                          </a:rPr>
                        </m:ctrlPr>
                      </m:naryPr>
                      <m:sub>
                        <m:r>
                          <m:rPr>
                            <m:brk m:alnAt="25"/>
                          </m:rPr>
                          <a:rPr lang="en-US" altLang="zh-CN" sz="2200" b="0" i="1" smtClean="0">
                            <a:latin typeface="Cambria Math"/>
                          </a:rPr>
                          <m:t>𝑥</m:t>
                        </m:r>
                        <m:r>
                          <a:rPr lang="en-US" altLang="zh-CN" sz="2200" b="0" i="1" smtClean="0">
                            <a:latin typeface="Cambria Math"/>
                          </a:rPr>
                          <m:t>=1</m:t>
                        </m:r>
                      </m:sub>
                      <m:sup>
                        <m:r>
                          <a:rPr lang="en-US" altLang="zh-CN" sz="2200" b="0" i="1" smtClean="0">
                            <a:latin typeface="Cambria Math"/>
                            <a:ea typeface="Cambria Math"/>
                          </a:rPr>
                          <m:t>∞</m:t>
                        </m:r>
                      </m:sup>
                      <m:e>
                        <m:sSup>
                          <m:sSupPr>
                            <m:ctrlPr>
                              <a:rPr lang="en-US" altLang="zh-CN" sz="2200" i="1">
                                <a:latin typeface="Cambria Math" charset="0"/>
                              </a:rPr>
                            </m:ctrlPr>
                          </m:sSupPr>
                          <m:e>
                            <m:r>
                              <a:rPr lang="en-US" altLang="zh-CN" sz="2200" i="1">
                                <a:latin typeface="Cambria Math"/>
                              </a:rPr>
                              <m:t>(1−</m:t>
                            </m:r>
                            <m:r>
                              <a:rPr lang="en-US" altLang="zh-CN" sz="2200" i="1">
                                <a:latin typeface="Cambria Math"/>
                              </a:rPr>
                              <m:t>𝑝</m:t>
                            </m:r>
                            <m:r>
                              <a:rPr lang="en-US" altLang="zh-CN" sz="2200" i="1">
                                <a:latin typeface="Cambria Math"/>
                              </a:rPr>
                              <m:t>)</m:t>
                            </m:r>
                          </m:e>
                          <m:sup>
                            <m:r>
                              <a:rPr lang="en-US" altLang="zh-CN" sz="2200" i="1">
                                <a:latin typeface="Cambria Math"/>
                              </a:rPr>
                              <m:t>𝑥</m:t>
                            </m:r>
                          </m:sup>
                        </m:sSup>
                      </m:e>
                    </m:nary>
                  </m:oMath>
                </a14:m>
                <a:r>
                  <a:rPr lang="zh-CN" altLang="en-US" sz="2200" dirty="0">
                    <a:latin typeface="+mj-lt"/>
                  </a:rPr>
                  <a:t> </a:t>
                </a:r>
              </a:p>
            </p:txBody>
          </p:sp>
        </mc:Choice>
        <mc:Fallback xmlns="">
          <p:sp>
            <p:nvSpPr>
              <p:cNvPr id="12" name="TextBox 11"/>
              <p:cNvSpPr txBox="1">
                <a:spLocks noRot="1" noChangeAspect="1" noMove="1" noResize="1" noEditPoints="1" noAdjustHandles="1" noChangeArrowheads="1" noChangeShapeType="1" noTextEdit="1"/>
              </p:cNvSpPr>
              <p:nvPr/>
            </p:nvSpPr>
            <p:spPr>
              <a:xfrm>
                <a:off x="2294151" y="4386294"/>
                <a:ext cx="2905924" cy="617220"/>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217366" y="5008169"/>
                <a:ext cx="1793761" cy="671081"/>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r>
                      <a:rPr lang="en-US" altLang="zh-CN" sz="2200" b="0" i="1" smtClean="0">
                        <a:latin typeface="Cambria Math"/>
                      </a:rPr>
                      <m:t>𝑝</m:t>
                    </m:r>
                    <m:sSup>
                      <m:sSupPr>
                        <m:ctrlPr>
                          <a:rPr lang="en-US" altLang="zh-CN" sz="2200" b="0" i="1" smtClean="0">
                            <a:latin typeface="Cambria Math" charset="0"/>
                          </a:rPr>
                        </m:ctrlPr>
                      </m:sSupPr>
                      <m:e>
                        <m:d>
                          <m:dPr>
                            <m:ctrlPr>
                              <a:rPr lang="en-US" altLang="zh-CN" sz="2200" b="0" i="1" smtClean="0">
                                <a:latin typeface="Cambria Math" charset="0"/>
                              </a:rPr>
                            </m:ctrlPr>
                          </m:dPr>
                          <m:e>
                            <m:f>
                              <m:fPr>
                                <m:ctrlPr>
                                  <a:rPr lang="en-US" altLang="zh-CN" sz="2200" i="1">
                                    <a:latin typeface="Cambria Math" charset="0"/>
                                  </a:rPr>
                                </m:ctrlPr>
                              </m:fPr>
                              <m:num>
                                <m:r>
                                  <a:rPr lang="en-US" altLang="zh-CN" sz="2200" i="1">
                                    <a:latin typeface="Cambria Math"/>
                                  </a:rPr>
                                  <m:t>1−</m:t>
                                </m:r>
                                <m:r>
                                  <a:rPr lang="en-US" altLang="zh-CN" sz="2200" i="1">
                                    <a:latin typeface="Cambria Math"/>
                                  </a:rPr>
                                  <m:t>𝑝</m:t>
                                </m:r>
                              </m:num>
                              <m:den>
                                <m:r>
                                  <a:rPr lang="en-US" altLang="zh-CN" sz="2200" i="1">
                                    <a:latin typeface="Cambria Math"/>
                                  </a:rPr>
                                  <m:t>𝑝</m:t>
                                </m:r>
                              </m:den>
                            </m:f>
                          </m:e>
                        </m:d>
                      </m:e>
                      <m:sup>
                        <m:r>
                          <a:rPr lang="en-US" altLang="zh-CN" sz="2200" b="0" i="1" smtClean="0">
                            <a:latin typeface="Cambria Math"/>
                          </a:rPr>
                          <m:t>′</m:t>
                        </m:r>
                      </m:sup>
                    </m:sSup>
                    <m:r>
                      <a:rPr lang="en-US" altLang="zh-CN" sz="2200" b="0" i="1" smtClean="0">
                        <a:latin typeface="Cambria Math"/>
                      </a:rPr>
                      <m:t> </m:t>
                    </m:r>
                  </m:oMath>
                </a14:m>
                <a:r>
                  <a:rPr lang="zh-CN" altLang="en-US" sz="2200" dirty="0">
                    <a:latin typeface="+mj-lt"/>
                  </a:rPr>
                  <a:t> </a:t>
                </a:r>
              </a:p>
            </p:txBody>
          </p:sp>
        </mc:Choice>
        <mc:Fallback xmlns="">
          <p:sp>
            <p:nvSpPr>
              <p:cNvPr id="13" name="TextBox 12"/>
              <p:cNvSpPr txBox="1">
                <a:spLocks noRot="1" noChangeAspect="1" noMove="1" noResize="1" noEditPoints="1" noAdjustHandles="1" noChangeArrowheads="1" noChangeShapeType="1" noTextEdit="1"/>
              </p:cNvSpPr>
              <p:nvPr/>
            </p:nvSpPr>
            <p:spPr>
              <a:xfrm>
                <a:off x="2217366" y="5008169"/>
                <a:ext cx="1793761" cy="671081"/>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669174" y="5038978"/>
                <a:ext cx="683905" cy="609462"/>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f>
                      <m:fPr>
                        <m:ctrlPr>
                          <a:rPr lang="en-US" altLang="zh-CN" sz="2200" b="0" i="1" smtClean="0">
                            <a:latin typeface="Cambria Math" charset="0"/>
                          </a:rPr>
                        </m:ctrlPr>
                      </m:fPr>
                      <m:num>
                        <m:r>
                          <a:rPr lang="en-US" altLang="zh-CN" sz="2200" b="0" i="1" smtClean="0">
                            <a:latin typeface="Cambria Math"/>
                          </a:rPr>
                          <m:t>1</m:t>
                        </m:r>
                      </m:num>
                      <m:den>
                        <m:r>
                          <a:rPr lang="en-US" altLang="zh-CN" sz="2200" b="0" i="1" smtClean="0">
                            <a:latin typeface="Cambria Math"/>
                          </a:rPr>
                          <m:t>𝑝</m:t>
                        </m:r>
                      </m:den>
                    </m:f>
                  </m:oMath>
                </a14:m>
                <a:r>
                  <a:rPr lang="zh-CN" altLang="en-US" sz="2200" dirty="0">
                    <a:latin typeface="+mj-lt"/>
                  </a:rPr>
                  <a:t> </a:t>
                </a:r>
              </a:p>
            </p:txBody>
          </p:sp>
        </mc:Choice>
        <mc:Fallback xmlns="">
          <p:sp>
            <p:nvSpPr>
              <p:cNvPr id="14" name="TextBox 13"/>
              <p:cNvSpPr txBox="1">
                <a:spLocks noRot="1" noChangeAspect="1" noMove="1" noResize="1" noEditPoints="1" noAdjustHandles="1" noChangeArrowheads="1" noChangeShapeType="1" noTextEdit="1"/>
              </p:cNvSpPr>
              <p:nvPr/>
            </p:nvSpPr>
            <p:spPr>
              <a:xfrm>
                <a:off x="3669174" y="5038978"/>
                <a:ext cx="683905" cy="609462"/>
              </a:xfrm>
              <a:prstGeom prst="rect">
                <a:avLst/>
              </a:prstGeom>
              <a:blipFill rotWithShape="1">
                <a:blip r:embed="rId10"/>
                <a:stretch>
                  <a:fillRect/>
                </a:stretch>
              </a:blipFill>
            </p:spPr>
            <p:txBody>
              <a:bodyPr/>
              <a:lstStyle/>
              <a:p>
                <a:r>
                  <a:rPr lang="zh-CN" altLang="en-US">
                    <a:noFill/>
                  </a:rPr>
                  <a:t> </a:t>
                </a:r>
              </a:p>
            </p:txBody>
          </p:sp>
        </mc:Fallback>
      </mc:AlternateContent>
      <p:sp>
        <p:nvSpPr>
          <p:cNvPr id="15" name="灯片编号占位符 14">
            <a:extLst>
              <a:ext uri="{FF2B5EF4-FFF2-40B4-BE49-F238E27FC236}">
                <a16:creationId xmlns:a16="http://schemas.microsoft.com/office/drawing/2014/main" xmlns="" id="{184942FD-CA01-437F-9705-368564907482}"/>
              </a:ext>
            </a:extLst>
          </p:cNvPr>
          <p:cNvSpPr>
            <a:spLocks noGrp="1"/>
          </p:cNvSpPr>
          <p:nvPr>
            <p:ph type="sldNum" sz="quarter" idx="11"/>
          </p:nvPr>
        </p:nvSpPr>
        <p:spPr/>
        <p:txBody>
          <a:bodyPr/>
          <a:lstStyle/>
          <a:p>
            <a:pPr>
              <a:defRPr/>
            </a:pPr>
            <a:fld id="{DF2308B0-52A9-437D-9700-D7B37876F5B1}" type="slidenum">
              <a:rPr lang="zh-CN" altLang="en-US" smtClean="0"/>
              <a:pPr>
                <a:defRPr/>
              </a:pPr>
              <a:t>29</a:t>
            </a:fld>
            <a:endParaRPr lang="en-US" altLang="zh-CN" dirty="0"/>
          </a:p>
        </p:txBody>
      </p:sp>
    </p:spTree>
    <p:extLst>
      <p:ext uri="{BB962C8B-B14F-4D97-AF65-F5344CB8AC3E}">
        <p14:creationId xmlns:p14="http://schemas.microsoft.com/office/powerpoint/2010/main" val="386598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barn(inVertical)">
                                      <p:cBhvr>
                                        <p:cTn id="15" dur="500"/>
                                        <p:tgtEl>
                                          <p:spTgt spid="1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Vertical)">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1127014" y="503292"/>
                <a:ext cx="7049945" cy="707886"/>
              </a:xfrm>
              <a:prstGeom prst="rect">
                <a:avLst/>
              </a:prstGeom>
            </p:spPr>
            <p:txBody>
              <a:bodyPr wrap="square">
                <a:spAutoFit/>
              </a:bodyPr>
              <a:lstStyle/>
              <a:p>
                <a:r>
                  <a:rPr lang="en-US" altLang="zh-CN" sz="2000" dirty="0">
                    <a:solidFill>
                      <a:srgbClr val="333333"/>
                    </a:solidFill>
                    <a:latin typeface="Times New Roman" panose="02020603050405020304" pitchFamily="18" charset="0"/>
                    <a:ea typeface="Helvetica Neue"/>
                    <a:cs typeface="Times New Roman" panose="02020603050405020304" pitchFamily="18" charset="0"/>
                  </a:rPr>
                  <a:t>If</a:t>
                </a:r>
                <a:r>
                  <a:rPr lang="en-US" altLang="zh-CN" sz="2000" b="1" dirty="0">
                    <a:solidFill>
                      <a:srgbClr val="333333"/>
                    </a:solidFill>
                    <a:latin typeface="Times New Roman" panose="02020603050405020304" pitchFamily="18" charset="0"/>
                    <a:ea typeface="Helvetica Neue"/>
                    <a:cs typeface="Times New Roman" panose="02020603050405020304" pitchFamily="18" charset="0"/>
                  </a:rPr>
                  <a:t> </a:t>
                </a:r>
                <a:r>
                  <a:rPr lang="en-US" altLang="zh-CN" sz="2000" dirty="0">
                    <a:solidFill>
                      <a:srgbClr val="333333"/>
                    </a:solidFill>
                    <a:latin typeface="Times New Roman" panose="02020603050405020304" pitchFamily="18" charset="0"/>
                    <a:ea typeface="Helvetica Neue"/>
                    <a:cs typeface="Times New Roman" panose="02020603050405020304" pitchFamily="18" charset="0"/>
                  </a:rPr>
                  <a:t>t</a:t>
                </a:r>
                <a:r>
                  <a:rPr lang="zh-CN" altLang="zh-CN" sz="2000" dirty="0">
                    <a:solidFill>
                      <a:srgbClr val="333333"/>
                    </a:solidFill>
                    <a:latin typeface="Times New Roman" panose="02020603050405020304" pitchFamily="18" charset="0"/>
                    <a:ea typeface="Helvetica Neue"/>
                    <a:cs typeface="Times New Roman" panose="02020603050405020304" pitchFamily="18" charset="0"/>
                  </a:rPr>
                  <a:t>he experiment is</a:t>
                </a:r>
                <a:r>
                  <a:rPr lang="en-US" altLang="zh-CN" sz="2000" dirty="0">
                    <a:solidFill>
                      <a:srgbClr val="333333"/>
                    </a:solidFill>
                    <a:latin typeface="Times New Roman" panose="02020603050405020304" pitchFamily="18" charset="0"/>
                    <a:ea typeface="Helvetica Neue"/>
                    <a:cs typeface="Times New Roman" panose="02020603050405020304" pitchFamily="18" charset="0"/>
                  </a:rPr>
                  <a:t> rolling a fair dice, </a:t>
                </a:r>
                <a:r>
                  <a:rPr lang="en-US" altLang="zh-CN" sz="2000" dirty="0">
                    <a:latin typeface="Times New Roman" panose="02020603050405020304" pitchFamily="18" charset="0"/>
                    <a:cs typeface="Times New Roman" panose="02020603050405020304" pitchFamily="18" charset="0"/>
                  </a:rPr>
                  <a:t>the sample space is</a:t>
                </a:r>
              </a:p>
              <a:p>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zh-CN" altLang="en-US" sz="2000" i="1">
                        <a:latin typeface="Cambria Math"/>
                      </a:rPr>
                      <m:t>𝒮</m:t>
                    </m:r>
                    <m:r>
                      <a:rPr lang="en-US" altLang="zh-CN" sz="2000" i="1">
                        <a:latin typeface="Cambria Math"/>
                      </a:rPr>
                      <m:t>={1,2,3,4,5,6}</m:t>
                    </m:r>
                  </m:oMath>
                </a14:m>
                <a:r>
                  <a:rPr lang="en-US" altLang="zh-CN" sz="2000" dirty="0">
                    <a:latin typeface="Times New Roman" panose="02020603050405020304" pitchFamily="18" charset="0"/>
                    <a:cs typeface="Times New Roman" panose="02020603050405020304" pitchFamily="18" charset="0"/>
                  </a:rPr>
                  <a:t>. Define </a:t>
                </a:r>
                <a14:m>
                  <m:oMath xmlns:m="http://schemas.openxmlformats.org/officeDocument/2006/math">
                    <m:r>
                      <a:rPr lang="en-US" altLang="zh-CN" sz="2000" b="0" i="1" dirty="0" smtClean="0">
                        <a:latin typeface="Cambria Math"/>
                      </a:rPr>
                      <m:t>𝑌</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by</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1127014" y="503292"/>
                <a:ext cx="7049945" cy="707886"/>
              </a:xfrm>
              <a:prstGeom prst="rect">
                <a:avLst/>
              </a:prstGeom>
              <a:blipFill>
                <a:blip r:embed="rId2"/>
                <a:stretch>
                  <a:fillRect l="-952" t="-5172" b="-146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679373" y="1178750"/>
                <a:ext cx="1020600" cy="7788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𝑌</m:t>
                      </m:r>
                      <m:r>
                        <a:rPr lang="en-US" altLang="zh-CN" sz="2000" b="0" i="1" smtClean="0">
                          <a:latin typeface="Cambria Math"/>
                        </a:rPr>
                        <m:t>=</m:t>
                      </m:r>
                      <m:d>
                        <m:dPr>
                          <m:begChr m:val="{"/>
                          <m:endChr m:val=""/>
                          <m:ctrlPr>
                            <a:rPr lang="en-US" altLang="zh-CN" sz="2000" b="0" i="1" smtClean="0">
                              <a:latin typeface="Cambria Math" charset="0"/>
                            </a:rPr>
                          </m:ctrlPr>
                        </m:dPr>
                        <m:e>
                          <m:eqArr>
                            <m:eqArrPr>
                              <m:ctrlPr>
                                <a:rPr lang="en-US" altLang="zh-CN" sz="2000" b="0" i="1" smtClean="0">
                                  <a:latin typeface="Cambria Math" charset="0"/>
                                </a:rPr>
                              </m:ctrlPr>
                            </m:eqArrPr>
                            <m:e>
                              <m:r>
                                <a:rPr lang="en-US" altLang="zh-CN" sz="2000" b="0" i="1" smtClean="0">
                                  <a:latin typeface="Cambria Math"/>
                                </a:rPr>
                                <m:t>1</m:t>
                              </m:r>
                            </m:e>
                            <m:e>
                              <m:r>
                                <a:rPr lang="en-US" altLang="zh-CN" sz="2000" b="0" i="1" smtClean="0">
                                  <a:latin typeface="Cambria Math"/>
                                </a:rPr>
                                <m:t>0</m:t>
                              </m:r>
                            </m:e>
                          </m:eqArr>
                        </m:e>
                      </m:d>
                    </m:oMath>
                  </m:oMathPara>
                </a14:m>
                <a:endParaRPr lang="zh-CN" altLang="en-US" sz="2000" dirty="0">
                  <a:latin typeface="+mj-lt"/>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679373" y="1178750"/>
                <a:ext cx="1020600" cy="778868"/>
              </a:xfrm>
              <a:prstGeom prst="rect">
                <a:avLst/>
              </a:prstGeom>
              <a:blipFill>
                <a:blip r:embed="rId3"/>
                <a:stretch>
                  <a:fillRect/>
                </a:stretch>
              </a:blipFill>
            </p:spPr>
            <p:txBody>
              <a:bodyPr/>
              <a:lstStyle/>
              <a:p>
                <a:r>
                  <a:rPr lang="zh-CN" altLang="en-US">
                    <a:noFill/>
                  </a:rPr>
                  <a:t> </a:t>
                </a:r>
              </a:p>
            </p:txBody>
          </p:sp>
        </mc:Fallback>
      </mc:AlternateContent>
      <p:sp>
        <p:nvSpPr>
          <p:cNvPr id="4" name="TextBox 3"/>
          <p:cNvSpPr txBox="1"/>
          <p:nvPr/>
        </p:nvSpPr>
        <p:spPr>
          <a:xfrm>
            <a:off x="2726795" y="1228690"/>
            <a:ext cx="4609239"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if an even number appears</a:t>
            </a:r>
            <a:endParaRPr lang="zh-CN" altLang="en-US" sz="20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726795" y="1543725"/>
            <a:ext cx="4609239"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if an odd number appears</a:t>
            </a:r>
            <a:endParaRPr lang="zh-CN" altLang="en-US" sz="20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 y="503292"/>
            <a:ext cx="1151620" cy="400110"/>
          </a:xfrm>
          <a:prstGeom prst="rect">
            <a:avLst/>
          </a:prstGeom>
          <a:noFill/>
        </p:spPr>
        <p:txBody>
          <a:bodyPr wrap="square" rtlCol="0">
            <a:spAutoFit/>
          </a:bodyPr>
          <a:lstStyle/>
          <a:p>
            <a:r>
              <a:rPr lang="en-US" altLang="zh-CN" sz="2000" dirty="0">
                <a:solidFill>
                  <a:srgbClr val="FF0000"/>
                </a:solidFill>
                <a:latin typeface="Times New Roman" panose="02020603050405020304" pitchFamily="18" charset="0"/>
                <a:cs typeface="Times New Roman" panose="02020603050405020304" pitchFamily="18" charset="0"/>
              </a:rPr>
              <a:t>Example</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251520" y="1988840"/>
                <a:ext cx="7207294" cy="400110"/>
              </a:xfrm>
              <a:prstGeom prst="rect">
                <a:avLst/>
              </a:prstGeom>
            </p:spPr>
            <p:txBody>
              <a:bodyPr wrap="none">
                <a:spAutoFit/>
              </a:bodyPr>
              <a:lstStyle/>
              <a:p>
                <a14:m>
                  <m:oMath xmlns:m="http://schemas.openxmlformats.org/officeDocument/2006/math">
                    <m:r>
                      <a:rPr lang="en-US" altLang="zh-CN" sz="2000" i="1">
                        <a:latin typeface="Cambria Math"/>
                      </a:rPr>
                      <m:t>𝑌</m:t>
                    </m:r>
                    <m:r>
                      <a:rPr lang="en-US" altLang="zh-CN" sz="2000" i="1">
                        <a:latin typeface="Cambria Math"/>
                      </a:rPr>
                      <m:t> </m:t>
                    </m:r>
                  </m:oMath>
                </a14:m>
                <a:r>
                  <a:rPr lang="en-US" altLang="zh-CN" sz="2000" dirty="0">
                    <a:latin typeface="Times New Roman" panose="02020603050405020304" pitchFamily="18" charset="0"/>
                    <a:cs typeface="Times New Roman" panose="02020603050405020304" pitchFamily="18" charset="0"/>
                  </a:rPr>
                  <a:t>is a </a:t>
                </a:r>
                <a:r>
                  <a:rPr lang="en-US" altLang="zh-CN" sz="2000" dirty="0">
                    <a:solidFill>
                      <a:srgbClr val="FF0000"/>
                    </a:solidFill>
                    <a:latin typeface="Times New Roman" panose="02020603050405020304" pitchFamily="18" charset="0"/>
                    <a:cs typeface="Times New Roman" panose="02020603050405020304" pitchFamily="18" charset="0"/>
                  </a:rPr>
                  <a:t>Bernoulli random variable </a:t>
                </a:r>
                <a:r>
                  <a:rPr lang="en-US" altLang="zh-CN" sz="2000" dirty="0">
                    <a:latin typeface="Times New Roman" panose="02020603050405020304" pitchFamily="18" charset="0"/>
                    <a:cs typeface="Times New Roman" panose="02020603050405020304" pitchFamily="18" charset="0"/>
                  </a:rPr>
                  <a:t>whose</a:t>
                </a:r>
                <a:r>
                  <a:rPr lang="en-US" altLang="zh-CN" sz="2000" dirty="0">
                    <a:solidFill>
                      <a:srgbClr val="FF000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possible values are </a:t>
                </a:r>
                <a14:m>
                  <m:oMath xmlns:m="http://schemas.openxmlformats.org/officeDocument/2006/math">
                    <m:r>
                      <a:rPr lang="en-US" altLang="zh-CN" sz="2000" i="1" dirty="0">
                        <a:latin typeface="Cambria Math"/>
                      </a:rPr>
                      <m:t>0</m:t>
                    </m:r>
                  </m:oMath>
                </a14:m>
                <a:r>
                  <a:rPr lang="en-US" altLang="zh-CN" sz="20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000" i="1" dirty="0">
                        <a:latin typeface="Cambria Math"/>
                      </a:rPr>
                      <m:t>1</m:t>
                    </m:r>
                  </m:oMath>
                </a14:m>
                <a:r>
                  <a:rPr lang="en-US" altLang="zh-CN"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251520" y="1988840"/>
                <a:ext cx="7207294" cy="400110"/>
              </a:xfrm>
              <a:prstGeom prst="rect">
                <a:avLst/>
              </a:prstGeom>
              <a:blipFill>
                <a:blip r:embed="rId4"/>
                <a:stretch>
                  <a:fillRect t="-7576"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51520" y="2393885"/>
                <a:ext cx="4900572" cy="400110"/>
              </a:xfrm>
              <a:prstGeom prst="rect">
                <a:avLst/>
              </a:prstGeom>
            </p:spPr>
            <p:txBody>
              <a:bodyPr wrap="none">
                <a:spAutoFit/>
              </a:bodyPr>
              <a:lstStyle/>
              <a:p>
                <a:r>
                  <a:rPr lang="en-US" altLang="zh-CN" sz="2000" dirty="0">
                    <a:latin typeface="Times New Roman" panose="02020603050405020304" pitchFamily="18" charset="0"/>
                    <a:cs typeface="Times New Roman" panose="02020603050405020304" pitchFamily="18" charset="0"/>
                  </a:rPr>
                  <a:t>By definition, </a:t>
                </a:r>
                <a14:m>
                  <m:oMath xmlns:m="http://schemas.openxmlformats.org/officeDocument/2006/math">
                    <m:r>
                      <a:rPr lang="en-US" altLang="zh-CN" sz="2000" i="1">
                        <a:latin typeface="Cambria Math"/>
                      </a:rPr>
                      <m:t>𝑌</m:t>
                    </m:r>
                  </m:oMath>
                </a14:m>
                <a:r>
                  <a:rPr lang="en-US" altLang="zh-CN" sz="2000" dirty="0">
                    <a:latin typeface="Times New Roman" panose="02020603050405020304" pitchFamily="18" charset="0"/>
                    <a:cs typeface="Times New Roman" panose="02020603050405020304" pitchFamily="18" charset="0"/>
                  </a:rPr>
                  <a:t> is a </a:t>
                </a:r>
                <a:r>
                  <a:rPr lang="en-US" altLang="zh-CN" sz="2000" dirty="0">
                    <a:solidFill>
                      <a:srgbClr val="FF0000"/>
                    </a:solidFill>
                    <a:latin typeface="Times New Roman" panose="02020603050405020304" pitchFamily="18" charset="0"/>
                    <a:cs typeface="Times New Roman" panose="02020603050405020304" pitchFamily="18" charset="0"/>
                  </a:rPr>
                  <a:t>discrete random variable.</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251520" y="2393885"/>
                <a:ext cx="4900572" cy="400110"/>
              </a:xfrm>
              <a:prstGeom prst="rect">
                <a:avLst/>
              </a:prstGeom>
              <a:blipFill>
                <a:blip r:embed="rId5"/>
                <a:stretch>
                  <a:fillRect l="-1244" t="-9231" r="-622" b="-2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73204" y="3241690"/>
                <a:ext cx="8513596" cy="707886"/>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If the experiment is repeatedly tossing a coin until the first tail shows up. </a:t>
                </a:r>
              </a:p>
              <a:p>
                <a:r>
                  <a:rPr lang="en-US" altLang="zh-CN" sz="2000" dirty="0">
                    <a:latin typeface="Times New Roman" panose="02020603050405020304" pitchFamily="18" charset="0"/>
                    <a:cs typeface="Times New Roman" panose="02020603050405020304" pitchFamily="18" charset="0"/>
                  </a:rPr>
                  <a:t>The sample space is </a:t>
                </a:r>
                <a14:m>
                  <m:oMath xmlns:m="http://schemas.openxmlformats.org/officeDocument/2006/math">
                    <m:r>
                      <a:rPr lang="zh-CN" altLang="en-US" sz="2000" i="1">
                        <a:latin typeface="Cambria Math"/>
                      </a:rPr>
                      <m:t>𝒮</m:t>
                    </m:r>
                    <m:r>
                      <a:rPr lang="en-US" altLang="zh-CN" sz="2000" i="1">
                        <a:latin typeface="Cambria Math"/>
                      </a:rPr>
                      <m:t>={</m:t>
                    </m:r>
                    <m:r>
                      <a:rPr lang="en-US" altLang="zh-CN" sz="2000" i="1">
                        <a:latin typeface="Cambria Math"/>
                      </a:rPr>
                      <m:t>𝑇</m:t>
                    </m:r>
                    <m:r>
                      <a:rPr lang="en-US" altLang="zh-CN" sz="2000" i="1">
                        <a:latin typeface="Cambria Math"/>
                      </a:rPr>
                      <m:t>, </m:t>
                    </m:r>
                    <m:r>
                      <a:rPr lang="en-US" altLang="zh-CN" sz="2000" i="1">
                        <a:latin typeface="Cambria Math"/>
                      </a:rPr>
                      <m:t>𝐻𝑇</m:t>
                    </m:r>
                    <m:r>
                      <a:rPr lang="en-US" altLang="zh-CN" sz="2000" i="1">
                        <a:latin typeface="Cambria Math"/>
                      </a:rPr>
                      <m:t>, </m:t>
                    </m:r>
                    <m:r>
                      <a:rPr lang="en-US" altLang="zh-CN" sz="2000" i="1">
                        <a:latin typeface="Cambria Math"/>
                      </a:rPr>
                      <m:t>𝐻𝐻𝑇</m:t>
                    </m:r>
                    <m:r>
                      <a:rPr lang="en-US" altLang="zh-CN" sz="2000" i="1">
                        <a:latin typeface="Cambria Math"/>
                      </a:rPr>
                      <m:t>,</m:t>
                    </m:r>
                    <m:r>
                      <a:rPr lang="en-US" altLang="zh-CN" sz="2000" i="1">
                        <a:latin typeface="Cambria Math"/>
                      </a:rPr>
                      <m:t>𝐻𝐻𝐻𝑇</m:t>
                    </m:r>
                    <m:r>
                      <a:rPr lang="en-US" altLang="zh-CN" sz="2000" i="1">
                        <a:latin typeface="Cambria Math"/>
                      </a:rPr>
                      <m:t>,…,</m:t>
                    </m:r>
                    <m:r>
                      <a:rPr lang="en-US" altLang="zh-CN" sz="2000" i="1">
                        <a:latin typeface="Cambria Math"/>
                      </a:rPr>
                      <m:t>𝐻𝐻𝐻</m:t>
                    </m:r>
                    <m:r>
                      <a:rPr lang="en-US" altLang="zh-CN" sz="2000" i="1">
                        <a:latin typeface="Cambria Math"/>
                      </a:rPr>
                      <m:t>…}</m:t>
                    </m:r>
                  </m:oMath>
                </a14:m>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Define </a:t>
                </a:r>
                <a14:m>
                  <m:oMath xmlns:m="http://schemas.openxmlformats.org/officeDocument/2006/math">
                    <m:r>
                      <a:rPr lang="en-US" altLang="zh-CN" sz="2000" i="1" dirty="0">
                        <a:latin typeface="Cambria Math"/>
                      </a:rPr>
                      <m:t>𝑋</m:t>
                    </m:r>
                    <m:r>
                      <a:rPr lang="en-US" altLang="zh-CN" sz="2000" i="1" dirty="0">
                        <a:latin typeface="Cambria Math"/>
                      </a:rPr>
                      <m:t> </m:t>
                    </m:r>
                  </m:oMath>
                </a14:m>
                <a:r>
                  <a:rPr lang="en-US" altLang="zh-CN" sz="2000" dirty="0">
                    <a:latin typeface="Times New Roman" panose="02020603050405020304" pitchFamily="18" charset="0"/>
                    <a:cs typeface="Times New Roman" panose="02020603050405020304" pitchFamily="18" charset="0"/>
                  </a:rPr>
                  <a:t>by</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173204" y="3241690"/>
                <a:ext cx="8513596" cy="707886"/>
              </a:xfrm>
              <a:prstGeom prst="rect">
                <a:avLst/>
              </a:prstGeom>
              <a:blipFill>
                <a:blip r:embed="rId6"/>
                <a:stretch>
                  <a:fillRect l="-716" t="-5172" b="-14655"/>
                </a:stretch>
              </a:blipFill>
            </p:spPr>
            <p:txBody>
              <a:bodyPr/>
              <a:lstStyle/>
              <a:p>
                <a:r>
                  <a:rPr lang="zh-CN" altLang="en-US">
                    <a:noFill/>
                  </a:rPr>
                  <a:t> </a:t>
                </a:r>
              </a:p>
            </p:txBody>
          </p:sp>
        </mc:Fallback>
      </mc:AlternateContent>
      <p:sp>
        <p:nvSpPr>
          <p:cNvPr id="10" name="TextBox 9"/>
          <p:cNvSpPr txBox="1"/>
          <p:nvPr/>
        </p:nvSpPr>
        <p:spPr>
          <a:xfrm>
            <a:off x="-18046" y="2888940"/>
            <a:ext cx="2099395" cy="400110"/>
          </a:xfrm>
          <a:prstGeom prst="rect">
            <a:avLst/>
          </a:prstGeom>
          <a:noFill/>
        </p:spPr>
        <p:txBody>
          <a:bodyPr wrap="square" rtlCol="0">
            <a:spAutoFit/>
          </a:bodyPr>
          <a:lstStyle/>
          <a:p>
            <a:r>
              <a:rPr lang="en-US" altLang="zh-CN" sz="2000" dirty="0">
                <a:solidFill>
                  <a:srgbClr val="FF0000"/>
                </a:solidFill>
                <a:latin typeface="Times New Roman" panose="02020603050405020304" pitchFamily="18" charset="0"/>
                <a:cs typeface="Times New Roman" panose="02020603050405020304" pitchFamily="18" charset="0"/>
              </a:rPr>
              <a:t>Example</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TextBox 10"/>
              <p:cNvSpPr txBox="1"/>
              <p:nvPr/>
            </p:nvSpPr>
            <p:spPr>
              <a:xfrm>
                <a:off x="701570" y="3969060"/>
                <a:ext cx="6510693" cy="400110"/>
              </a:xfrm>
              <a:prstGeom prst="rect">
                <a:avLst/>
              </a:prstGeom>
              <a:noFill/>
            </p:spPr>
            <p:txBody>
              <a:bodyPr wrap="none" rtlCol="0">
                <a:spAutoFit/>
              </a:bodyPr>
              <a:lstStyle/>
              <a:p>
                <a14:m>
                  <m:oMath xmlns:m="http://schemas.openxmlformats.org/officeDocument/2006/math">
                    <m:r>
                      <a:rPr lang="en-US" altLang="zh-CN" sz="2000" b="0" i="1" smtClean="0">
                        <a:latin typeface="Cambria Math"/>
                      </a:rPr>
                      <m:t>𝑋</m:t>
                    </m:r>
                    <m:r>
                      <a:rPr lang="en-US" altLang="zh-CN" sz="2000" b="0" i="1" smtClean="0">
                        <a:latin typeface="Cambria Math"/>
                      </a:rPr>
                      <m:t>=</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 number of tossing needed in order to get the first tail.</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01570" y="3969060"/>
                <a:ext cx="6510693" cy="400110"/>
              </a:xfrm>
              <a:prstGeom prst="rect">
                <a:avLst/>
              </a:prstGeom>
              <a:blipFill>
                <a:blip r:embed="rId7"/>
                <a:stretch>
                  <a:fillRect t="-7576" r="-375"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16505" y="4329100"/>
                <a:ext cx="8865985" cy="707886"/>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The possible values of </a:t>
                </a:r>
                <a14:m>
                  <m:oMath xmlns:m="http://schemas.openxmlformats.org/officeDocument/2006/math">
                    <m:r>
                      <a:rPr lang="en-US" altLang="zh-CN" sz="2000" i="1" dirty="0">
                        <a:latin typeface="Cambria Math"/>
                      </a:rPr>
                      <m:t>𝑋</m:t>
                    </m:r>
                    <m:r>
                      <a:rPr lang="en-US" altLang="zh-CN" sz="2000" i="1" dirty="0">
                        <a:latin typeface="Cambria Math"/>
                      </a:rPr>
                      <m:t> </m:t>
                    </m:r>
                  </m:oMath>
                </a14:m>
                <a:r>
                  <a:rPr lang="en-US" altLang="zh-CN" sz="2000" dirty="0">
                    <a:latin typeface="Times New Roman" panose="02020603050405020304" pitchFamily="18" charset="0"/>
                    <a:cs typeface="Times New Roman" panose="02020603050405020304" pitchFamily="18" charset="0"/>
                  </a:rPr>
                  <a:t>can be listed in an infinite sequence one-to-one (“countably” infinite), and thus </a:t>
                </a:r>
                <a14:m>
                  <m:oMath xmlns:m="http://schemas.openxmlformats.org/officeDocument/2006/math">
                    <m:r>
                      <a:rPr lang="en-US" altLang="zh-CN" sz="2000" i="1" dirty="0">
                        <a:latin typeface="Cambria Math"/>
                      </a:rPr>
                      <m:t>𝑋</m:t>
                    </m:r>
                  </m:oMath>
                </a14:m>
                <a:r>
                  <a:rPr lang="en-US" altLang="zh-CN" sz="2000" dirty="0">
                    <a:latin typeface="Times New Roman" panose="02020603050405020304" pitchFamily="18" charset="0"/>
                    <a:cs typeface="Times New Roman" panose="02020603050405020304" pitchFamily="18" charset="0"/>
                  </a:rPr>
                  <a:t> is  a </a:t>
                </a:r>
                <a:r>
                  <a:rPr lang="en-US" altLang="zh-CN" sz="2000" dirty="0">
                    <a:solidFill>
                      <a:srgbClr val="FF0000"/>
                    </a:solidFill>
                    <a:latin typeface="Times New Roman" panose="02020603050405020304" pitchFamily="18" charset="0"/>
                    <a:cs typeface="Times New Roman" panose="02020603050405020304" pitchFamily="18" charset="0"/>
                  </a:rPr>
                  <a:t>discrete random variable.</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116505" y="4329100"/>
                <a:ext cx="8865985" cy="707886"/>
              </a:xfrm>
              <a:prstGeom prst="rect">
                <a:avLst/>
              </a:prstGeom>
              <a:blipFill>
                <a:blip r:embed="rId8"/>
                <a:stretch>
                  <a:fillRect l="-687" t="-4310" r="-2749" b="-14655"/>
                </a:stretch>
              </a:blipFill>
            </p:spPr>
            <p:txBody>
              <a:bodyPr/>
              <a:lstStyle/>
              <a:p>
                <a:r>
                  <a:rPr lang="zh-CN" altLang="en-US">
                    <a:noFill/>
                  </a:rPr>
                  <a:t> </a:t>
                </a:r>
              </a:p>
            </p:txBody>
          </p:sp>
        </mc:Fallback>
      </mc:AlternateContent>
      <p:sp>
        <p:nvSpPr>
          <p:cNvPr id="13" name="灯片编号占位符 12">
            <a:extLst>
              <a:ext uri="{FF2B5EF4-FFF2-40B4-BE49-F238E27FC236}">
                <a16:creationId xmlns:a16="http://schemas.microsoft.com/office/drawing/2014/main" xmlns="" id="{37303CCE-D1C7-46AF-A459-3B49A7B50643}"/>
              </a:ext>
            </a:extLst>
          </p:cNvPr>
          <p:cNvSpPr>
            <a:spLocks noGrp="1"/>
          </p:cNvSpPr>
          <p:nvPr>
            <p:ph type="sldNum" sz="quarter" idx="11"/>
          </p:nvPr>
        </p:nvSpPr>
        <p:spPr/>
        <p:txBody>
          <a:bodyPr/>
          <a:lstStyle/>
          <a:p>
            <a:pPr>
              <a:defRPr/>
            </a:pPr>
            <a:fld id="{DF2308B0-52A9-437D-9700-D7B37876F5B1}" type="slidenum">
              <a:rPr lang="zh-CN" altLang="en-US" smtClean="0"/>
              <a:pPr>
                <a:defRPr/>
              </a:pPr>
              <a:t>3</a:t>
            </a:fld>
            <a:endParaRPr lang="en-US" altLang="zh-CN" dirty="0"/>
          </a:p>
        </p:txBody>
      </p:sp>
      <p:sp>
        <p:nvSpPr>
          <p:cNvPr id="14" name="TextBox 1">
            <a:extLst>
              <a:ext uri="{FF2B5EF4-FFF2-40B4-BE49-F238E27FC236}">
                <a16:creationId xmlns:a16="http://schemas.microsoft.com/office/drawing/2014/main" xmlns="" id="{9630F16D-42A3-4098-87B1-C8B312C670F3}"/>
              </a:ext>
            </a:extLst>
          </p:cNvPr>
          <p:cNvSpPr txBox="1"/>
          <p:nvPr/>
        </p:nvSpPr>
        <p:spPr>
          <a:xfrm>
            <a:off x="71500" y="5139190"/>
            <a:ext cx="1575175" cy="400110"/>
          </a:xfrm>
          <a:prstGeom prst="rect">
            <a:avLst/>
          </a:prstGeom>
          <a:noFill/>
        </p:spPr>
        <p:txBody>
          <a:bodyPr wrap="square" rtlCol="0">
            <a:spAutoFit/>
          </a:bodyPr>
          <a:lstStyle/>
          <a:p>
            <a:r>
              <a:rPr lang="en-US" altLang="zh-CN" sz="2000" dirty="0">
                <a:solidFill>
                  <a:srgbClr val="FF0000"/>
                </a:solidFill>
                <a:latin typeface="Times New Roman" panose="02020603050405020304" pitchFamily="18" charset="0"/>
                <a:cs typeface="Times New Roman" panose="02020603050405020304" pitchFamily="18" charset="0"/>
              </a:rPr>
              <a:t>Example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xmlns="" id="{31A4AE36-5E3C-4417-8F81-7466903F69D4}"/>
                  </a:ext>
                </a:extLst>
              </p:cNvPr>
              <p:cNvSpPr/>
              <p:nvPr/>
            </p:nvSpPr>
            <p:spPr>
              <a:xfrm>
                <a:off x="251520" y="5499230"/>
                <a:ext cx="8595955" cy="707886"/>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If we randomly select a real number from the single interval </a:t>
                </a:r>
                <a14:m>
                  <m:oMath xmlns:m="http://schemas.openxmlformats.org/officeDocument/2006/math">
                    <m:r>
                      <a:rPr lang="en-US" altLang="zh-CN" sz="2000" i="1">
                        <a:latin typeface="Cambria Math"/>
                      </a:rPr>
                      <m:t>[</m:t>
                    </m:r>
                    <m:r>
                      <a:rPr lang="en-US" altLang="zh-CN" sz="2000" i="1">
                        <a:latin typeface="Cambria Math"/>
                      </a:rPr>
                      <m:t>𝐴</m:t>
                    </m:r>
                    <m:r>
                      <a:rPr lang="en-US" altLang="zh-CN" sz="2000" i="1">
                        <a:latin typeface="Cambria Math"/>
                      </a:rPr>
                      <m:t>, </m:t>
                    </m:r>
                    <m:r>
                      <a:rPr lang="en-US" altLang="zh-CN" sz="2000" i="1">
                        <a:latin typeface="Cambria Math"/>
                      </a:rPr>
                      <m:t>𝐵</m:t>
                    </m:r>
                    <m:r>
                      <a:rPr lang="en-US" altLang="zh-CN" sz="2000" i="1">
                        <a:latin typeface="Cambria Math"/>
                      </a:rPr>
                      <m:t>]</m:t>
                    </m:r>
                  </m:oMath>
                </a14:m>
                <a:r>
                  <a:rPr lang="en-US" altLang="zh-CN" sz="2000" dirty="0">
                    <a:latin typeface="Times New Roman" panose="02020603050405020304" pitchFamily="18" charset="0"/>
                    <a:cs typeface="Times New Roman" panose="02020603050405020304" pitchFamily="18" charset="0"/>
                  </a:rPr>
                  <a:t> and let </a:t>
                </a:r>
                <a14:m>
                  <m:oMath xmlns:m="http://schemas.openxmlformats.org/officeDocument/2006/math">
                    <m:r>
                      <a:rPr lang="en-US" altLang="zh-CN" sz="2000" b="0" i="1" smtClean="0">
                        <a:latin typeface="Cambria Math"/>
                      </a:rPr>
                      <m:t>𝐻</m:t>
                    </m:r>
                    <m:r>
                      <a:rPr lang="en-US" altLang="zh-CN" sz="2000" b="0" i="1" smtClean="0">
                        <a:latin typeface="Cambria Math"/>
                      </a:rPr>
                      <m:t>=</m:t>
                    </m:r>
                  </m:oMath>
                </a14:m>
                <a:r>
                  <a:rPr lang="en-US" altLang="zh-CN" sz="2000" dirty="0">
                    <a:latin typeface="Times New Roman" panose="02020603050405020304" pitchFamily="18" charset="0"/>
                    <a:cs typeface="Times New Roman" panose="02020603050405020304" pitchFamily="18" charset="0"/>
                  </a:rPr>
                  <a:t> the number selected, </a:t>
                </a:r>
                <a14:m>
                  <m:oMath xmlns:m="http://schemas.openxmlformats.org/officeDocument/2006/math">
                    <m:r>
                      <a:rPr lang="en-US" altLang="zh-CN" sz="2000" b="0" i="1" smtClean="0">
                        <a:latin typeface="Cambria Math"/>
                      </a:rPr>
                      <m:t>𝐻</m:t>
                    </m:r>
                  </m:oMath>
                </a14:m>
                <a:r>
                  <a:rPr lang="en-US" altLang="zh-CN" sz="2000" dirty="0">
                    <a:latin typeface="Times New Roman" panose="02020603050405020304" pitchFamily="18" charset="0"/>
                    <a:cs typeface="Times New Roman" panose="02020603050405020304" pitchFamily="18" charset="0"/>
                  </a:rPr>
                  <a:t> is a continuous </a:t>
                </a:r>
                <a:r>
                  <a:rPr lang="en-US" altLang="zh-CN" sz="2000" dirty="0" err="1">
                    <a:latin typeface="Times New Roman" panose="02020603050405020304" pitchFamily="18" charset="0"/>
                    <a:cs typeface="Times New Roman" panose="02020603050405020304" pitchFamily="18" charset="0"/>
                  </a:rPr>
                  <a:t>rv.</a:t>
                </a:r>
                <a:r>
                  <a:rPr lang="en-US" altLang="zh-CN"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15" name="矩形 14">
                <a:extLst>
                  <a:ext uri="{FF2B5EF4-FFF2-40B4-BE49-F238E27FC236}">
                    <a16:creationId xmlns:a16="http://schemas.microsoft.com/office/drawing/2014/main" id="{31A4AE36-5E3C-4417-8F81-7466903F69D4}"/>
                  </a:ext>
                </a:extLst>
              </p:cNvPr>
              <p:cNvSpPr>
                <a:spLocks noRot="1" noChangeAspect="1" noMove="1" noResize="1" noEditPoints="1" noAdjustHandles="1" noChangeArrowheads="1" noChangeShapeType="1" noTextEdit="1"/>
              </p:cNvSpPr>
              <p:nvPr/>
            </p:nvSpPr>
            <p:spPr>
              <a:xfrm>
                <a:off x="251520" y="5499230"/>
                <a:ext cx="8595955" cy="707886"/>
              </a:xfrm>
              <a:prstGeom prst="rect">
                <a:avLst/>
              </a:prstGeom>
              <a:blipFill>
                <a:blip r:embed="rId9"/>
                <a:stretch>
                  <a:fillRect l="-709" t="-4310" r="-1418" b="-146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818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arn(inVertical)">
                                      <p:cBhvr>
                                        <p:cTn id="35" dur="500"/>
                                        <p:tgtEl>
                                          <p:spTgt spid="14"/>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arn(inVertical)">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4"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p:cNvSpPr/>
              <p:nvPr/>
            </p:nvSpPr>
            <p:spPr>
              <a:xfrm>
                <a:off x="251520" y="1205851"/>
                <a:ext cx="8235915" cy="128657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We consider a sequence of independent Bernoulli trials. On each trial, an event </a:t>
                </a:r>
                <a14:m>
                  <m:oMath xmlns:m="http://schemas.openxmlformats.org/officeDocument/2006/math">
                    <m:r>
                      <a:rPr lang="en-US" altLang="zh-CN" sz="2200" i="1" dirty="0">
                        <a:latin typeface="Cambria Math"/>
                      </a:rPr>
                      <m:t>𝐴</m:t>
                    </m:r>
                  </m:oMath>
                </a14:m>
                <a:r>
                  <a:rPr lang="en-US" altLang="zh-CN" sz="2200" dirty="0">
                    <a:latin typeface="Times New Roman" panose="02020603050405020304" pitchFamily="18" charset="0"/>
                    <a:cs typeface="Times New Roman" panose="02020603050405020304" pitchFamily="18" charset="0"/>
                  </a:rPr>
                  <a:t> will </a:t>
                </a:r>
                <a:r>
                  <a:rPr lang="en-US" altLang="zh-CN" sz="2200" dirty="0" smtClean="0">
                    <a:latin typeface="Times New Roman" panose="02020603050405020304" pitchFamily="18" charset="0"/>
                    <a:cs typeface="Times New Roman" panose="02020603050405020304" pitchFamily="18" charset="0"/>
                  </a:rPr>
                  <a:t>occur </a:t>
                </a:r>
                <a:r>
                  <a:rPr lang="en-US" altLang="zh-CN" sz="2200" dirty="0">
                    <a:latin typeface="Times New Roman" panose="02020603050405020304" pitchFamily="18" charset="0"/>
                    <a:cs typeface="Times New Roman" panose="02020603050405020304" pitchFamily="18" charset="0"/>
                  </a:rPr>
                  <a:t>with probability </a:t>
                </a:r>
                <a14:m>
                  <m:oMath xmlns:m="http://schemas.openxmlformats.org/officeDocument/2006/math">
                    <m:r>
                      <a:rPr lang="en-US" altLang="zh-CN" sz="2200" i="1">
                        <a:latin typeface="Cambria Math"/>
                      </a:rPr>
                      <m:t>𝑝</m:t>
                    </m:r>
                  </m:oMath>
                </a14:m>
                <a:r>
                  <a:rPr lang="en-US" altLang="zh-CN" sz="2200" dirty="0">
                    <a:latin typeface="Times New Roman" panose="02020603050405020304" pitchFamily="18" charset="0"/>
                    <a:cs typeface="Times New Roman" panose="02020603050405020304" pitchFamily="18" charset="0"/>
                  </a:rPr>
                  <a:t>. Let </a:t>
                </a:r>
                <a14:m>
                  <m:oMath xmlns:m="http://schemas.openxmlformats.org/officeDocument/2006/math">
                    <m:r>
                      <a:rPr lang="en-US" altLang="zh-CN" sz="2200" b="0" i="1" smtClean="0">
                        <a:latin typeface="Cambria Math"/>
                      </a:rPr>
                      <m:t>𝑋</m:t>
                    </m:r>
                    <m:r>
                      <a:rPr lang="en-US" altLang="zh-CN" sz="2200" i="1">
                        <a:latin typeface="Cambria Math"/>
                      </a:rPr>
                      <m:t> </m:t>
                    </m:r>
                  </m:oMath>
                </a14:m>
                <a:r>
                  <a:rPr lang="en-US" altLang="zh-CN" sz="2200" dirty="0">
                    <a:latin typeface="Times New Roman" panose="02020603050405020304" pitchFamily="18" charset="0"/>
                    <a:cs typeface="Times New Roman" panose="02020603050405020304" pitchFamily="18" charset="0"/>
                  </a:rPr>
                  <a:t>be the number of trials up to the first </a:t>
                </a:r>
                <a14:m>
                  <m:oMath xmlns:m="http://schemas.openxmlformats.org/officeDocument/2006/math">
                    <m:r>
                      <a:rPr lang="en-US" altLang="zh-CN" sz="2200" i="1" dirty="0">
                        <a:latin typeface="Cambria Math"/>
                      </a:rPr>
                      <m:t>𝐴</m:t>
                    </m:r>
                  </m:oMath>
                </a14:m>
                <a:r>
                  <a:rPr lang="en-US" altLang="zh-CN" sz="2200" dirty="0">
                    <a:latin typeface="Times New Roman" panose="02020603050405020304" pitchFamily="18" charset="0"/>
                    <a:cs typeface="Times New Roman" panose="02020603050405020304" pitchFamily="18" charset="0"/>
                  </a:rPr>
                  <a:t> occurring. Then </a:t>
                </a:r>
                <a14:m>
                  <m:oMath xmlns:m="http://schemas.openxmlformats.org/officeDocument/2006/math">
                    <m:r>
                      <a:rPr lang="en-US" altLang="zh-CN" sz="2200" i="1" dirty="0">
                        <a:latin typeface="Cambria Math"/>
                      </a:rPr>
                      <m:t>𝑋</m:t>
                    </m:r>
                  </m:oMath>
                </a14:m>
                <a:r>
                  <a:rPr lang="en-US" altLang="zh-CN" sz="2200" dirty="0">
                    <a:latin typeface="Times New Roman" panose="02020603050405020304" pitchFamily="18" charset="0"/>
                    <a:cs typeface="Times New Roman" panose="02020603050405020304" pitchFamily="18" charset="0"/>
                  </a:rPr>
                  <a:t> is a geometric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b="0" i="1" smtClean="0">
                        <a:solidFill>
                          <a:srgbClr val="FF0000"/>
                        </a:solidFill>
                        <a:latin typeface="Cambria Math"/>
                      </a:rPr>
                      <m:t>𝐸</m:t>
                    </m:r>
                    <m:d>
                      <m:dPr>
                        <m:ctrlPr>
                          <a:rPr lang="en-US" altLang="zh-CN" sz="2200" b="0" i="1" smtClean="0">
                            <a:solidFill>
                              <a:srgbClr val="FF0000"/>
                            </a:solidFill>
                            <a:latin typeface="Cambria Math" charset="0"/>
                          </a:rPr>
                        </m:ctrlPr>
                      </m:dPr>
                      <m:e>
                        <m:r>
                          <a:rPr lang="en-US" altLang="zh-CN" sz="2200" b="0" i="1" smtClean="0">
                            <a:solidFill>
                              <a:srgbClr val="FF0000"/>
                            </a:solidFill>
                            <a:latin typeface="Cambria Math"/>
                          </a:rPr>
                          <m:t>𝑋</m:t>
                        </m:r>
                      </m:e>
                    </m:d>
                    <m:r>
                      <a:rPr lang="en-US" altLang="zh-CN" sz="2200" b="0" i="1" smtClean="0">
                        <a:solidFill>
                          <a:srgbClr val="FF0000"/>
                        </a:solidFill>
                        <a:latin typeface="Cambria Math"/>
                      </a:rPr>
                      <m:t>=</m:t>
                    </m:r>
                    <m:f>
                      <m:fPr>
                        <m:ctrlPr>
                          <a:rPr lang="en-US" altLang="zh-CN" sz="2200" b="0" i="1" smtClean="0">
                            <a:solidFill>
                              <a:srgbClr val="FF0000"/>
                            </a:solidFill>
                            <a:latin typeface="Cambria Math" charset="0"/>
                          </a:rPr>
                        </m:ctrlPr>
                      </m:fPr>
                      <m:num>
                        <m:r>
                          <a:rPr lang="en-US" altLang="zh-CN" sz="2200" b="0" i="1" smtClean="0">
                            <a:solidFill>
                              <a:srgbClr val="FF0000"/>
                            </a:solidFill>
                            <a:latin typeface="Cambria Math"/>
                          </a:rPr>
                          <m:t>1</m:t>
                        </m:r>
                      </m:num>
                      <m:den>
                        <m:r>
                          <a:rPr lang="en-US" altLang="zh-CN" sz="2200" b="0" i="1" smtClean="0">
                            <a:solidFill>
                              <a:srgbClr val="FF0000"/>
                            </a:solidFill>
                            <a:latin typeface="Cambria Math"/>
                          </a:rPr>
                          <m:t>𝑝</m:t>
                        </m:r>
                      </m:den>
                    </m:f>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p:sp>
            <p:nvSpPr>
              <p:cNvPr id="2" name="矩形 1"/>
              <p:cNvSpPr>
                <a:spLocks noRot="1" noChangeAspect="1" noMove="1" noResize="1" noEditPoints="1" noAdjustHandles="1" noChangeArrowheads="1" noChangeShapeType="1" noTextEdit="1"/>
              </p:cNvSpPr>
              <p:nvPr/>
            </p:nvSpPr>
            <p:spPr>
              <a:xfrm>
                <a:off x="251520" y="1205851"/>
                <a:ext cx="8235915" cy="1286571"/>
              </a:xfrm>
              <a:prstGeom prst="rect">
                <a:avLst/>
              </a:prstGeom>
              <a:blipFill rotWithShape="0">
                <a:blip r:embed="rId2"/>
                <a:stretch>
                  <a:fillRect l="-962" t="-7583" r="-962" b="-28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51520" y="3054838"/>
                <a:ext cx="8235915" cy="769441"/>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Intuitively, if </a:t>
                </a:r>
                <a14:m>
                  <m:oMath xmlns:m="http://schemas.openxmlformats.org/officeDocument/2006/math">
                    <m:r>
                      <a:rPr lang="en-US" altLang="zh-CN" sz="2200" i="1" dirty="0" smtClean="0">
                        <a:latin typeface="Cambria Math"/>
                      </a:rPr>
                      <m:t>𝑝</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a:t>
                </a:r>
                <a:r>
                  <a:rPr lang="en-US" altLang="zh-CN" sz="2200" dirty="0">
                    <a:solidFill>
                      <a:srgbClr val="FF0000"/>
                    </a:solidFill>
                    <a:latin typeface="Times New Roman" panose="02020603050405020304" pitchFamily="18" charset="0"/>
                    <a:cs typeface="Times New Roman" panose="02020603050405020304" pitchFamily="18" charset="0"/>
                  </a:rPr>
                  <a:t>near </a:t>
                </a:r>
                <a14:m>
                  <m:oMath xmlns:m="http://schemas.openxmlformats.org/officeDocument/2006/math">
                    <m:r>
                      <a:rPr lang="en-US" altLang="zh-CN" sz="2200" i="1" dirty="0" smtClean="0">
                        <a:solidFill>
                          <a:srgbClr val="FF0000"/>
                        </a:solidFill>
                        <a:latin typeface="Cambria Math"/>
                      </a:rPr>
                      <m:t>1</m:t>
                    </m:r>
                  </m:oMath>
                </a14:m>
                <a:r>
                  <a:rPr lang="en-US" altLang="zh-CN" sz="2200" dirty="0">
                    <a:latin typeface="Times New Roman" panose="02020603050405020304" pitchFamily="18" charset="0"/>
                    <a:cs typeface="Times New Roman" panose="02020603050405020304" pitchFamily="18" charset="0"/>
                  </a:rPr>
                  <a:t>, we expect to see </a:t>
                </a:r>
                <a14:m>
                  <m:oMath xmlns:m="http://schemas.openxmlformats.org/officeDocument/2006/math">
                    <m:r>
                      <a:rPr lang="en-US" altLang="zh-CN" sz="2200" i="1" dirty="0" smtClean="0">
                        <a:latin typeface="Cambria Math"/>
                      </a:rPr>
                      <m:t>𝐴</m:t>
                    </m:r>
                  </m:oMath>
                </a14:m>
                <a:r>
                  <a:rPr lang="en-US" altLang="zh-CN" sz="2200" dirty="0">
                    <a:latin typeface="Times New Roman" panose="02020603050405020304" pitchFamily="18" charset="0"/>
                    <a:cs typeface="Times New Roman" panose="02020603050405020304" pitchFamily="18" charset="0"/>
                  </a:rPr>
                  <a:t> </a:t>
                </a:r>
                <a:r>
                  <a:rPr lang="en-US" altLang="zh-CN" sz="2200" dirty="0">
                    <a:solidFill>
                      <a:srgbClr val="FF0000"/>
                    </a:solidFill>
                    <a:latin typeface="Times New Roman" panose="02020603050405020304" pitchFamily="18" charset="0"/>
                    <a:cs typeface="Times New Roman" panose="02020603050405020304" pitchFamily="18" charset="0"/>
                  </a:rPr>
                  <a:t>occurs very soon</a:t>
                </a:r>
                <a:r>
                  <a:rPr lang="en-US" altLang="zh-CN" sz="2200" dirty="0">
                    <a:latin typeface="Times New Roman" panose="02020603050405020304" pitchFamily="18" charset="0"/>
                    <a:cs typeface="Times New Roman" panose="02020603050405020304" pitchFamily="18" charset="0"/>
                  </a:rPr>
                  <a:t>,  whereas if </a:t>
                </a:r>
                <a14:m>
                  <m:oMath xmlns:m="http://schemas.openxmlformats.org/officeDocument/2006/math">
                    <m:r>
                      <a:rPr lang="en-US" altLang="zh-CN" sz="2200" i="1" dirty="0" smtClean="0">
                        <a:solidFill>
                          <a:srgbClr val="FF0000"/>
                        </a:solidFill>
                        <a:latin typeface="Cambria Math"/>
                      </a:rPr>
                      <m:t>𝑝</m:t>
                    </m:r>
                  </m:oMath>
                </a14:m>
                <a:r>
                  <a:rPr lang="en-US" altLang="zh-CN" sz="2200" i="1" dirty="0">
                    <a:solidFill>
                      <a:srgbClr val="FF0000"/>
                    </a:solidFill>
                    <a:latin typeface="Times New Roman" panose="02020603050405020304" pitchFamily="18" charset="0"/>
                    <a:cs typeface="Times New Roman" panose="02020603050405020304" pitchFamily="18" charset="0"/>
                  </a:rPr>
                  <a:t> </a:t>
                </a:r>
                <a:r>
                  <a:rPr lang="en-US" altLang="zh-CN" sz="2200" dirty="0">
                    <a:solidFill>
                      <a:srgbClr val="FF0000"/>
                    </a:solidFill>
                    <a:latin typeface="Times New Roman" panose="02020603050405020304" pitchFamily="18" charset="0"/>
                    <a:cs typeface="Times New Roman" panose="02020603050405020304" pitchFamily="18" charset="0"/>
                  </a:rPr>
                  <a:t>is near </a:t>
                </a:r>
                <a14:m>
                  <m:oMath xmlns:m="http://schemas.openxmlformats.org/officeDocument/2006/math">
                    <m:r>
                      <a:rPr lang="en-US" altLang="zh-CN" sz="2200" i="1" dirty="0" smtClean="0">
                        <a:solidFill>
                          <a:srgbClr val="FF0000"/>
                        </a:solidFill>
                        <a:latin typeface="Cambria Math"/>
                      </a:rPr>
                      <m:t>0</m:t>
                    </m:r>
                  </m:oMath>
                </a14:m>
                <a:r>
                  <a:rPr lang="en-US" altLang="zh-CN" sz="2200" dirty="0">
                    <a:latin typeface="Times New Roman" panose="02020603050405020304" pitchFamily="18" charset="0"/>
                    <a:cs typeface="Times New Roman" panose="02020603050405020304" pitchFamily="18" charset="0"/>
                  </a:rPr>
                  <a:t>, we may expect </a:t>
                </a:r>
                <a:r>
                  <a:rPr lang="en-US" altLang="zh-CN" sz="2200" dirty="0">
                    <a:solidFill>
                      <a:srgbClr val="FF0000"/>
                    </a:solidFill>
                    <a:latin typeface="Times New Roman" panose="02020603050405020304" pitchFamily="18" charset="0"/>
                    <a:cs typeface="Times New Roman" panose="02020603050405020304" pitchFamily="18" charset="0"/>
                  </a:rPr>
                  <a:t>many trials before the first </a:t>
                </a:r>
                <a14:m>
                  <m:oMath xmlns:m="http://schemas.openxmlformats.org/officeDocument/2006/math">
                    <m:r>
                      <a:rPr lang="en-US" altLang="zh-CN" sz="2200" i="1" dirty="0" smtClean="0">
                        <a:solidFill>
                          <a:srgbClr val="FF0000"/>
                        </a:solidFill>
                        <a:latin typeface="Cambria Math"/>
                      </a:rPr>
                      <m:t>𝐴</m:t>
                    </m:r>
                  </m:oMath>
                </a14:m>
                <a:r>
                  <a:rPr lang="en-US" altLang="zh-CN" sz="2200" dirty="0">
                    <a:solidFill>
                      <a:srgbClr val="FF0000"/>
                    </a:solidFill>
                    <a:latin typeface="Times New Roman" panose="02020603050405020304" pitchFamily="18" charset="0"/>
                    <a:cs typeface="Times New Roman" panose="02020603050405020304" pitchFamily="18" charset="0"/>
                  </a:rPr>
                  <a:t> occurring</a:t>
                </a:r>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51520" y="3054838"/>
                <a:ext cx="8235915" cy="769441"/>
              </a:xfrm>
              <a:prstGeom prst="rect">
                <a:avLst/>
              </a:prstGeom>
              <a:blipFill>
                <a:blip r:embed="rId3"/>
                <a:stretch>
                  <a:fillRect l="-962" t="-5556" r="-962" b="-1587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26FBAF4B-C603-463E-8F12-3E603AEE4CBA}"/>
              </a:ext>
            </a:extLst>
          </p:cNvPr>
          <p:cNvSpPr>
            <a:spLocks noGrp="1"/>
          </p:cNvSpPr>
          <p:nvPr>
            <p:ph type="sldNum" sz="quarter" idx="11"/>
          </p:nvPr>
        </p:nvSpPr>
        <p:spPr/>
        <p:txBody>
          <a:bodyPr/>
          <a:lstStyle/>
          <a:p>
            <a:pPr>
              <a:defRPr/>
            </a:pPr>
            <a:fld id="{DF2308B0-52A9-437D-9700-D7B37876F5B1}" type="slidenum">
              <a:rPr lang="zh-CN" altLang="en-US" smtClean="0"/>
              <a:pPr>
                <a:defRPr/>
              </a:pPr>
              <a:t>30</a:t>
            </a:fld>
            <a:endParaRPr lang="en-US" altLang="zh-CN" dirty="0"/>
          </a:p>
        </p:txBody>
      </p:sp>
    </p:spTree>
    <p:extLst>
      <p:ext uri="{BB962C8B-B14F-4D97-AF65-F5344CB8AC3E}">
        <p14:creationId xmlns:p14="http://schemas.microsoft.com/office/powerpoint/2010/main" val="387389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713" y="1034668"/>
            <a:ext cx="2504047"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283712" y="1465555"/>
                <a:ext cx="8479719"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the number of interviews a student has prior to getting a job, have </a:t>
                </a:r>
                <a:r>
                  <a:rPr lang="en-US" altLang="zh-CN" sz="2200" dirty="0" err="1">
                    <a:latin typeface="Times New Roman" panose="02020603050405020304" pitchFamily="18" charset="0"/>
                    <a:cs typeface="Times New Roman" panose="02020603050405020304" pitchFamily="18" charset="0"/>
                  </a:rPr>
                  <a:t>pmf</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83712" y="1465555"/>
                <a:ext cx="8479719" cy="769441"/>
              </a:xfrm>
              <a:prstGeom prst="rect">
                <a:avLst/>
              </a:prstGeom>
              <a:blipFill>
                <a:blip r:embed="rId2"/>
                <a:stretch>
                  <a:fillRect l="-935" t="-4724" b="-14961"/>
                </a:stretch>
              </a:blipFill>
            </p:spPr>
            <p:txBody>
              <a:bodyPr/>
              <a:lstStyle/>
              <a:p>
                <a:r>
                  <a:rPr lang="zh-CN" altLang="en-US">
                    <a:noFill/>
                  </a:rPr>
                  <a:t> </a:t>
                </a:r>
              </a:p>
            </p:txBody>
          </p:sp>
        </mc:Fallback>
      </mc:AlternateContent>
      <p:grpSp>
        <p:nvGrpSpPr>
          <p:cNvPr id="4" name="组合 3"/>
          <p:cNvGrpSpPr/>
          <p:nvPr/>
        </p:nvGrpSpPr>
        <p:grpSpPr>
          <a:xfrm>
            <a:off x="1961710" y="2252871"/>
            <a:ext cx="5343671" cy="862416"/>
            <a:chOff x="384175" y="2932071"/>
            <a:chExt cx="5343671" cy="862416"/>
          </a:xfrm>
        </p:grpSpPr>
        <mc:AlternateContent xmlns:mc="http://schemas.openxmlformats.org/markup-compatibility/2006" xmlns:a14="http://schemas.microsoft.com/office/drawing/2010/main">
          <mc:Choice Requires="a14">
            <p:sp>
              <p:nvSpPr>
                <p:cNvPr id="5" name="TextBox 4"/>
                <p:cNvSpPr txBox="1"/>
                <p:nvPr/>
              </p:nvSpPr>
              <p:spPr>
                <a:xfrm>
                  <a:off x="384175" y="2932071"/>
                  <a:ext cx="1690271" cy="862416"/>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𝑝</m:t>
                      </m:r>
                      <m:d>
                        <m:dPr>
                          <m:ctrlPr>
                            <a:rPr lang="en-US" altLang="zh-CN" sz="2200" b="0" i="1" smtClean="0">
                              <a:latin typeface="Cambria Math" charset="0"/>
                            </a:rPr>
                          </m:ctrlPr>
                        </m:dPr>
                        <m:e>
                          <m:r>
                            <a:rPr lang="en-US" altLang="zh-CN" sz="2200" b="0" i="1" smtClean="0">
                              <a:latin typeface="Cambria Math"/>
                            </a:rPr>
                            <m:t>𝑥</m:t>
                          </m:r>
                        </m:e>
                      </m:d>
                      <m:r>
                        <a:rPr lang="en-US" altLang="zh-CN" sz="2200" b="0" i="1" smtClean="0">
                          <a:latin typeface="Cambria Math"/>
                        </a:rPr>
                        <m:t>=</m:t>
                      </m:r>
                      <m:d>
                        <m:dPr>
                          <m:begChr m:val="{"/>
                          <m:endChr m:val=""/>
                          <m:ctrlPr>
                            <a:rPr lang="en-US" altLang="zh-CN" sz="2200" b="0" i="1" smtClean="0">
                              <a:latin typeface="Cambria Math" charset="0"/>
                            </a:rPr>
                          </m:ctrlPr>
                        </m:dPr>
                        <m:e>
                          <m:eqArr>
                            <m:eqArrPr>
                              <m:ctrlPr>
                                <a:rPr lang="en-US" altLang="zh-CN" sz="2200" b="0" i="1" smtClean="0">
                                  <a:latin typeface="Cambria Math" charset="0"/>
                                </a:rPr>
                              </m:ctrlPr>
                            </m:eqArrPr>
                            <m:e>
                              <m:r>
                                <a:rPr lang="en-US" altLang="zh-CN" sz="2200" b="0" i="1" smtClean="0">
                                  <a:latin typeface="Cambria Math"/>
                                </a:rPr>
                                <m:t>  </m:t>
                              </m:r>
                              <m:f>
                                <m:fPr>
                                  <m:ctrlPr>
                                    <a:rPr lang="en-US" altLang="zh-CN" sz="2200" b="0" i="1" smtClean="0">
                                      <a:latin typeface="Cambria Math" charset="0"/>
                                    </a:rPr>
                                  </m:ctrlPr>
                                </m:fPr>
                                <m:num>
                                  <m:r>
                                    <a:rPr lang="en-US" altLang="zh-CN" sz="2200" b="0" i="1" smtClean="0">
                                      <a:latin typeface="Cambria Math"/>
                                    </a:rPr>
                                    <m:t>𝑘</m:t>
                                  </m:r>
                                </m:num>
                                <m:den>
                                  <m:sSup>
                                    <m:sSupPr>
                                      <m:ctrlPr>
                                        <a:rPr lang="en-US" altLang="zh-CN" sz="2200" b="0" i="1" smtClean="0">
                                          <a:latin typeface="Cambria Math" charset="0"/>
                                        </a:rPr>
                                      </m:ctrlPr>
                                    </m:sSupPr>
                                    <m:e>
                                      <m:r>
                                        <a:rPr lang="en-US" altLang="zh-CN" sz="2200" b="0" i="1" smtClean="0">
                                          <a:latin typeface="Cambria Math"/>
                                        </a:rPr>
                                        <m:t>𝑥</m:t>
                                      </m:r>
                                    </m:e>
                                    <m:sup>
                                      <m:r>
                                        <a:rPr lang="en-US" altLang="zh-CN" sz="2200" b="0" i="1" smtClean="0">
                                          <a:latin typeface="Cambria Math"/>
                                        </a:rPr>
                                        <m:t>2</m:t>
                                      </m:r>
                                    </m:sup>
                                  </m:sSup>
                                </m:den>
                              </m:f>
                            </m:e>
                            <m:e>
                              <m:r>
                                <a:rPr lang="en-US" altLang="zh-CN" sz="2200" b="0" i="1" smtClean="0">
                                  <a:latin typeface="Cambria Math"/>
                                </a:rPr>
                                <m:t>0</m:t>
                              </m:r>
                            </m:e>
                          </m:eqArr>
                        </m:e>
                      </m:d>
                    </m:oMath>
                  </a14:m>
                  <a:r>
                    <a:rPr lang="zh-CN" altLang="en-US" sz="2200" dirty="0">
                      <a:latin typeface="+mj-lt"/>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384175" y="2932071"/>
                  <a:ext cx="1690271" cy="862416"/>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21574" y="2932392"/>
                  <a:ext cx="1687320"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𝑥</m:t>
                        </m:r>
                        <m:r>
                          <a:rPr lang="en-US" altLang="zh-CN" sz="2200" b="0" i="1" smtClean="0">
                            <a:latin typeface="Cambria Math"/>
                          </a:rPr>
                          <m:t>=1,2,3,…</m:t>
                        </m:r>
                      </m:oMath>
                    </m:oMathPara>
                  </a14:m>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521574" y="2932392"/>
                  <a:ext cx="1687320" cy="430887"/>
                </a:xfrm>
                <a:prstGeom prst="rect">
                  <a:avLst/>
                </a:prstGeom>
                <a:blipFill rotWithShape="1">
                  <a:blip r:embed="rId4"/>
                  <a:stretch>
                    <a:fillRect/>
                  </a:stretch>
                </a:blipFill>
              </p:spPr>
              <p:txBody>
                <a:bodyPr/>
                <a:lstStyle/>
                <a:p>
                  <a:r>
                    <a:rPr lang="zh-CN" altLang="en-US">
                      <a:noFill/>
                    </a:rPr>
                    <a:t> </a:t>
                  </a:r>
                </a:p>
              </p:txBody>
            </p:sp>
          </mc:Fallback>
        </mc:AlternateContent>
        <p:sp>
          <p:nvSpPr>
            <p:cNvPr id="7" name="TextBox 6"/>
            <p:cNvSpPr txBox="1"/>
            <p:nvPr/>
          </p:nvSpPr>
          <p:spPr>
            <a:xfrm>
              <a:off x="2532491" y="3355008"/>
              <a:ext cx="3195355"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otherwise</a:t>
              </a:r>
              <a:endParaRPr lang="zh-CN" altLang="en-US" sz="2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8" name="矩形 7"/>
              <p:cNvSpPr/>
              <p:nvPr/>
            </p:nvSpPr>
            <p:spPr>
              <a:xfrm>
                <a:off x="378122" y="3299019"/>
                <a:ext cx="4579523" cy="580031"/>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where </a:t>
                </a:r>
                <a14:m>
                  <m:oMath xmlns:m="http://schemas.openxmlformats.org/officeDocument/2006/math">
                    <m:r>
                      <a:rPr lang="en-US" altLang="zh-CN" sz="2200" i="1" dirty="0" smtClean="0">
                        <a:latin typeface="Cambria Math"/>
                      </a:rPr>
                      <m:t>𝑘</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chosen so that </a:t>
                </a:r>
                <a14:m>
                  <m:oMath xmlns:m="http://schemas.openxmlformats.org/officeDocument/2006/math">
                    <m:nary>
                      <m:naryPr>
                        <m:chr m:val="∑"/>
                        <m:limLoc m:val="subSup"/>
                        <m:ctrlPr>
                          <a:rPr lang="en-US" altLang="zh-CN" sz="2200" i="1" smtClean="0">
                            <a:latin typeface="Cambria Math" charset="0"/>
                          </a:rPr>
                        </m:ctrlPr>
                      </m:naryPr>
                      <m:sub>
                        <m:r>
                          <m:rPr>
                            <m:brk m:alnAt="25"/>
                          </m:rPr>
                          <a:rPr lang="en-US" altLang="zh-CN" sz="2200" b="0" i="1" smtClean="0">
                            <a:latin typeface="Cambria Math"/>
                          </a:rPr>
                          <m:t>𝑥</m:t>
                        </m:r>
                        <m:r>
                          <a:rPr lang="en-US" altLang="zh-CN" sz="2200" b="0" i="1" smtClean="0">
                            <a:latin typeface="Cambria Math"/>
                          </a:rPr>
                          <m:t>=1</m:t>
                        </m:r>
                      </m:sub>
                      <m:sup>
                        <m:r>
                          <a:rPr lang="en-US" altLang="zh-CN" sz="2200" i="1" smtClean="0">
                            <a:latin typeface="Cambria Math"/>
                            <a:ea typeface="Cambria Math"/>
                          </a:rPr>
                          <m:t>∞</m:t>
                        </m:r>
                      </m:sup>
                      <m:e>
                        <m:f>
                          <m:fPr>
                            <m:ctrlPr>
                              <a:rPr lang="en-US" altLang="zh-CN" sz="2200" i="1" smtClean="0">
                                <a:latin typeface="Cambria Math" charset="0"/>
                              </a:rPr>
                            </m:ctrlPr>
                          </m:fPr>
                          <m:num>
                            <m:r>
                              <a:rPr lang="en-US" altLang="zh-CN" sz="2200" b="0" i="1" smtClean="0">
                                <a:latin typeface="Cambria Math"/>
                              </a:rPr>
                              <m:t>𝑘</m:t>
                            </m:r>
                          </m:num>
                          <m:den>
                            <m:sSup>
                              <m:sSupPr>
                                <m:ctrlPr>
                                  <a:rPr lang="en-US" altLang="zh-CN" sz="2200" i="1" smtClean="0">
                                    <a:latin typeface="Cambria Math" charset="0"/>
                                  </a:rPr>
                                </m:ctrlPr>
                              </m:sSupPr>
                              <m:e>
                                <m:r>
                                  <a:rPr lang="en-US" altLang="zh-CN" sz="2200" b="0" i="1" smtClean="0">
                                    <a:latin typeface="Cambria Math"/>
                                  </a:rPr>
                                  <m:t>𝑥</m:t>
                                </m:r>
                              </m:e>
                              <m:sup>
                                <m:r>
                                  <a:rPr lang="en-US" altLang="zh-CN" sz="2200" b="0" i="1" smtClean="0">
                                    <a:latin typeface="Cambria Math"/>
                                  </a:rPr>
                                  <m:t>2</m:t>
                                </m:r>
                              </m:sup>
                            </m:sSup>
                          </m:den>
                        </m:f>
                        <m:r>
                          <a:rPr lang="en-US" altLang="zh-CN" sz="2200" b="0" i="1" smtClean="0">
                            <a:latin typeface="Cambria Math"/>
                          </a:rPr>
                          <m:t>=1</m:t>
                        </m:r>
                      </m:e>
                    </m:nary>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378122" y="3299019"/>
                <a:ext cx="4579523" cy="580031"/>
              </a:xfrm>
              <a:prstGeom prst="rect">
                <a:avLst/>
              </a:prstGeom>
              <a:blipFill>
                <a:blip r:embed="rId5"/>
                <a:stretch>
                  <a:fillRect l="-1731" r="-932" b="-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646675" y="4032135"/>
                <a:ext cx="4437319" cy="580031"/>
              </a:xfrm>
              <a:prstGeom prst="rect">
                <a:avLst/>
              </a:prstGeom>
              <a:noFill/>
            </p:spPr>
            <p:txBody>
              <a:bodyPr wrap="squar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nary>
                      <m:naryPr>
                        <m:chr m:val="∑"/>
                        <m:limLoc m:val="subSup"/>
                        <m:ctrlPr>
                          <a:rPr lang="en-US" altLang="zh-CN" sz="2200" i="1">
                            <a:latin typeface="Cambria Math" charset="0"/>
                          </a:rPr>
                        </m:ctrlPr>
                      </m:naryPr>
                      <m:sub>
                        <m:r>
                          <m:rPr>
                            <m:brk m:alnAt="25"/>
                          </m:rPr>
                          <a:rPr lang="en-US" altLang="zh-CN" sz="2200" i="1">
                            <a:latin typeface="Cambria Math"/>
                          </a:rPr>
                          <m:t>𝑥</m:t>
                        </m:r>
                        <m:r>
                          <a:rPr lang="en-US" altLang="zh-CN" sz="2200" i="1">
                            <a:latin typeface="Cambria Math"/>
                          </a:rPr>
                          <m:t>=1</m:t>
                        </m:r>
                      </m:sub>
                      <m:sup>
                        <m:r>
                          <a:rPr lang="en-US" altLang="zh-CN" sz="2200" i="1">
                            <a:latin typeface="Cambria Math"/>
                            <a:ea typeface="Cambria Math"/>
                          </a:rPr>
                          <m:t>∞</m:t>
                        </m:r>
                      </m:sup>
                      <m:e>
                        <m:r>
                          <a:rPr lang="en-US" altLang="zh-CN" sz="2200" b="0" i="1" smtClean="0">
                            <a:latin typeface="Cambria Math"/>
                            <a:ea typeface="Cambria Math"/>
                          </a:rPr>
                          <m:t>𝑥</m:t>
                        </m:r>
                        <m:r>
                          <a:rPr lang="en-US" altLang="zh-CN" sz="2200" b="0" i="1" smtClean="0">
                            <a:latin typeface="Cambria Math"/>
                            <a:ea typeface="Cambria Math"/>
                          </a:rPr>
                          <m:t>∙</m:t>
                        </m:r>
                        <m:f>
                          <m:fPr>
                            <m:ctrlPr>
                              <a:rPr lang="en-US" altLang="zh-CN" sz="2200" i="1">
                                <a:latin typeface="Cambria Math" charset="0"/>
                              </a:rPr>
                            </m:ctrlPr>
                          </m:fPr>
                          <m:num>
                            <m:r>
                              <a:rPr lang="en-US" altLang="zh-CN" sz="2200" i="1">
                                <a:latin typeface="Cambria Math"/>
                              </a:rPr>
                              <m:t>𝑘</m:t>
                            </m:r>
                          </m:num>
                          <m:den>
                            <m:sSup>
                              <m:sSupPr>
                                <m:ctrlPr>
                                  <a:rPr lang="en-US" altLang="zh-CN" sz="2200" i="1" smtClean="0">
                                    <a:latin typeface="Cambria Math" charset="0"/>
                                  </a:rPr>
                                </m:ctrlPr>
                              </m:sSupPr>
                              <m:e>
                                <m:r>
                                  <a:rPr lang="en-US" altLang="zh-CN" sz="2200" i="1">
                                    <a:latin typeface="Cambria Math"/>
                                  </a:rPr>
                                  <m:t>𝑥</m:t>
                                </m:r>
                              </m:e>
                              <m:sup>
                                <m:r>
                                  <a:rPr lang="en-US" altLang="zh-CN" sz="2200" i="1" smtClean="0">
                                    <a:latin typeface="Cambria Math"/>
                                  </a:rPr>
                                  <m:t>2</m:t>
                                </m:r>
                              </m:sup>
                            </m:sSup>
                          </m:den>
                        </m:f>
                        <m:r>
                          <a:rPr lang="en-US" altLang="zh-CN" sz="2200" i="1">
                            <a:latin typeface="Cambria Math"/>
                          </a:rPr>
                          <m:t>=</m:t>
                        </m:r>
                        <m:r>
                          <a:rPr lang="en-US" altLang="zh-CN" sz="2200" b="0" i="1" smtClean="0">
                            <a:latin typeface="Cambria Math"/>
                          </a:rPr>
                          <m:t>𝑘</m:t>
                        </m:r>
                        <m:nary>
                          <m:naryPr>
                            <m:chr m:val="∑"/>
                            <m:limLoc m:val="subSup"/>
                            <m:ctrlPr>
                              <a:rPr lang="en-US" altLang="zh-CN" sz="2200" i="1" smtClean="0">
                                <a:latin typeface="Cambria Math" charset="0"/>
                              </a:rPr>
                            </m:ctrlPr>
                          </m:naryPr>
                          <m:sub>
                            <m:r>
                              <m:rPr>
                                <m:brk m:alnAt="25"/>
                              </m:rPr>
                              <a:rPr lang="en-US" altLang="zh-CN" sz="2200" b="0" i="1" smtClean="0">
                                <a:latin typeface="Cambria Math"/>
                              </a:rPr>
                              <m:t>𝑥</m:t>
                            </m:r>
                            <m:r>
                              <a:rPr lang="en-US" altLang="zh-CN" sz="2200" b="0" i="1" smtClean="0">
                                <a:latin typeface="Cambria Math"/>
                              </a:rPr>
                              <m:t>=1</m:t>
                            </m:r>
                          </m:sub>
                          <m:sup>
                            <m:r>
                              <a:rPr lang="en-US" altLang="zh-CN" sz="2200" i="1" smtClean="0">
                                <a:latin typeface="Cambria Math"/>
                                <a:ea typeface="Cambria Math"/>
                              </a:rPr>
                              <m:t>∞</m:t>
                            </m:r>
                          </m:sup>
                          <m:e>
                            <m:f>
                              <m:fPr>
                                <m:ctrlPr>
                                  <a:rPr lang="en-US" altLang="zh-CN" sz="2200" i="1" smtClean="0">
                                    <a:latin typeface="Cambria Math" charset="0"/>
                                  </a:rPr>
                                </m:ctrlPr>
                              </m:fPr>
                              <m:num>
                                <m:r>
                                  <a:rPr lang="en-US" altLang="zh-CN" sz="2200" b="0" i="1" smtClean="0">
                                    <a:latin typeface="Cambria Math"/>
                                  </a:rPr>
                                  <m:t>1</m:t>
                                </m:r>
                              </m:num>
                              <m:den>
                                <m:r>
                                  <a:rPr lang="en-US" altLang="zh-CN" sz="2200" b="0" i="1" smtClean="0">
                                    <a:latin typeface="Cambria Math"/>
                                  </a:rPr>
                                  <m:t>𝑥</m:t>
                                </m:r>
                              </m:den>
                            </m:f>
                          </m:e>
                        </m:nary>
                      </m:e>
                    </m:nary>
                  </m:oMath>
                </a14:m>
                <a:r>
                  <a:rPr lang="zh-CN" altLang="en-US" sz="2200" dirty="0">
                    <a:latin typeface="Times New Roman" panose="02020603050405020304" pitchFamily="18" charset="0"/>
                    <a:cs typeface="Times New Roman" panose="02020603050405020304" pitchFamily="18" charset="0"/>
                  </a:rPr>
                  <a:t> </a:t>
                </a:r>
              </a:p>
            </p:txBody>
          </p:sp>
        </mc:Choice>
        <mc:Fallback xmlns="">
          <p:sp>
            <p:nvSpPr>
              <p:cNvPr id="9" name="TextBox 8"/>
              <p:cNvSpPr txBox="1">
                <a:spLocks noRot="1" noChangeAspect="1" noMove="1" noResize="1" noEditPoints="1" noAdjustHandles="1" noChangeArrowheads="1" noChangeShapeType="1" noTextEdit="1"/>
              </p:cNvSpPr>
              <p:nvPr/>
            </p:nvSpPr>
            <p:spPr>
              <a:xfrm>
                <a:off x="1646675" y="4032135"/>
                <a:ext cx="4437319" cy="58003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291982" y="4120242"/>
                <a:ext cx="79201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r>
                        <a:rPr lang="en-US" altLang="zh-CN" sz="2200" b="0" i="1" smtClean="0">
                          <a:latin typeface="Cambria Math"/>
                          <a:ea typeface="Cambria Math"/>
                        </a:rPr>
                        <m:t>∞</m:t>
                      </m:r>
                    </m:oMath>
                  </m:oMathPara>
                </a14:m>
                <a:endParaRPr lang="zh-CN" altLang="en-US" sz="2200" dirty="0">
                  <a:latin typeface="+mj-lt"/>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291982" y="4120242"/>
                <a:ext cx="792012"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80567" y="4823589"/>
                <a:ext cx="8382865" cy="1107996"/>
              </a:xfrm>
              <a:prstGeom prst="rect">
                <a:avLst/>
              </a:prstGeom>
            </p:spPr>
            <p:txBody>
              <a:bodyPr wrap="square">
                <a:spAutoFit/>
              </a:bodyPr>
              <a:lstStyle/>
              <a:p>
                <a:pPr algn="just"/>
                <a14:m>
                  <m:oMath xmlns:m="http://schemas.openxmlformats.org/officeDocument/2006/math">
                    <m:r>
                      <a:rPr lang="en-US" altLang="zh-CN" sz="2200" i="1" dirty="0" smtClean="0">
                        <a:latin typeface="Cambria Math"/>
                      </a:rPr>
                      <m:t>𝐸</m:t>
                    </m:r>
                    <m:r>
                      <a:rPr lang="en-US" altLang="zh-CN" sz="2200" i="1" dirty="0" smtClean="0">
                        <a:latin typeface="Cambria Math"/>
                      </a:rPr>
                      <m:t>(</m:t>
                    </m:r>
                    <m:r>
                      <a:rPr lang="en-US" altLang="zh-CN" sz="2200" i="1" dirty="0" smtClean="0">
                        <a:latin typeface="Cambria Math"/>
                      </a:rPr>
                      <m:t>𝑋</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is not finite here because </a:t>
                </a:r>
                <a14:m>
                  <m:oMath xmlns:m="http://schemas.openxmlformats.org/officeDocument/2006/math">
                    <m:r>
                      <a:rPr lang="en-US" altLang="zh-CN" sz="2200" i="1" dirty="0" smtClean="0">
                        <a:latin typeface="Cambria Math"/>
                      </a:rPr>
                      <m:t>𝑝</m:t>
                    </m:r>
                    <m:r>
                      <a:rPr lang="en-US" altLang="zh-CN" sz="2200" i="1" dirty="0" smtClean="0">
                        <a:latin typeface="Cambria Math"/>
                      </a:rPr>
                      <m:t>(</m:t>
                    </m:r>
                    <m:r>
                      <a:rPr lang="en-US" altLang="zh-CN" sz="2200" i="1" dirty="0" smtClean="0">
                        <a:latin typeface="Cambria Math"/>
                      </a:rPr>
                      <m:t>𝑥</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does not decrease sufficiently fast as </a:t>
                </a:r>
                <a14:m>
                  <m:oMath xmlns:m="http://schemas.openxmlformats.org/officeDocument/2006/math">
                    <m:r>
                      <a:rPr lang="en-US" altLang="zh-CN" sz="2200" i="1" dirty="0" smtClean="0">
                        <a:latin typeface="Cambria Math"/>
                      </a:rPr>
                      <m:t>𝑥</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increases; statisticians say that the probability distribution of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has “</a:t>
                </a:r>
                <a:r>
                  <a:rPr lang="en-US" altLang="zh-CN" sz="2200" dirty="0">
                    <a:solidFill>
                      <a:srgbClr val="3333FF"/>
                    </a:solidFill>
                    <a:latin typeface="Times New Roman" panose="02020603050405020304" pitchFamily="18" charset="0"/>
                    <a:cs typeface="Times New Roman" panose="02020603050405020304" pitchFamily="18" charset="0"/>
                  </a:rPr>
                  <a:t>a heavy tail</a:t>
                </a:r>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380567" y="4823589"/>
                <a:ext cx="8382865" cy="1107996"/>
              </a:xfrm>
              <a:prstGeom prst="rect">
                <a:avLst/>
              </a:prstGeom>
              <a:blipFill>
                <a:blip r:embed="rId8"/>
                <a:stretch>
                  <a:fillRect l="-945" t="-3297" r="-872" b="-104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333530" y="3229134"/>
                <a:ext cx="2094035" cy="628826"/>
              </a:xfrm>
              <a:prstGeom prst="rect">
                <a:avLst/>
              </a:prstGeom>
            </p:spPr>
            <p:txBody>
              <a:bodyPr wrap="none">
                <a:spAutoFit/>
              </a:bodyPr>
              <a:lstStyle/>
              <a:p>
                <a14:m>
                  <m:oMath xmlns:m="http://schemas.openxmlformats.org/officeDocument/2006/math">
                    <m:d>
                      <m:dPr>
                        <m:ctrlPr>
                          <a:rPr lang="en-US" altLang="zh-CN" sz="2200" b="0" i="1" smtClean="0">
                            <a:latin typeface="Cambria Math" charset="0"/>
                          </a:rPr>
                        </m:ctrlPr>
                      </m:dPr>
                      <m:e>
                        <m:nary>
                          <m:naryPr>
                            <m:chr m:val="∑"/>
                            <m:limLoc m:val="subSup"/>
                            <m:ctrlPr>
                              <a:rPr lang="en-US" altLang="zh-CN" sz="2200" i="1" smtClean="0">
                                <a:latin typeface="Cambria Math" charset="0"/>
                              </a:rPr>
                            </m:ctrlPr>
                          </m:naryPr>
                          <m:sub>
                            <m:r>
                              <m:rPr>
                                <m:brk m:alnAt="25"/>
                              </m:rPr>
                              <a:rPr lang="en-US" altLang="zh-CN" sz="2200" i="1">
                                <a:latin typeface="Cambria Math"/>
                              </a:rPr>
                              <m:t>𝑥</m:t>
                            </m:r>
                            <m:r>
                              <a:rPr lang="en-US" altLang="zh-CN" sz="2200" i="1">
                                <a:latin typeface="Cambria Math"/>
                              </a:rPr>
                              <m:t>=1</m:t>
                            </m:r>
                          </m:sub>
                          <m:sup>
                            <m:r>
                              <a:rPr lang="en-US" altLang="zh-CN" sz="2200" i="1">
                                <a:latin typeface="Cambria Math"/>
                                <a:ea typeface="Cambria Math"/>
                              </a:rPr>
                              <m:t>∞</m:t>
                            </m:r>
                          </m:sup>
                          <m:e>
                            <m:f>
                              <m:fPr>
                                <m:ctrlPr>
                                  <a:rPr lang="en-US" altLang="zh-CN" sz="2200" i="1">
                                    <a:latin typeface="Cambria Math" charset="0"/>
                                  </a:rPr>
                                </m:ctrlPr>
                              </m:fPr>
                              <m:num>
                                <m:r>
                                  <a:rPr lang="en-US" altLang="zh-CN" sz="2200" b="0" i="1" smtClean="0">
                                    <a:latin typeface="Cambria Math"/>
                                  </a:rPr>
                                  <m:t>1</m:t>
                                </m:r>
                              </m:num>
                              <m:den>
                                <m:sSup>
                                  <m:sSupPr>
                                    <m:ctrlPr>
                                      <a:rPr lang="en-US" altLang="zh-CN" sz="2200" i="1">
                                        <a:latin typeface="Cambria Math" charset="0"/>
                                      </a:rPr>
                                    </m:ctrlPr>
                                  </m:sSupPr>
                                  <m:e>
                                    <m:r>
                                      <a:rPr lang="en-US" altLang="zh-CN" sz="2200" i="1">
                                        <a:latin typeface="Cambria Math"/>
                                      </a:rPr>
                                      <m:t>𝑥</m:t>
                                    </m:r>
                                  </m:e>
                                  <m:sup>
                                    <m:r>
                                      <a:rPr lang="en-US" altLang="zh-CN" sz="2200" i="1">
                                        <a:latin typeface="Cambria Math"/>
                                      </a:rPr>
                                      <m:t>2</m:t>
                                    </m:r>
                                  </m:sup>
                                </m:sSup>
                              </m:den>
                            </m:f>
                            <m:r>
                              <a:rPr lang="en-US" altLang="zh-CN" sz="2200" b="0" i="1" smtClean="0">
                                <a:latin typeface="Cambria Math"/>
                              </a:rPr>
                              <m:t> </m:t>
                            </m:r>
                          </m:e>
                        </m:nary>
                        <m:r>
                          <a:rPr lang="en-US" altLang="zh-CN" sz="2200" b="0" i="1" smtClean="0">
                            <a:latin typeface="Cambria Math"/>
                          </a:rPr>
                          <m:t>=</m:t>
                        </m:r>
                        <m:f>
                          <m:fPr>
                            <m:ctrlPr>
                              <a:rPr lang="en-US" altLang="zh-CN" sz="2200" b="0" i="1" smtClean="0">
                                <a:latin typeface="Cambria Math" charset="0"/>
                              </a:rPr>
                            </m:ctrlPr>
                          </m:fPr>
                          <m:num>
                            <m:sSup>
                              <m:sSupPr>
                                <m:ctrlPr>
                                  <a:rPr lang="en-US" altLang="zh-CN" sz="2200" b="0" i="1" smtClean="0">
                                    <a:latin typeface="Cambria Math" charset="0"/>
                                  </a:rPr>
                                </m:ctrlPr>
                              </m:sSupPr>
                              <m:e>
                                <m:r>
                                  <a:rPr lang="en-US" altLang="zh-CN" sz="2200" b="0" i="1" smtClean="0">
                                    <a:latin typeface="Cambria Math"/>
                                  </a:rPr>
                                  <m:t>𝜋</m:t>
                                </m:r>
                              </m:e>
                              <m:sup>
                                <m:r>
                                  <a:rPr lang="en-US" altLang="zh-CN" sz="2200" b="0" i="1" smtClean="0">
                                    <a:latin typeface="Cambria Math"/>
                                  </a:rPr>
                                  <m:t>2</m:t>
                                </m:r>
                              </m:sup>
                            </m:sSup>
                          </m:num>
                          <m:den>
                            <m:r>
                              <a:rPr lang="en-US" altLang="zh-CN" sz="2200" b="0" i="1" smtClean="0">
                                <a:latin typeface="Cambria Math"/>
                              </a:rPr>
                              <m:t>6</m:t>
                            </m:r>
                          </m:den>
                        </m:f>
                      </m:e>
                    </m:d>
                  </m:oMath>
                </a14:m>
                <a:r>
                  <a:rPr lang="zh-CN" altLang="en-US" sz="2200" dirty="0">
                    <a:latin typeface="Times New Roman" panose="02020603050405020304" pitchFamily="18" charset="0"/>
                    <a:cs typeface="Times New Roman" panose="02020603050405020304" pitchFamily="18" charset="0"/>
                  </a:rPr>
                  <a:t> </a:t>
                </a:r>
              </a:p>
            </p:txBody>
          </p:sp>
        </mc:Choice>
        <mc:Fallback xmlns="">
          <p:sp>
            <p:nvSpPr>
              <p:cNvPr id="10" name="矩形 9"/>
              <p:cNvSpPr>
                <a:spLocks noRot="1" noChangeAspect="1" noMove="1" noResize="1" noEditPoints="1" noAdjustHandles="1" noChangeArrowheads="1" noChangeShapeType="1" noTextEdit="1"/>
              </p:cNvSpPr>
              <p:nvPr/>
            </p:nvSpPr>
            <p:spPr>
              <a:xfrm>
                <a:off x="5333530" y="3229134"/>
                <a:ext cx="2094035" cy="628826"/>
              </a:xfrm>
              <a:prstGeom prst="rect">
                <a:avLst/>
              </a:prstGeom>
              <a:blipFill>
                <a:blip r:embed="rId9"/>
                <a:stretch>
                  <a:fillRect/>
                </a:stretch>
              </a:blipFill>
            </p:spPr>
            <p:txBody>
              <a:bodyPr/>
              <a:lstStyle/>
              <a:p>
                <a:r>
                  <a:rPr lang="zh-CN" altLang="en-US">
                    <a:noFill/>
                  </a:rPr>
                  <a:t> </a:t>
                </a:r>
              </a:p>
            </p:txBody>
          </p:sp>
        </mc:Fallback>
      </mc:AlternateContent>
      <p:sp>
        <p:nvSpPr>
          <p:cNvPr id="13" name="灯片编号占位符 12">
            <a:extLst>
              <a:ext uri="{FF2B5EF4-FFF2-40B4-BE49-F238E27FC236}">
                <a16:creationId xmlns:a16="http://schemas.microsoft.com/office/drawing/2014/main" xmlns="" id="{B375A4A9-AB2A-44AE-80AB-C7275872D5DF}"/>
              </a:ext>
            </a:extLst>
          </p:cNvPr>
          <p:cNvSpPr>
            <a:spLocks noGrp="1"/>
          </p:cNvSpPr>
          <p:nvPr>
            <p:ph type="sldNum" sz="quarter" idx="11"/>
          </p:nvPr>
        </p:nvSpPr>
        <p:spPr/>
        <p:txBody>
          <a:bodyPr/>
          <a:lstStyle/>
          <a:p>
            <a:pPr>
              <a:defRPr/>
            </a:pPr>
            <a:fld id="{DF2308B0-52A9-437D-9700-D7B37876F5B1}" type="slidenum">
              <a:rPr lang="zh-CN" altLang="en-US" smtClean="0"/>
              <a:pPr>
                <a:defRPr/>
              </a:pPr>
              <a:t>31</a:t>
            </a:fld>
            <a:endParaRPr lang="en-US" altLang="zh-CN" dirty="0"/>
          </a:p>
        </p:txBody>
      </p:sp>
    </p:spTree>
    <p:extLst>
      <p:ext uri="{BB962C8B-B14F-4D97-AF65-F5344CB8AC3E}">
        <p14:creationId xmlns:p14="http://schemas.microsoft.com/office/powerpoint/2010/main" val="176934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1530" y="908720"/>
            <a:ext cx="4553362"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The Expected Value of Functions of </a:t>
            </a:r>
            <a:r>
              <a:rPr lang="en-US" altLang="zh-CN" sz="2200" dirty="0" err="1">
                <a:solidFill>
                  <a:srgbClr val="FF0000"/>
                </a:solidFill>
                <a:latin typeface="Times New Roman" panose="02020603050405020304" pitchFamily="18" charset="0"/>
                <a:cs typeface="Times New Roman" panose="02020603050405020304" pitchFamily="18" charset="0"/>
              </a:rPr>
              <a:t>rv</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341530" y="1448781"/>
                <a:ext cx="8190909"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Sometimes interest will focus on the expected value of some function </a:t>
                </a:r>
                <a14:m>
                  <m:oMath xmlns:m="http://schemas.openxmlformats.org/officeDocument/2006/math">
                    <m:r>
                      <a:rPr lang="en-US" altLang="zh-CN" sz="2200" i="1" dirty="0" smtClean="0">
                        <a:latin typeface="Cambria Math"/>
                      </a:rPr>
                      <m:t>h</m:t>
                    </m:r>
                    <m:r>
                      <a:rPr lang="en-US" altLang="zh-CN" sz="2200" i="1" dirty="0" smtClean="0">
                        <a:latin typeface="Cambria Math"/>
                      </a:rPr>
                      <m:t>(</m:t>
                    </m:r>
                    <m:r>
                      <a:rPr lang="en-US" altLang="zh-CN" sz="2200" i="1" dirty="0" smtClean="0">
                        <a:latin typeface="Cambria Math"/>
                      </a:rPr>
                      <m:t>𝑋</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rather than on just </a:t>
                </a:r>
                <a14:m>
                  <m:oMath xmlns:m="http://schemas.openxmlformats.org/officeDocument/2006/math">
                    <m:r>
                      <a:rPr lang="en-US" altLang="zh-CN" sz="2200" i="1" dirty="0" smtClean="0">
                        <a:latin typeface="Cambria Math"/>
                      </a:rPr>
                      <m:t>𝐸</m:t>
                    </m:r>
                    <m:r>
                      <a:rPr lang="en-US" altLang="zh-CN" sz="2200" i="1" dirty="0" smtClean="0">
                        <a:latin typeface="Cambria Math"/>
                      </a:rPr>
                      <m:t>(</m:t>
                    </m:r>
                    <m:r>
                      <a:rPr lang="en-US" altLang="zh-CN" sz="2200" i="1" dirty="0" smtClean="0">
                        <a:latin typeface="Cambria Math"/>
                      </a:rPr>
                      <m:t>𝑋</m:t>
                    </m:r>
                    <m:r>
                      <a:rPr lang="en-US" altLang="zh-CN" sz="2200" i="1" dirty="0" smtClean="0">
                        <a:latin typeface="Cambria Math"/>
                      </a:rPr>
                      <m:t>).</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341530" y="1448781"/>
                <a:ext cx="8190909" cy="769441"/>
              </a:xfrm>
              <a:prstGeom prst="rect">
                <a:avLst/>
              </a:prstGeom>
              <a:blipFill>
                <a:blip r:embed="rId2"/>
                <a:stretch>
                  <a:fillRect l="-967" t="-5556" r="-967" b="-15079"/>
                </a:stretch>
              </a:blipFill>
            </p:spPr>
            <p:txBody>
              <a:bodyPr/>
              <a:lstStyle/>
              <a:p>
                <a:r>
                  <a:rPr lang="zh-CN" altLang="en-US">
                    <a:noFill/>
                  </a:rPr>
                  <a:t> </a:t>
                </a:r>
              </a:p>
            </p:txBody>
          </p:sp>
        </mc:Fallback>
      </mc:AlternateContent>
      <p:sp>
        <p:nvSpPr>
          <p:cNvPr id="4" name="TextBox 3"/>
          <p:cNvSpPr txBox="1"/>
          <p:nvPr/>
        </p:nvSpPr>
        <p:spPr>
          <a:xfrm>
            <a:off x="370375" y="2213865"/>
            <a:ext cx="2504047"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341531" y="2636749"/>
                <a:ext cx="8277814" cy="2123658"/>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Suppose a bookstore purchases </a:t>
                </a:r>
                <a:r>
                  <a:rPr lang="en-US" altLang="zh-CN" sz="2200" dirty="0">
                    <a:solidFill>
                      <a:srgbClr val="FF0000"/>
                    </a:solidFill>
                    <a:latin typeface="Times New Roman" panose="02020603050405020304" pitchFamily="18" charset="0"/>
                    <a:cs typeface="Times New Roman" panose="02020603050405020304" pitchFamily="18" charset="0"/>
                  </a:rPr>
                  <a:t>ten copies </a:t>
                </a:r>
                <a:r>
                  <a:rPr lang="en-US" altLang="zh-CN" sz="2200" dirty="0">
                    <a:latin typeface="Times New Roman" panose="02020603050405020304" pitchFamily="18" charset="0"/>
                    <a:cs typeface="Times New Roman" panose="02020603050405020304" pitchFamily="18" charset="0"/>
                  </a:rPr>
                  <a:t>of a book at $</a:t>
                </a:r>
                <a14:m>
                  <m:oMath xmlns:m="http://schemas.openxmlformats.org/officeDocument/2006/math">
                    <m:r>
                      <a:rPr lang="en-US" altLang="zh-CN" sz="2200" i="1" dirty="0" smtClean="0">
                        <a:latin typeface="Cambria Math"/>
                      </a:rPr>
                      <m:t>6.00</m:t>
                    </m:r>
                  </m:oMath>
                </a14:m>
                <a:r>
                  <a:rPr lang="en-US" altLang="zh-CN" sz="2200" dirty="0">
                    <a:latin typeface="Times New Roman" panose="02020603050405020304" pitchFamily="18" charset="0"/>
                    <a:cs typeface="Times New Roman" panose="02020603050405020304" pitchFamily="18" charset="0"/>
                  </a:rPr>
                  <a:t> each to sell at $</a:t>
                </a:r>
                <a14:m>
                  <m:oMath xmlns:m="http://schemas.openxmlformats.org/officeDocument/2006/math">
                    <m:r>
                      <a:rPr lang="en-US" altLang="zh-CN" sz="2200" i="1" dirty="0" smtClean="0">
                        <a:latin typeface="Cambria Math"/>
                      </a:rPr>
                      <m:t>12.00</m:t>
                    </m:r>
                    <m:r>
                      <a:rPr lang="en-US" altLang="zh-CN" sz="2200" b="0" i="0"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with the understanding that at the end of a </a:t>
                </a:r>
                <a14:m>
                  <m:oMath xmlns:m="http://schemas.openxmlformats.org/officeDocument/2006/math">
                    <m:r>
                      <a:rPr lang="en-US" altLang="zh-CN" sz="2200" i="1" dirty="0" smtClean="0">
                        <a:latin typeface="Cambria Math"/>
                      </a:rPr>
                      <m:t>3</m:t>
                    </m:r>
                  </m:oMath>
                </a14:m>
                <a:r>
                  <a:rPr lang="en-US" altLang="zh-CN" sz="2200" dirty="0">
                    <a:latin typeface="Times New Roman" panose="02020603050405020304" pitchFamily="18" charset="0"/>
                    <a:cs typeface="Times New Roman" panose="02020603050405020304" pitchFamily="18" charset="0"/>
                  </a:rPr>
                  <a:t>-month period any unsold copies can be </a:t>
                </a:r>
                <a:r>
                  <a:rPr lang="en-US" altLang="zh-CN" sz="2200" dirty="0">
                    <a:solidFill>
                      <a:srgbClr val="3333FF"/>
                    </a:solidFill>
                    <a:latin typeface="Times New Roman" panose="02020603050405020304" pitchFamily="18" charset="0"/>
                    <a:cs typeface="Times New Roman" panose="02020603050405020304" pitchFamily="18" charset="0"/>
                  </a:rPr>
                  <a:t>redeemed for $</a:t>
                </a:r>
                <a14:m>
                  <m:oMath xmlns:m="http://schemas.openxmlformats.org/officeDocument/2006/math">
                    <m:r>
                      <a:rPr lang="en-US" altLang="zh-CN" sz="2200" i="1" dirty="0" smtClean="0">
                        <a:solidFill>
                          <a:srgbClr val="3333FF"/>
                        </a:solidFill>
                        <a:latin typeface="Cambria Math"/>
                      </a:rPr>
                      <m:t>2.00</m:t>
                    </m:r>
                  </m:oMath>
                </a14:m>
                <a:r>
                  <a:rPr lang="en-US" altLang="zh-CN" sz="2200" dirty="0">
                    <a:latin typeface="Times New Roman" panose="02020603050405020304" pitchFamily="18" charset="0"/>
                    <a:cs typeface="Times New Roman" panose="02020603050405020304" pitchFamily="18" charset="0"/>
                  </a:rPr>
                  <a:t>. If </a:t>
                </a:r>
                <a14:m>
                  <m:oMath xmlns:m="http://schemas.openxmlformats.org/officeDocument/2006/math">
                    <m:r>
                      <a:rPr lang="en-US" altLang="zh-CN" sz="2200" b="0" i="1" smtClean="0">
                        <a:latin typeface="Cambria Math"/>
                      </a:rPr>
                      <m:t>𝑋</m:t>
                    </m:r>
                    <m:r>
                      <a:rPr lang="en-US" altLang="zh-CN" sz="2200" b="0" i="1" smtClean="0">
                        <a:latin typeface="Cambria Math"/>
                      </a:rPr>
                      <m:t>=</m:t>
                    </m:r>
                  </m:oMath>
                </a14:m>
                <a:r>
                  <a:rPr lang="en-US" altLang="zh-CN" sz="2200" dirty="0">
                    <a:latin typeface="Times New Roman" panose="02020603050405020304" pitchFamily="18" charset="0"/>
                    <a:cs typeface="Times New Roman" panose="02020603050405020304" pitchFamily="18" charset="0"/>
                  </a:rPr>
                  <a:t> the number of copies sold, then net revenue </a:t>
                </a:r>
                <a14:m>
                  <m:oMath xmlns:m="http://schemas.openxmlformats.org/officeDocument/2006/math">
                    <m:r>
                      <a:rPr lang="en-US" altLang="zh-CN" sz="2200" i="1">
                        <a:latin typeface="Cambria Math"/>
                      </a:rPr>
                      <m:t>=</m:t>
                    </m:r>
                  </m:oMath>
                </a14:m>
                <a:endParaRPr lang="en-US" altLang="zh-CN" sz="2200" i="1" dirty="0">
                  <a:latin typeface="Times New Roman" panose="02020603050405020304" pitchFamily="18" charset="0"/>
                  <a:cs typeface="Times New Roman" panose="02020603050405020304" pitchFamily="18" charset="0"/>
                </a:endParaRPr>
              </a:p>
              <a:p>
                <a:pPr algn="just"/>
                <a14:m>
                  <m:oMath xmlns:m="http://schemas.openxmlformats.org/officeDocument/2006/math">
                    <m:r>
                      <a:rPr lang="en-US" altLang="zh-CN" sz="2200" i="1">
                        <a:latin typeface="Cambria Math"/>
                      </a:rPr>
                      <m:t>h</m:t>
                    </m:r>
                    <m:d>
                      <m:dPr>
                        <m:ctrlPr>
                          <a:rPr lang="en-US" altLang="zh-CN" sz="2200" i="1">
                            <a:latin typeface="Cambria Math" charset="0"/>
                          </a:rPr>
                        </m:ctrlPr>
                      </m:dPr>
                      <m:e>
                        <m:r>
                          <a:rPr lang="en-US" altLang="zh-CN" sz="2200" i="1">
                            <a:latin typeface="Cambria Math"/>
                          </a:rPr>
                          <m:t>𝑋</m:t>
                        </m:r>
                      </m:e>
                    </m:d>
                    <m:r>
                      <a:rPr lang="en-US" altLang="zh-CN" sz="2200" i="1">
                        <a:latin typeface="Cambria Math"/>
                      </a:rPr>
                      <m:t>=12</m:t>
                    </m:r>
                    <m:r>
                      <a:rPr lang="en-US" altLang="zh-CN" sz="2200" i="1">
                        <a:latin typeface="Cambria Math"/>
                      </a:rPr>
                      <m:t>𝑋</m:t>
                    </m:r>
                    <m:r>
                      <a:rPr lang="en-US" altLang="zh-CN" sz="2200" i="1">
                        <a:latin typeface="Cambria Math"/>
                      </a:rPr>
                      <m:t>+2</m:t>
                    </m:r>
                    <m:d>
                      <m:dPr>
                        <m:ctrlPr>
                          <a:rPr lang="en-US" altLang="zh-CN" sz="2200" i="1">
                            <a:latin typeface="Cambria Math" charset="0"/>
                          </a:rPr>
                        </m:ctrlPr>
                      </m:dPr>
                      <m:e>
                        <m:r>
                          <a:rPr lang="en-US" altLang="zh-CN" sz="2200" i="1">
                            <a:latin typeface="Cambria Math"/>
                          </a:rPr>
                          <m:t>10−</m:t>
                        </m:r>
                        <m:r>
                          <a:rPr lang="en-US" altLang="zh-CN" sz="2200" i="1">
                            <a:latin typeface="Cambria Math"/>
                          </a:rPr>
                          <m:t>𝑋</m:t>
                        </m:r>
                      </m:e>
                    </m:d>
                    <m:r>
                      <a:rPr lang="en-US" altLang="zh-CN" sz="2200" i="1">
                        <a:latin typeface="Cambria Math"/>
                      </a:rPr>
                      <m:t>−60</m:t>
                    </m:r>
                    <m:r>
                      <a:rPr lang="en-US" altLang="zh-CN" sz="2200" b="0" i="0" smtClean="0">
                        <a:latin typeface="Cambria Math"/>
                      </a:rPr>
                      <m:t>=10</m:t>
                    </m:r>
                    <m:r>
                      <a:rPr lang="en-US" altLang="zh-CN" sz="2200" b="0" i="1" smtClean="0">
                        <a:latin typeface="Cambria Math"/>
                      </a:rPr>
                      <m:t>𝑋</m:t>
                    </m:r>
                    <m:r>
                      <a:rPr lang="en-US" altLang="zh-CN" sz="2200" b="0" i="1" smtClean="0">
                        <a:latin typeface="Cambria Math"/>
                      </a:rPr>
                      <m:t>−40</m:t>
                    </m:r>
                  </m:oMath>
                </a14:m>
                <a:r>
                  <a:rPr lang="en-US" altLang="zh-CN" sz="2200" dirty="0">
                    <a:latin typeface="Times New Roman" panose="02020603050405020304" pitchFamily="18" charset="0"/>
                    <a:cs typeface="Times New Roman" panose="02020603050405020304" pitchFamily="18" charset="0"/>
                  </a:rPr>
                  <a:t>. Suppose the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200" i="1" dirty="0" smtClean="0">
                        <a:latin typeface="Cambria Math"/>
                      </a:rPr>
                      <m:t>𝑋</m:t>
                    </m:r>
                  </m:oMath>
                </a14:m>
                <a:r>
                  <a:rPr lang="en-US" altLang="zh-CN" sz="2200" dirty="0">
                    <a:latin typeface="Times New Roman" panose="02020603050405020304" pitchFamily="18" charset="0"/>
                    <a:cs typeface="Times New Roman" panose="02020603050405020304" pitchFamily="18" charset="0"/>
                  </a:rPr>
                  <a:t> is given as follows.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341531" y="2636749"/>
                <a:ext cx="8277814" cy="2123658"/>
              </a:xfrm>
              <a:prstGeom prst="rect">
                <a:avLst/>
              </a:prstGeom>
              <a:blipFill>
                <a:blip r:embed="rId3"/>
                <a:stretch>
                  <a:fillRect l="-957" t="-2011" r="-957" b="-4885"/>
                </a:stretch>
              </a:blipFill>
            </p:spPr>
            <p:txBody>
              <a:bodyPr/>
              <a:lstStyle/>
              <a:p>
                <a:r>
                  <a:rPr lang="zh-CN" altLang="en-US">
                    <a:noFill/>
                  </a:rPr>
                  <a:t> </a:t>
                </a:r>
              </a:p>
            </p:txBody>
          </p:sp>
        </mc:Fallback>
      </mc:AlternateContent>
      <p:sp>
        <p:nvSpPr>
          <p:cNvPr id="6" name="矩形 5"/>
          <p:cNvSpPr/>
          <p:nvPr/>
        </p:nvSpPr>
        <p:spPr>
          <a:xfrm>
            <a:off x="341530" y="5844175"/>
            <a:ext cx="5265585" cy="43088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What then is the expected net revenue?</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nvGraphicFramePr>
            <p:xfrm>
              <a:off x="476545" y="4925942"/>
              <a:ext cx="6095999" cy="74168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xmlns="" val="20000"/>
                        </a:ext>
                      </a:extLst>
                    </a:gridCol>
                    <a:gridCol w="870857">
                      <a:extLst>
                        <a:ext uri="{9D8B030D-6E8A-4147-A177-3AD203B41FA5}">
                          <a16:colId xmlns:a16="http://schemas.microsoft.com/office/drawing/2014/main" xmlns="" val="20001"/>
                        </a:ext>
                      </a:extLst>
                    </a:gridCol>
                    <a:gridCol w="870857">
                      <a:extLst>
                        <a:ext uri="{9D8B030D-6E8A-4147-A177-3AD203B41FA5}">
                          <a16:colId xmlns:a16="http://schemas.microsoft.com/office/drawing/2014/main" xmlns="" val="20002"/>
                        </a:ext>
                      </a:extLst>
                    </a:gridCol>
                    <a:gridCol w="870857">
                      <a:extLst>
                        <a:ext uri="{9D8B030D-6E8A-4147-A177-3AD203B41FA5}">
                          <a16:colId xmlns:a16="http://schemas.microsoft.com/office/drawing/2014/main" xmlns="" val="20003"/>
                        </a:ext>
                      </a:extLst>
                    </a:gridCol>
                    <a:gridCol w="870857">
                      <a:extLst>
                        <a:ext uri="{9D8B030D-6E8A-4147-A177-3AD203B41FA5}">
                          <a16:colId xmlns:a16="http://schemas.microsoft.com/office/drawing/2014/main" xmlns="" val="20004"/>
                        </a:ext>
                      </a:extLst>
                    </a:gridCol>
                    <a:gridCol w="870857">
                      <a:extLst>
                        <a:ext uri="{9D8B030D-6E8A-4147-A177-3AD203B41FA5}">
                          <a16:colId xmlns:a16="http://schemas.microsoft.com/office/drawing/2014/main" xmlns="" val="20005"/>
                        </a:ext>
                      </a:extLst>
                    </a:gridCol>
                    <a:gridCol w="870857">
                      <a:extLst>
                        <a:ext uri="{9D8B030D-6E8A-4147-A177-3AD203B41FA5}">
                          <a16:colId xmlns:a16="http://schemas.microsoft.com/office/drawing/2014/main" xmlns="" val="20006"/>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𝑥</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5</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6</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7</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8</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9</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10</m:t>
                                </m:r>
                              </m:oMath>
                            </m:oMathPara>
                          </a14:m>
                          <a:endParaRPr lang="zh-CN" altLang="en-US" dirty="0"/>
                        </a:p>
                      </a:txBody>
                      <a:tcPr/>
                    </a:tc>
                    <a:extLst>
                      <a:ext uri="{0D108BD9-81ED-4DB2-BD59-A6C34878D82A}">
                        <a16:rowId xmlns:a16="http://schemas.microsoft.com/office/drawing/2014/main" xmlns="" val="10000"/>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a:rPr>
                                  <m:t>𝑝</m:t>
                                </m:r>
                                <m:r>
                                  <a:rPr lang="en-US" altLang="zh-CN" i="1" dirty="0" smtClean="0">
                                    <a:latin typeface="Cambria Math"/>
                                  </a:rPr>
                                  <m:t>(</m:t>
                                </m:r>
                                <m:r>
                                  <a:rPr lang="en-US" altLang="zh-CN" i="1" dirty="0" smtClean="0">
                                    <a:latin typeface="Cambria Math"/>
                                  </a:rPr>
                                  <m:t>𝑥</m:t>
                                </m:r>
                                <m:r>
                                  <a:rPr lang="en-US" altLang="zh-CN" i="1" dirty="0" smtClean="0">
                                    <a:latin typeface="Cambria Math"/>
                                  </a:rPr>
                                  <m:t>)</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0.2</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0.25</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0.2</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0.15</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0.1</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0.1</m:t>
                                </m:r>
                              </m:oMath>
                            </m:oMathPara>
                          </a14:m>
                          <a:endParaRPr lang="zh-CN" altLang="en-US" dirty="0"/>
                        </a:p>
                      </a:txBody>
                      <a:tcPr/>
                    </a:tc>
                    <a:extLst>
                      <a:ext uri="{0D108BD9-81ED-4DB2-BD59-A6C34878D82A}">
                        <a16:rowId xmlns:a16="http://schemas.microsoft.com/office/drawing/2014/main" xmlns="" val="10001"/>
                      </a:ext>
                    </a:extLst>
                  </a:tr>
                </a:tbl>
              </a:graphicData>
            </a:graphic>
          </p:graphicFrame>
        </mc:Choice>
        <mc:Fallback xmlns="">
          <p:graphicFrame>
            <p:nvGraphicFramePr>
              <p:cNvPr id="8" name="表格 7"/>
              <p:cNvGraphicFramePr>
                <a:graphicFrameLocks noGrp="1"/>
              </p:cNvGraphicFramePr>
              <p:nvPr>
                <p:extLst>
                  <p:ext uri="{D42A27DB-BD31-4B8C-83A1-F6EECF244321}">
                    <p14:modId xmlns:p14="http://schemas.microsoft.com/office/powerpoint/2010/main" val="2445547806"/>
                  </p:ext>
                </p:extLst>
              </p:nvPr>
            </p:nvGraphicFramePr>
            <p:xfrm>
              <a:off x="476545" y="4925942"/>
              <a:ext cx="6095999" cy="74168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gridCol w="870857"/>
                  </a:tblGrid>
                  <a:tr h="370840">
                    <a:tc>
                      <a:txBody>
                        <a:bodyPr/>
                        <a:lstStyle/>
                        <a:p>
                          <a:endParaRPr lang="zh-CN"/>
                        </a:p>
                      </a:txBody>
                      <a:tcPr>
                        <a:blipFill rotWithShape="1">
                          <a:blip r:embed="rId4"/>
                          <a:stretch>
                            <a:fillRect r="-600000" b="-113115"/>
                          </a:stretch>
                        </a:blipFill>
                      </a:tcPr>
                    </a:tc>
                    <a:tc>
                      <a:txBody>
                        <a:bodyPr/>
                        <a:lstStyle/>
                        <a:p>
                          <a:endParaRPr lang="zh-CN"/>
                        </a:p>
                      </a:txBody>
                      <a:tcPr>
                        <a:blipFill rotWithShape="1">
                          <a:blip r:embed="rId4"/>
                          <a:stretch>
                            <a:fillRect l="-100000" r="-500000" b="-113115"/>
                          </a:stretch>
                        </a:blipFill>
                      </a:tcPr>
                    </a:tc>
                    <a:tc>
                      <a:txBody>
                        <a:bodyPr/>
                        <a:lstStyle/>
                        <a:p>
                          <a:endParaRPr lang="zh-CN"/>
                        </a:p>
                      </a:txBody>
                      <a:tcPr>
                        <a:blipFill rotWithShape="1">
                          <a:blip r:embed="rId4"/>
                          <a:stretch>
                            <a:fillRect l="-200000" r="-400000" b="-113115"/>
                          </a:stretch>
                        </a:blipFill>
                      </a:tcPr>
                    </a:tc>
                    <a:tc>
                      <a:txBody>
                        <a:bodyPr/>
                        <a:lstStyle/>
                        <a:p>
                          <a:endParaRPr lang="zh-CN"/>
                        </a:p>
                      </a:txBody>
                      <a:tcPr>
                        <a:blipFill rotWithShape="1">
                          <a:blip r:embed="rId4"/>
                          <a:stretch>
                            <a:fillRect l="-302113" r="-302817" b="-113115"/>
                          </a:stretch>
                        </a:blipFill>
                      </a:tcPr>
                    </a:tc>
                    <a:tc>
                      <a:txBody>
                        <a:bodyPr/>
                        <a:lstStyle/>
                        <a:p>
                          <a:endParaRPr lang="zh-CN"/>
                        </a:p>
                      </a:txBody>
                      <a:tcPr>
                        <a:blipFill rotWithShape="1">
                          <a:blip r:embed="rId4"/>
                          <a:stretch>
                            <a:fillRect l="-399301" r="-200699" b="-113115"/>
                          </a:stretch>
                        </a:blipFill>
                      </a:tcPr>
                    </a:tc>
                    <a:tc>
                      <a:txBody>
                        <a:bodyPr/>
                        <a:lstStyle/>
                        <a:p>
                          <a:endParaRPr lang="zh-CN"/>
                        </a:p>
                      </a:txBody>
                      <a:tcPr>
                        <a:blipFill rotWithShape="1">
                          <a:blip r:embed="rId4"/>
                          <a:stretch>
                            <a:fillRect l="-499301" r="-100699" b="-113115"/>
                          </a:stretch>
                        </a:blipFill>
                      </a:tcPr>
                    </a:tc>
                    <a:tc>
                      <a:txBody>
                        <a:bodyPr/>
                        <a:lstStyle/>
                        <a:p>
                          <a:endParaRPr lang="zh-CN"/>
                        </a:p>
                      </a:txBody>
                      <a:tcPr>
                        <a:blipFill rotWithShape="1">
                          <a:blip r:embed="rId4"/>
                          <a:stretch>
                            <a:fillRect l="-599301" r="-699" b="-113115"/>
                          </a:stretch>
                        </a:blipFill>
                      </a:tcPr>
                    </a:tc>
                  </a:tr>
                  <a:tr h="370840">
                    <a:tc>
                      <a:txBody>
                        <a:bodyPr/>
                        <a:lstStyle/>
                        <a:p>
                          <a:endParaRPr lang="zh-CN"/>
                        </a:p>
                      </a:txBody>
                      <a:tcPr>
                        <a:blipFill rotWithShape="1">
                          <a:blip r:embed="rId4"/>
                          <a:stretch>
                            <a:fillRect t="-100000" r="-600000" b="-13115"/>
                          </a:stretch>
                        </a:blipFill>
                      </a:tcPr>
                    </a:tc>
                    <a:tc>
                      <a:txBody>
                        <a:bodyPr/>
                        <a:lstStyle/>
                        <a:p>
                          <a:endParaRPr lang="zh-CN"/>
                        </a:p>
                      </a:txBody>
                      <a:tcPr>
                        <a:blipFill rotWithShape="1">
                          <a:blip r:embed="rId4"/>
                          <a:stretch>
                            <a:fillRect l="-100000" t="-100000" r="-500000" b="-13115"/>
                          </a:stretch>
                        </a:blipFill>
                      </a:tcPr>
                    </a:tc>
                    <a:tc>
                      <a:txBody>
                        <a:bodyPr/>
                        <a:lstStyle/>
                        <a:p>
                          <a:endParaRPr lang="zh-CN"/>
                        </a:p>
                      </a:txBody>
                      <a:tcPr>
                        <a:blipFill rotWithShape="1">
                          <a:blip r:embed="rId4"/>
                          <a:stretch>
                            <a:fillRect l="-200000" t="-100000" r="-400000" b="-13115"/>
                          </a:stretch>
                        </a:blipFill>
                      </a:tcPr>
                    </a:tc>
                    <a:tc>
                      <a:txBody>
                        <a:bodyPr/>
                        <a:lstStyle/>
                        <a:p>
                          <a:endParaRPr lang="zh-CN"/>
                        </a:p>
                      </a:txBody>
                      <a:tcPr>
                        <a:blipFill rotWithShape="1">
                          <a:blip r:embed="rId4"/>
                          <a:stretch>
                            <a:fillRect l="-302113" t="-100000" r="-302817" b="-13115"/>
                          </a:stretch>
                        </a:blipFill>
                      </a:tcPr>
                    </a:tc>
                    <a:tc>
                      <a:txBody>
                        <a:bodyPr/>
                        <a:lstStyle/>
                        <a:p>
                          <a:endParaRPr lang="zh-CN"/>
                        </a:p>
                      </a:txBody>
                      <a:tcPr>
                        <a:blipFill rotWithShape="1">
                          <a:blip r:embed="rId4"/>
                          <a:stretch>
                            <a:fillRect l="-399301" t="-100000" r="-200699" b="-13115"/>
                          </a:stretch>
                        </a:blipFill>
                      </a:tcPr>
                    </a:tc>
                    <a:tc>
                      <a:txBody>
                        <a:bodyPr/>
                        <a:lstStyle/>
                        <a:p>
                          <a:endParaRPr lang="zh-CN"/>
                        </a:p>
                      </a:txBody>
                      <a:tcPr>
                        <a:blipFill rotWithShape="1">
                          <a:blip r:embed="rId4"/>
                          <a:stretch>
                            <a:fillRect l="-499301" t="-100000" r="-100699" b="-13115"/>
                          </a:stretch>
                        </a:blipFill>
                      </a:tcPr>
                    </a:tc>
                    <a:tc>
                      <a:txBody>
                        <a:bodyPr/>
                        <a:lstStyle/>
                        <a:p>
                          <a:endParaRPr lang="zh-CN"/>
                        </a:p>
                      </a:txBody>
                      <a:tcPr>
                        <a:blipFill rotWithShape="1">
                          <a:blip r:embed="rId4"/>
                          <a:stretch>
                            <a:fillRect l="-599301" t="-100000" r="-699" b="-13115"/>
                          </a:stretch>
                        </a:blipFill>
                      </a:tcPr>
                    </a:tc>
                  </a:tr>
                </a:tbl>
              </a:graphicData>
            </a:graphic>
          </p:graphicFrame>
        </mc:Fallback>
      </mc:AlternateContent>
      <p:sp>
        <p:nvSpPr>
          <p:cNvPr id="7" name="灯片编号占位符 6">
            <a:extLst>
              <a:ext uri="{FF2B5EF4-FFF2-40B4-BE49-F238E27FC236}">
                <a16:creationId xmlns:a16="http://schemas.microsoft.com/office/drawing/2014/main" xmlns="" id="{1E562B63-1748-443B-A3BA-AF2DA1071E99}"/>
              </a:ext>
            </a:extLst>
          </p:cNvPr>
          <p:cNvSpPr>
            <a:spLocks noGrp="1"/>
          </p:cNvSpPr>
          <p:nvPr>
            <p:ph type="sldNum" sz="quarter" idx="11"/>
          </p:nvPr>
        </p:nvSpPr>
        <p:spPr/>
        <p:txBody>
          <a:bodyPr/>
          <a:lstStyle/>
          <a:p>
            <a:pPr>
              <a:defRPr/>
            </a:pPr>
            <a:fld id="{DF2308B0-52A9-437D-9700-D7B37876F5B1}" type="slidenum">
              <a:rPr lang="zh-CN" altLang="en-US" smtClean="0"/>
              <a:pPr>
                <a:defRPr/>
              </a:pPr>
              <a:t>32</a:t>
            </a:fld>
            <a:endParaRPr lang="en-US" altLang="zh-CN" dirty="0"/>
          </a:p>
        </p:txBody>
      </p:sp>
    </p:spTree>
    <p:extLst>
      <p:ext uri="{BB962C8B-B14F-4D97-AF65-F5344CB8AC3E}">
        <p14:creationId xmlns:p14="http://schemas.microsoft.com/office/powerpoint/2010/main" val="88903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6652" y="857686"/>
            <a:ext cx="153017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Solution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411738" y="1313765"/>
                <a:ext cx="8390732"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Since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a random variable, so is </a:t>
                </a:r>
                <a14:m>
                  <m:oMath xmlns:m="http://schemas.openxmlformats.org/officeDocument/2006/math">
                    <m:r>
                      <a:rPr lang="en-US" altLang="zh-CN" sz="2200" b="0" i="1" dirty="0" smtClean="0">
                        <a:latin typeface="Cambria Math"/>
                      </a:rPr>
                      <m:t>𝑌</m:t>
                    </m:r>
                    <m:r>
                      <a:rPr lang="en-US" altLang="zh-CN" sz="2200" b="0" i="1" dirty="0" smtClean="0">
                        <a:latin typeface="Cambria Math"/>
                      </a:rPr>
                      <m:t>=</m:t>
                    </m:r>
                    <m:r>
                      <a:rPr lang="en-US" altLang="zh-CN" sz="2200" b="0" i="1" smtClean="0">
                        <a:latin typeface="Cambria Math"/>
                      </a:rPr>
                      <m:t>h</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r>
                      <a:rPr lang="en-US" altLang="zh-CN" sz="2200">
                        <a:latin typeface="Cambria Math"/>
                      </a:rPr>
                      <m:t>10</m:t>
                    </m:r>
                    <m:r>
                      <a:rPr lang="en-US" altLang="zh-CN" sz="2200" i="1">
                        <a:latin typeface="Cambria Math"/>
                      </a:rPr>
                      <m:t>𝑋</m:t>
                    </m:r>
                    <m:r>
                      <a:rPr lang="en-US" altLang="zh-CN" sz="2200" i="1">
                        <a:latin typeface="Cambria Math"/>
                      </a:rPr>
                      <m:t>−40</m:t>
                    </m:r>
                  </m:oMath>
                </a14:m>
                <a:r>
                  <a:rPr lang="en-US" altLang="zh-CN" sz="2200" dirty="0">
                    <a:latin typeface="Times New Roman" panose="02020603050405020304" pitchFamily="18" charset="0"/>
                    <a:cs typeface="Times New Roman" panose="02020603050405020304" pitchFamily="18" charset="0"/>
                  </a:rPr>
                  <a:t>. The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200" b="0" i="1" dirty="0" smtClean="0">
                        <a:latin typeface="Cambria Math"/>
                      </a:rPr>
                      <m:t>𝑌</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can be derived from the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200" b="0" i="1" dirty="0" smtClean="0">
                        <a:latin typeface="Cambria Math"/>
                      </a:rPr>
                      <m:t>𝑋</m:t>
                    </m:r>
                  </m:oMath>
                </a14:m>
                <a:r>
                  <a:rPr lang="en-US" altLang="zh-CN" sz="2200" dirty="0">
                    <a:latin typeface="Times New Roman" panose="02020603050405020304" pitchFamily="18" charset="0"/>
                    <a:cs typeface="Times New Roman" panose="02020603050405020304" pitchFamily="18" charset="0"/>
                  </a:rPr>
                  <a:t> as follows.</a:t>
                </a:r>
              </a:p>
            </p:txBody>
          </p:sp>
        </mc:Choice>
        <mc:Fallback xmlns="">
          <p:sp>
            <p:nvSpPr>
              <p:cNvPr id="3" name="矩形 2"/>
              <p:cNvSpPr>
                <a:spLocks noRot="1" noChangeAspect="1" noMove="1" noResize="1" noEditPoints="1" noAdjustHandles="1" noChangeArrowheads="1" noChangeShapeType="1" noTextEdit="1"/>
              </p:cNvSpPr>
              <p:nvPr/>
            </p:nvSpPr>
            <p:spPr>
              <a:xfrm>
                <a:off x="411738" y="1313765"/>
                <a:ext cx="8390732" cy="769441"/>
              </a:xfrm>
              <a:prstGeom prst="rect">
                <a:avLst/>
              </a:prstGeom>
              <a:blipFill>
                <a:blip r:embed="rId2"/>
                <a:stretch>
                  <a:fillRect l="-945" t="-5556"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nvGraphicFramePr>
            <p:xfrm>
              <a:off x="474749" y="2168860"/>
              <a:ext cx="6276019" cy="741680"/>
            </p:xfrm>
            <a:graphic>
              <a:graphicData uri="http://schemas.openxmlformats.org/drawingml/2006/table">
                <a:tbl>
                  <a:tblPr firstRow="1" bandRow="1">
                    <a:tableStyleId>{5C22544A-7EE6-4342-B048-85BDC9FD1C3A}</a:tableStyleId>
                  </a:tblPr>
                  <a:tblGrid>
                    <a:gridCol w="1125125">
                      <a:extLst>
                        <a:ext uri="{9D8B030D-6E8A-4147-A177-3AD203B41FA5}">
                          <a16:colId xmlns:a16="http://schemas.microsoft.com/office/drawing/2014/main" xmlns="" val="20000"/>
                        </a:ext>
                      </a:extLst>
                    </a:gridCol>
                    <a:gridCol w="796609">
                      <a:extLst>
                        <a:ext uri="{9D8B030D-6E8A-4147-A177-3AD203B41FA5}">
                          <a16:colId xmlns:a16="http://schemas.microsoft.com/office/drawing/2014/main" xmlns="" val="20001"/>
                        </a:ext>
                      </a:extLst>
                    </a:gridCol>
                    <a:gridCol w="870857">
                      <a:extLst>
                        <a:ext uri="{9D8B030D-6E8A-4147-A177-3AD203B41FA5}">
                          <a16:colId xmlns:a16="http://schemas.microsoft.com/office/drawing/2014/main" xmlns="" val="20002"/>
                        </a:ext>
                      </a:extLst>
                    </a:gridCol>
                    <a:gridCol w="870857">
                      <a:extLst>
                        <a:ext uri="{9D8B030D-6E8A-4147-A177-3AD203B41FA5}">
                          <a16:colId xmlns:a16="http://schemas.microsoft.com/office/drawing/2014/main" xmlns="" val="20003"/>
                        </a:ext>
                      </a:extLst>
                    </a:gridCol>
                    <a:gridCol w="870857">
                      <a:extLst>
                        <a:ext uri="{9D8B030D-6E8A-4147-A177-3AD203B41FA5}">
                          <a16:colId xmlns:a16="http://schemas.microsoft.com/office/drawing/2014/main" xmlns="" val="20004"/>
                        </a:ext>
                      </a:extLst>
                    </a:gridCol>
                    <a:gridCol w="870857">
                      <a:extLst>
                        <a:ext uri="{9D8B030D-6E8A-4147-A177-3AD203B41FA5}">
                          <a16:colId xmlns:a16="http://schemas.microsoft.com/office/drawing/2014/main" xmlns="" val="20005"/>
                        </a:ext>
                      </a:extLst>
                    </a:gridCol>
                    <a:gridCol w="870857">
                      <a:extLst>
                        <a:ext uri="{9D8B030D-6E8A-4147-A177-3AD203B41FA5}">
                          <a16:colId xmlns:a16="http://schemas.microsoft.com/office/drawing/2014/main" xmlns="" val="20006"/>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a:rPr>
                                  <m:t>𝑦</m:t>
                                </m:r>
                                <m:r>
                                  <a:rPr lang="en-US" altLang="zh-CN" b="0" i="1" dirty="0" smtClean="0">
                                    <a:latin typeface="Cambria Math"/>
                                  </a:rPr>
                                  <m:t>=</m:t>
                                </m:r>
                                <m:r>
                                  <a:rPr lang="en-US" altLang="zh-CN" b="0" i="1" dirty="0" smtClean="0">
                                    <a:latin typeface="Cambria Math"/>
                                  </a:rPr>
                                  <m:t>h</m:t>
                                </m:r>
                                <m:r>
                                  <a:rPr lang="en-US" altLang="zh-CN" b="0" i="1" dirty="0" smtClean="0">
                                    <a:latin typeface="Cambria Math"/>
                                  </a:rPr>
                                  <m:t>(</m:t>
                                </m:r>
                                <m:r>
                                  <a:rPr lang="en-US" altLang="zh-CN" b="0" i="1" dirty="0" smtClean="0">
                                    <a:latin typeface="Cambria Math"/>
                                  </a:rPr>
                                  <m:t>𝑥</m:t>
                                </m:r>
                                <m:r>
                                  <a:rPr lang="en-US" altLang="zh-CN" b="0" i="1" dirty="0" smtClean="0">
                                    <a:latin typeface="Cambria Math"/>
                                  </a:rPr>
                                  <m:t>)</m:t>
                                </m:r>
                              </m:oMath>
                            </m:oMathPara>
                          </a14:m>
                          <a:endParaRPr lang="zh-CN" altLang="en-US" b="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a:rPr>
                                  <m:t>10</m:t>
                                </m:r>
                              </m:oMath>
                            </m:oMathPara>
                          </a14:m>
                          <a:endParaRPr lang="zh-CN" altLang="en-US" b="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a:rPr>
                                  <m:t>20</m:t>
                                </m:r>
                              </m:oMath>
                            </m:oMathPara>
                          </a14:m>
                          <a:endParaRPr lang="zh-CN" altLang="en-US" b="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a:rPr>
                                  <m:t>30</m:t>
                                </m:r>
                              </m:oMath>
                            </m:oMathPara>
                          </a14:m>
                          <a:endParaRPr lang="zh-CN" altLang="en-US" b="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a:rPr>
                                  <m:t>40</m:t>
                                </m:r>
                              </m:oMath>
                            </m:oMathPara>
                          </a14:m>
                          <a:endParaRPr lang="zh-CN" altLang="en-US" b="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a:rPr>
                                  <m:t>50</m:t>
                                </m:r>
                              </m:oMath>
                            </m:oMathPara>
                          </a14:m>
                          <a:endParaRPr lang="zh-CN" altLang="en-US" b="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a:rPr>
                                  <m:t>60</m:t>
                                </m:r>
                              </m:oMath>
                            </m:oMathPara>
                          </a14:m>
                          <a:endParaRPr lang="zh-CN" altLang="en-US" b="0" dirty="0"/>
                        </a:p>
                      </a:txBody>
                      <a:tcPr/>
                    </a:tc>
                    <a:extLst>
                      <a:ext uri="{0D108BD9-81ED-4DB2-BD59-A6C34878D82A}">
                        <a16:rowId xmlns:a16="http://schemas.microsoft.com/office/drawing/2014/main" xmlns="" val="10000"/>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a:rPr>
                                  <m:t>𝑝</m:t>
                                </m:r>
                                <m:r>
                                  <a:rPr lang="en-US" altLang="zh-CN" i="1" dirty="0" smtClean="0">
                                    <a:latin typeface="Cambria Math"/>
                                  </a:rPr>
                                  <m:t>(</m:t>
                                </m:r>
                                <m:r>
                                  <a:rPr lang="en-US" altLang="zh-CN" b="0" i="1" dirty="0" smtClean="0">
                                    <a:latin typeface="Cambria Math"/>
                                  </a:rPr>
                                  <m:t>𝑦</m:t>
                                </m:r>
                                <m:r>
                                  <a:rPr lang="en-US" altLang="zh-CN" i="1" dirty="0" smtClean="0">
                                    <a:latin typeface="Cambria Math"/>
                                  </a:rPr>
                                  <m:t>)</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0.2</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0.25</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0.2</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0.15</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0.1</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0.1</m:t>
                                </m:r>
                              </m:oMath>
                            </m:oMathPara>
                          </a14:m>
                          <a:endParaRPr lang="zh-CN" altLang="en-US" dirty="0"/>
                        </a:p>
                      </a:txBody>
                      <a:tcPr/>
                    </a:tc>
                    <a:extLst>
                      <a:ext uri="{0D108BD9-81ED-4DB2-BD59-A6C34878D82A}">
                        <a16:rowId xmlns:a16="http://schemas.microsoft.com/office/drawing/2014/main" xmlns="" val="10001"/>
                      </a:ext>
                    </a:extLst>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2504915354"/>
                  </p:ext>
                </p:extLst>
              </p:nvPr>
            </p:nvGraphicFramePr>
            <p:xfrm>
              <a:off x="474749" y="2168860"/>
              <a:ext cx="6276019" cy="741680"/>
            </p:xfrm>
            <a:graphic>
              <a:graphicData uri="http://schemas.openxmlformats.org/drawingml/2006/table">
                <a:tbl>
                  <a:tblPr firstRow="1" bandRow="1">
                    <a:tableStyleId>{5C22544A-7EE6-4342-B048-85BDC9FD1C3A}</a:tableStyleId>
                  </a:tblPr>
                  <a:tblGrid>
                    <a:gridCol w="1125125"/>
                    <a:gridCol w="796609"/>
                    <a:gridCol w="870857"/>
                    <a:gridCol w="870857"/>
                    <a:gridCol w="870857"/>
                    <a:gridCol w="870857"/>
                    <a:gridCol w="870857"/>
                  </a:tblGrid>
                  <a:tr h="370840">
                    <a:tc>
                      <a:txBody>
                        <a:bodyPr/>
                        <a:lstStyle/>
                        <a:p>
                          <a:endParaRPr lang="zh-CN"/>
                        </a:p>
                      </a:txBody>
                      <a:tcPr>
                        <a:blipFill rotWithShape="1">
                          <a:blip r:embed="rId3"/>
                          <a:stretch>
                            <a:fillRect l="-543" t="-1639" r="-459783" b="-113115"/>
                          </a:stretch>
                        </a:blipFill>
                      </a:tcPr>
                    </a:tc>
                    <a:tc>
                      <a:txBody>
                        <a:bodyPr/>
                        <a:lstStyle/>
                        <a:p>
                          <a:endParaRPr lang="zh-CN"/>
                        </a:p>
                      </a:txBody>
                      <a:tcPr>
                        <a:blipFill rotWithShape="1">
                          <a:blip r:embed="rId3"/>
                          <a:stretch>
                            <a:fillRect l="-141221" t="-1639" r="-545802" b="-113115"/>
                          </a:stretch>
                        </a:blipFill>
                      </a:tcPr>
                    </a:tc>
                    <a:tc>
                      <a:txBody>
                        <a:bodyPr/>
                        <a:lstStyle/>
                        <a:p>
                          <a:endParaRPr lang="zh-CN"/>
                        </a:p>
                      </a:txBody>
                      <a:tcPr>
                        <a:blipFill rotWithShape="1">
                          <a:blip r:embed="rId3"/>
                          <a:stretch>
                            <a:fillRect l="-220979" t="-1639" r="-400000" b="-113115"/>
                          </a:stretch>
                        </a:blipFill>
                      </a:tcPr>
                    </a:tc>
                    <a:tc>
                      <a:txBody>
                        <a:bodyPr/>
                        <a:lstStyle/>
                        <a:p>
                          <a:endParaRPr lang="zh-CN"/>
                        </a:p>
                      </a:txBody>
                      <a:tcPr>
                        <a:blipFill rotWithShape="1">
                          <a:blip r:embed="rId3"/>
                          <a:stretch>
                            <a:fillRect l="-320979" t="-1639" r="-300000" b="-113115"/>
                          </a:stretch>
                        </a:blipFill>
                      </a:tcPr>
                    </a:tc>
                    <a:tc>
                      <a:txBody>
                        <a:bodyPr/>
                        <a:lstStyle/>
                        <a:p>
                          <a:endParaRPr lang="zh-CN"/>
                        </a:p>
                      </a:txBody>
                      <a:tcPr>
                        <a:blipFill rotWithShape="1">
                          <a:blip r:embed="rId3"/>
                          <a:stretch>
                            <a:fillRect l="-423944" t="-1639" r="-202113" b="-113115"/>
                          </a:stretch>
                        </a:blipFill>
                      </a:tcPr>
                    </a:tc>
                    <a:tc>
                      <a:txBody>
                        <a:bodyPr/>
                        <a:lstStyle/>
                        <a:p>
                          <a:endParaRPr lang="zh-CN"/>
                        </a:p>
                      </a:txBody>
                      <a:tcPr>
                        <a:blipFill rotWithShape="1">
                          <a:blip r:embed="rId3"/>
                          <a:stretch>
                            <a:fillRect l="-520280" t="-1639" r="-100699" b="-113115"/>
                          </a:stretch>
                        </a:blipFill>
                      </a:tcPr>
                    </a:tc>
                    <a:tc>
                      <a:txBody>
                        <a:bodyPr/>
                        <a:lstStyle/>
                        <a:p>
                          <a:endParaRPr lang="zh-CN"/>
                        </a:p>
                      </a:txBody>
                      <a:tcPr>
                        <a:blipFill rotWithShape="1">
                          <a:blip r:embed="rId3"/>
                          <a:stretch>
                            <a:fillRect l="-620280" t="-1639" r="-699" b="-113115"/>
                          </a:stretch>
                        </a:blipFill>
                      </a:tcPr>
                    </a:tc>
                  </a:tr>
                  <a:tr h="370840">
                    <a:tc>
                      <a:txBody>
                        <a:bodyPr/>
                        <a:lstStyle/>
                        <a:p>
                          <a:endParaRPr lang="zh-CN"/>
                        </a:p>
                      </a:txBody>
                      <a:tcPr>
                        <a:blipFill rotWithShape="1">
                          <a:blip r:embed="rId3"/>
                          <a:stretch>
                            <a:fillRect l="-543" t="-103333" r="-459783" b="-15000"/>
                          </a:stretch>
                        </a:blipFill>
                      </a:tcPr>
                    </a:tc>
                    <a:tc>
                      <a:txBody>
                        <a:bodyPr/>
                        <a:lstStyle/>
                        <a:p>
                          <a:endParaRPr lang="zh-CN"/>
                        </a:p>
                      </a:txBody>
                      <a:tcPr>
                        <a:blipFill rotWithShape="1">
                          <a:blip r:embed="rId3"/>
                          <a:stretch>
                            <a:fillRect l="-141221" t="-103333" r="-545802" b="-15000"/>
                          </a:stretch>
                        </a:blipFill>
                      </a:tcPr>
                    </a:tc>
                    <a:tc>
                      <a:txBody>
                        <a:bodyPr/>
                        <a:lstStyle/>
                        <a:p>
                          <a:endParaRPr lang="zh-CN"/>
                        </a:p>
                      </a:txBody>
                      <a:tcPr>
                        <a:blipFill rotWithShape="1">
                          <a:blip r:embed="rId3"/>
                          <a:stretch>
                            <a:fillRect l="-220979" t="-103333" r="-400000" b="-15000"/>
                          </a:stretch>
                        </a:blipFill>
                      </a:tcPr>
                    </a:tc>
                    <a:tc>
                      <a:txBody>
                        <a:bodyPr/>
                        <a:lstStyle/>
                        <a:p>
                          <a:endParaRPr lang="zh-CN"/>
                        </a:p>
                      </a:txBody>
                      <a:tcPr>
                        <a:blipFill rotWithShape="1">
                          <a:blip r:embed="rId3"/>
                          <a:stretch>
                            <a:fillRect l="-320979" t="-103333" r="-300000" b="-15000"/>
                          </a:stretch>
                        </a:blipFill>
                      </a:tcPr>
                    </a:tc>
                    <a:tc>
                      <a:txBody>
                        <a:bodyPr/>
                        <a:lstStyle/>
                        <a:p>
                          <a:endParaRPr lang="zh-CN"/>
                        </a:p>
                      </a:txBody>
                      <a:tcPr>
                        <a:blipFill rotWithShape="1">
                          <a:blip r:embed="rId3"/>
                          <a:stretch>
                            <a:fillRect l="-423944" t="-103333" r="-202113" b="-15000"/>
                          </a:stretch>
                        </a:blipFill>
                      </a:tcPr>
                    </a:tc>
                    <a:tc>
                      <a:txBody>
                        <a:bodyPr/>
                        <a:lstStyle/>
                        <a:p>
                          <a:endParaRPr lang="zh-CN"/>
                        </a:p>
                      </a:txBody>
                      <a:tcPr>
                        <a:blipFill rotWithShape="1">
                          <a:blip r:embed="rId3"/>
                          <a:stretch>
                            <a:fillRect l="-520280" t="-103333" r="-100699" b="-15000"/>
                          </a:stretch>
                        </a:blipFill>
                      </a:tcPr>
                    </a:tc>
                    <a:tc>
                      <a:txBody>
                        <a:bodyPr/>
                        <a:lstStyle/>
                        <a:p>
                          <a:endParaRPr lang="zh-CN"/>
                        </a:p>
                      </a:txBody>
                      <a:tcPr>
                        <a:blipFill rotWithShape="1">
                          <a:blip r:embed="rId3"/>
                          <a:stretch>
                            <a:fillRect l="-620280" t="-103333" r="-699" b="-15000"/>
                          </a:stretch>
                        </a:blipFill>
                      </a:tcPr>
                    </a:tc>
                  </a:tr>
                </a:tbl>
              </a:graphicData>
            </a:graphic>
          </p:graphicFrame>
        </mc:Fallback>
      </mc:AlternateContent>
      <mc:AlternateContent xmlns:mc="http://schemas.openxmlformats.org/markup-compatibility/2006" xmlns:a14="http://schemas.microsoft.com/office/drawing/2010/main">
        <mc:Choice Requires="a14">
          <p:sp>
            <p:nvSpPr>
              <p:cNvPr id="6" name="TextBox 5"/>
              <p:cNvSpPr txBox="1"/>
              <p:nvPr/>
            </p:nvSpPr>
            <p:spPr>
              <a:xfrm>
                <a:off x="508725" y="3660075"/>
                <a:ext cx="2956194" cy="468590"/>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charset="0"/>
                          </a:rPr>
                        </m:ctrlPr>
                      </m:dPr>
                      <m:e>
                        <m:r>
                          <a:rPr lang="en-US" altLang="zh-CN" sz="2200" b="0" i="1" smtClean="0">
                            <a:latin typeface="Cambria Math"/>
                          </a:rPr>
                          <m:t>𝑌</m:t>
                        </m:r>
                      </m:e>
                    </m:d>
                    <m:r>
                      <a:rPr lang="en-US" altLang="zh-CN" sz="2200" b="0" i="1" smtClean="0">
                        <a:latin typeface="Cambria Math"/>
                      </a:rPr>
                      <m:t>=</m:t>
                    </m:r>
                    <m:nary>
                      <m:naryPr>
                        <m:chr m:val="∑"/>
                        <m:supHide m:val="on"/>
                        <m:ctrlPr>
                          <a:rPr lang="en-US" altLang="zh-CN" sz="2200" b="0" i="1" smtClean="0">
                            <a:latin typeface="Cambria Math" charset="0"/>
                          </a:rPr>
                        </m:ctrlPr>
                      </m:naryPr>
                      <m:sub>
                        <m:r>
                          <m:rPr>
                            <m:brk m:alnAt="7"/>
                          </m:rPr>
                          <a:rPr lang="en-US" altLang="zh-CN" sz="2200" b="0" i="1" smtClean="0">
                            <a:latin typeface="Cambria Math"/>
                          </a:rPr>
                          <m:t>𝑦</m:t>
                        </m:r>
                        <m:r>
                          <a:rPr lang="en-US" altLang="zh-CN" sz="2200" b="0" i="1" smtClean="0">
                            <a:latin typeface="Cambria Math"/>
                          </a:rPr>
                          <m:t>∈</m:t>
                        </m:r>
                        <m:sSup>
                          <m:sSupPr>
                            <m:ctrlPr>
                              <a:rPr lang="en-US" altLang="zh-CN" sz="2200" b="0" i="1" smtClean="0">
                                <a:latin typeface="Cambria Math" charset="0"/>
                              </a:rPr>
                            </m:ctrlPr>
                          </m:sSupPr>
                          <m:e>
                            <m:r>
                              <a:rPr lang="en-US" altLang="zh-CN" sz="2200" b="0" i="1" smtClean="0">
                                <a:latin typeface="Cambria Math"/>
                              </a:rPr>
                              <m:t>𝐷</m:t>
                            </m:r>
                          </m:e>
                          <m:sup>
                            <m:r>
                              <a:rPr lang="en-US" altLang="zh-CN" sz="2200" b="0" i="1" smtClean="0">
                                <a:latin typeface="Cambria Math"/>
                              </a:rPr>
                              <m:t>∗</m:t>
                            </m:r>
                          </m:sup>
                        </m:sSup>
                      </m:sub>
                      <m:sup/>
                      <m:e>
                        <m:r>
                          <a:rPr lang="en-US" altLang="zh-CN" sz="2200" b="0" i="1" smtClean="0">
                            <a:latin typeface="Cambria Math"/>
                          </a:rPr>
                          <m:t>𝑦</m:t>
                        </m:r>
                        <m:r>
                          <a:rPr lang="en-US" altLang="zh-CN" sz="2200" b="0" i="1" smtClean="0">
                            <a:latin typeface="Cambria Math"/>
                            <a:ea typeface="Cambria Math"/>
                          </a:rPr>
                          <m:t>∙</m:t>
                        </m:r>
                        <m:r>
                          <a:rPr lang="en-US" altLang="zh-CN" sz="2200" b="0" i="1" smtClean="0">
                            <a:latin typeface="Cambria Math"/>
                            <a:ea typeface="Cambria Math"/>
                          </a:rPr>
                          <m:t>𝑝</m:t>
                        </m:r>
                        <m:r>
                          <a:rPr lang="en-US" altLang="zh-CN" sz="2200" b="0" i="1" smtClean="0">
                            <a:latin typeface="Cambria Math"/>
                            <a:ea typeface="Cambria Math"/>
                          </a:rPr>
                          <m:t>(</m:t>
                        </m:r>
                        <m:r>
                          <a:rPr lang="en-US" altLang="zh-CN" sz="2200" b="0" i="1" smtClean="0">
                            <a:latin typeface="Cambria Math"/>
                            <a:ea typeface="Cambria Math"/>
                          </a:rPr>
                          <m:t>𝑦</m:t>
                        </m:r>
                        <m:r>
                          <a:rPr lang="en-US" altLang="zh-CN" sz="2200" b="0" i="1" smtClean="0">
                            <a:latin typeface="Cambria Math"/>
                            <a:ea typeface="Cambria Math"/>
                          </a:rPr>
                          <m:t>)</m:t>
                        </m:r>
                      </m:e>
                    </m:nary>
                    <m:r>
                      <a:rPr lang="en-US" altLang="zh-CN" sz="2200" b="0" i="1" smtClean="0">
                        <a:latin typeface="Cambria Math"/>
                      </a:rPr>
                      <m:t> </m:t>
                    </m:r>
                  </m:oMath>
                </a14:m>
                <a:r>
                  <a:rPr lang="zh-CN" altLang="en-US" sz="2200" dirty="0">
                    <a:latin typeface="+mj-lt"/>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508725" y="3660075"/>
                <a:ext cx="2956194" cy="468590"/>
              </a:xfrm>
              <a:prstGeom prst="rect">
                <a:avLst/>
              </a:prstGeom>
              <a:blipFill rotWithShape="1">
                <a:blip r:embed="rId4"/>
                <a:stretch>
                  <a:fillRect t="-115584" b="-1675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55621" y="3138935"/>
                <a:ext cx="7700762"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𝐷</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sSup>
                      <m:sSupPr>
                        <m:ctrlPr>
                          <a:rPr lang="en-US" altLang="zh-CN" sz="2200" i="1" smtClean="0">
                            <a:solidFill>
                              <a:srgbClr val="FF0000"/>
                            </a:solidFill>
                            <a:latin typeface="Cambria Math" charset="0"/>
                            <a:cs typeface="Times New Roman" panose="02020603050405020304" pitchFamily="18" charset="0"/>
                          </a:rPr>
                        </m:ctrlPr>
                      </m:sSupPr>
                      <m:e>
                        <m:r>
                          <a:rPr lang="en-US" altLang="zh-CN" sz="2200">
                            <a:solidFill>
                              <a:srgbClr val="FF0000"/>
                            </a:solidFill>
                            <a:latin typeface="Cambria Math" panose="02040503050406030204" pitchFamily="18" charset="0"/>
                            <a:cs typeface="Times New Roman" panose="02020603050405020304" pitchFamily="18" charset="0"/>
                          </a:rPr>
                          <m:t>𝐷</m:t>
                        </m:r>
                      </m:e>
                      <m:sup>
                        <m:r>
                          <a:rPr lang="en-US" altLang="zh-CN" sz="2200">
                            <a:solidFill>
                              <a:srgbClr val="FF0000"/>
                            </a:solidFill>
                            <a:latin typeface="Cambria Math" panose="02040503050406030204" pitchFamily="18" charset="0"/>
                            <a:cs typeface="Times New Roman" panose="02020603050405020304" pitchFamily="18" charset="0"/>
                          </a:rPr>
                          <m:t>∗</m:t>
                        </m:r>
                      </m:sup>
                    </m:sSup>
                  </m:oMath>
                </a14:m>
                <a:r>
                  <a:rPr lang="en-US" altLang="zh-CN" sz="2200" dirty="0">
                    <a:latin typeface="Times New Roman" panose="02020603050405020304" pitchFamily="18" charset="0"/>
                    <a:cs typeface="Times New Roman" panose="02020603050405020304" pitchFamily="18" charset="0"/>
                  </a:rPr>
                  <a:t> be the set of possible values of </a:t>
                </a:r>
                <a14:m>
                  <m:oMath xmlns:m="http://schemas.openxmlformats.org/officeDocument/2006/math">
                    <m:r>
                      <a:rPr lang="en-US" altLang="zh-CN" sz="2200">
                        <a:latin typeface="Cambria Math" panose="02040503050406030204" pitchFamily="18" charset="0"/>
                        <a:cs typeface="Times New Roman" panose="02020603050405020304" pitchFamily="18" charset="0"/>
                      </a:rPr>
                      <m:t>𝑋</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200" smtClean="0">
                        <a:solidFill>
                          <a:srgbClr val="FF0000"/>
                        </a:solidFill>
                        <a:latin typeface="Cambria Math" panose="02040503050406030204" pitchFamily="18" charset="0"/>
                        <a:cs typeface="Times New Roman" panose="02020603050405020304" pitchFamily="18" charset="0"/>
                      </a:rPr>
                      <m:t>𝑌</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respectively.</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455621" y="3138935"/>
                <a:ext cx="7700762" cy="430887"/>
              </a:xfrm>
              <a:prstGeom prst="rect">
                <a:avLst/>
              </a:prstGeom>
              <a:blipFill>
                <a:blip r:embed="rId5"/>
                <a:stretch>
                  <a:fillRect l="-1029" t="-9859" b="-26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49938" y="4128665"/>
                <a:ext cx="735336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=10</m:t>
                      </m:r>
                      <m:d>
                        <m:dPr>
                          <m:ctrlPr>
                            <a:rPr lang="en-US" altLang="zh-CN" sz="2000" b="0" i="1" smtClean="0">
                              <a:latin typeface="Cambria Math" charset="0"/>
                            </a:rPr>
                          </m:ctrlPr>
                        </m:dPr>
                        <m:e>
                          <m:r>
                            <a:rPr lang="en-US" altLang="zh-CN" sz="2000" b="0" i="1" smtClean="0">
                              <a:latin typeface="Cambria Math"/>
                            </a:rPr>
                            <m:t>0.2</m:t>
                          </m:r>
                        </m:e>
                      </m:d>
                      <m:r>
                        <a:rPr lang="en-US" altLang="zh-CN" sz="2000" b="0" i="1" smtClean="0">
                          <a:latin typeface="Cambria Math"/>
                        </a:rPr>
                        <m:t>+20</m:t>
                      </m:r>
                      <m:d>
                        <m:dPr>
                          <m:ctrlPr>
                            <a:rPr lang="en-US" altLang="zh-CN" sz="2000" b="0" i="1" smtClean="0">
                              <a:latin typeface="Cambria Math" charset="0"/>
                            </a:rPr>
                          </m:ctrlPr>
                        </m:dPr>
                        <m:e>
                          <m:r>
                            <a:rPr lang="en-US" altLang="zh-CN" sz="2000" b="0" i="1" smtClean="0">
                              <a:latin typeface="Cambria Math"/>
                            </a:rPr>
                            <m:t>0.25</m:t>
                          </m:r>
                        </m:e>
                      </m:d>
                      <m:r>
                        <a:rPr lang="en-US" altLang="zh-CN" sz="2000" b="0" i="1" smtClean="0">
                          <a:latin typeface="Cambria Math"/>
                        </a:rPr>
                        <m:t>+30</m:t>
                      </m:r>
                      <m:d>
                        <m:dPr>
                          <m:ctrlPr>
                            <a:rPr lang="en-US" altLang="zh-CN" sz="2000" b="0" i="1" smtClean="0">
                              <a:latin typeface="Cambria Math" charset="0"/>
                            </a:rPr>
                          </m:ctrlPr>
                        </m:dPr>
                        <m:e>
                          <m:r>
                            <a:rPr lang="en-US" altLang="zh-CN" sz="2000" b="0" i="1" smtClean="0">
                              <a:latin typeface="Cambria Math"/>
                            </a:rPr>
                            <m:t>0.2</m:t>
                          </m:r>
                        </m:e>
                      </m:d>
                      <m:r>
                        <a:rPr lang="en-US" altLang="zh-CN" sz="2000" b="0" i="1" smtClean="0">
                          <a:latin typeface="Cambria Math"/>
                        </a:rPr>
                        <m:t>+40</m:t>
                      </m:r>
                      <m:d>
                        <m:dPr>
                          <m:ctrlPr>
                            <a:rPr lang="en-US" altLang="zh-CN" sz="2000" b="0" i="1" smtClean="0">
                              <a:latin typeface="Cambria Math" charset="0"/>
                            </a:rPr>
                          </m:ctrlPr>
                        </m:dPr>
                        <m:e>
                          <m:r>
                            <a:rPr lang="en-US" altLang="zh-CN" sz="2000" b="0" i="1" smtClean="0">
                              <a:latin typeface="Cambria Math"/>
                            </a:rPr>
                            <m:t>0.15</m:t>
                          </m:r>
                        </m:e>
                      </m:d>
                      <m:r>
                        <a:rPr lang="en-US" altLang="zh-CN" sz="2000" b="0" i="1" smtClean="0">
                          <a:latin typeface="Cambria Math"/>
                        </a:rPr>
                        <m:t>+50</m:t>
                      </m:r>
                      <m:d>
                        <m:dPr>
                          <m:ctrlPr>
                            <a:rPr lang="en-US" altLang="zh-CN" sz="2000" b="0" i="1" smtClean="0">
                              <a:latin typeface="Cambria Math" charset="0"/>
                            </a:rPr>
                          </m:ctrlPr>
                        </m:dPr>
                        <m:e>
                          <m:r>
                            <a:rPr lang="en-US" altLang="zh-CN" sz="2000" b="0" i="1" smtClean="0">
                              <a:latin typeface="Cambria Math"/>
                            </a:rPr>
                            <m:t>0.1</m:t>
                          </m:r>
                        </m:e>
                      </m:d>
                      <m:r>
                        <a:rPr lang="en-US" altLang="zh-CN" sz="2000" b="0" i="1" smtClean="0">
                          <a:latin typeface="Cambria Math"/>
                        </a:rPr>
                        <m:t>+60(0.1)</m:t>
                      </m:r>
                    </m:oMath>
                  </m:oMathPara>
                </a14:m>
                <a:endParaRPr lang="zh-CN" altLang="en-US" sz="20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49938" y="4128665"/>
                <a:ext cx="7353360" cy="400110"/>
              </a:xfrm>
              <a:prstGeom prst="rect">
                <a:avLst/>
              </a:prstGeom>
              <a:blipFill rotWithShape="1">
                <a:blip r:embed="rId6"/>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9938" y="4562409"/>
                <a:ext cx="879817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m:t>
                      </m:r>
                      <m:r>
                        <a:rPr lang="en-US" altLang="zh-CN" sz="2000" b="0" i="1" smtClean="0">
                          <a:latin typeface="Cambria Math"/>
                        </a:rPr>
                        <m:t>h</m:t>
                      </m:r>
                      <m:d>
                        <m:dPr>
                          <m:ctrlPr>
                            <a:rPr lang="en-US" altLang="zh-CN" sz="2000" b="0" i="1" smtClean="0">
                              <a:latin typeface="Cambria Math" charset="0"/>
                            </a:rPr>
                          </m:ctrlPr>
                        </m:dPr>
                        <m:e>
                          <m:r>
                            <a:rPr lang="en-US" altLang="zh-CN" sz="2000" b="0" i="1" smtClean="0">
                              <a:latin typeface="Cambria Math"/>
                            </a:rPr>
                            <m:t>5</m:t>
                          </m:r>
                        </m:e>
                      </m:d>
                      <m:d>
                        <m:dPr>
                          <m:ctrlPr>
                            <a:rPr lang="en-US" altLang="zh-CN" sz="2000" b="0" i="1" smtClean="0">
                              <a:latin typeface="Cambria Math" charset="0"/>
                            </a:rPr>
                          </m:ctrlPr>
                        </m:dPr>
                        <m:e>
                          <m:r>
                            <a:rPr lang="en-US" altLang="zh-CN" sz="2000" b="0" i="1" smtClean="0">
                              <a:latin typeface="Cambria Math"/>
                            </a:rPr>
                            <m:t>0.2</m:t>
                          </m:r>
                        </m:e>
                      </m:d>
                      <m:r>
                        <a:rPr lang="en-US" altLang="zh-CN" sz="2000" b="0" i="1" smtClean="0">
                          <a:latin typeface="Cambria Math"/>
                        </a:rPr>
                        <m:t>+</m:t>
                      </m:r>
                      <m:r>
                        <a:rPr lang="en-US" altLang="zh-CN" sz="2000" b="0" i="1" smtClean="0">
                          <a:latin typeface="Cambria Math"/>
                        </a:rPr>
                        <m:t>h</m:t>
                      </m:r>
                      <m:d>
                        <m:dPr>
                          <m:ctrlPr>
                            <a:rPr lang="en-US" altLang="zh-CN" sz="2000" b="0" i="1" smtClean="0">
                              <a:latin typeface="Cambria Math" charset="0"/>
                            </a:rPr>
                          </m:ctrlPr>
                        </m:dPr>
                        <m:e>
                          <m:r>
                            <a:rPr lang="en-US" altLang="zh-CN" sz="2000" b="0" i="1" smtClean="0">
                              <a:latin typeface="Cambria Math"/>
                            </a:rPr>
                            <m:t>6</m:t>
                          </m:r>
                        </m:e>
                      </m:d>
                      <m:d>
                        <m:dPr>
                          <m:ctrlPr>
                            <a:rPr lang="en-US" altLang="zh-CN" sz="2000" b="0" i="1" smtClean="0">
                              <a:latin typeface="Cambria Math" charset="0"/>
                            </a:rPr>
                          </m:ctrlPr>
                        </m:dPr>
                        <m:e>
                          <m:r>
                            <a:rPr lang="en-US" altLang="zh-CN" sz="2000" b="0" i="1" smtClean="0">
                              <a:latin typeface="Cambria Math"/>
                            </a:rPr>
                            <m:t>0.25</m:t>
                          </m:r>
                        </m:e>
                      </m:d>
                      <m:r>
                        <a:rPr lang="en-US" altLang="zh-CN" sz="2000" b="0" i="1" smtClean="0">
                          <a:latin typeface="Cambria Math"/>
                        </a:rPr>
                        <m:t>+</m:t>
                      </m:r>
                      <m:r>
                        <a:rPr lang="en-US" altLang="zh-CN" sz="2000" b="0" i="1" smtClean="0">
                          <a:latin typeface="Cambria Math"/>
                        </a:rPr>
                        <m:t>h</m:t>
                      </m:r>
                      <m:d>
                        <m:dPr>
                          <m:ctrlPr>
                            <a:rPr lang="en-US" altLang="zh-CN" sz="2000" b="0" i="1" smtClean="0">
                              <a:latin typeface="Cambria Math" charset="0"/>
                            </a:rPr>
                          </m:ctrlPr>
                        </m:dPr>
                        <m:e>
                          <m:r>
                            <a:rPr lang="en-US" altLang="zh-CN" sz="2000" b="0" i="1" smtClean="0">
                              <a:latin typeface="Cambria Math"/>
                            </a:rPr>
                            <m:t>7</m:t>
                          </m:r>
                        </m:e>
                      </m:d>
                      <m:d>
                        <m:dPr>
                          <m:ctrlPr>
                            <a:rPr lang="en-US" altLang="zh-CN" sz="2000" b="0" i="1" smtClean="0">
                              <a:latin typeface="Cambria Math" charset="0"/>
                            </a:rPr>
                          </m:ctrlPr>
                        </m:dPr>
                        <m:e>
                          <m:r>
                            <a:rPr lang="en-US" altLang="zh-CN" sz="2000" b="0" i="1" smtClean="0">
                              <a:latin typeface="Cambria Math"/>
                            </a:rPr>
                            <m:t>0.2</m:t>
                          </m:r>
                        </m:e>
                      </m:d>
                      <m:r>
                        <a:rPr lang="en-US" altLang="zh-CN" sz="2000" b="0" i="1" smtClean="0">
                          <a:latin typeface="Cambria Math"/>
                        </a:rPr>
                        <m:t>+</m:t>
                      </m:r>
                      <m:r>
                        <a:rPr lang="en-US" altLang="zh-CN" sz="2000" b="0" i="1" smtClean="0">
                          <a:latin typeface="Cambria Math"/>
                        </a:rPr>
                        <m:t>h</m:t>
                      </m:r>
                      <m:d>
                        <m:dPr>
                          <m:ctrlPr>
                            <a:rPr lang="en-US" altLang="zh-CN" sz="2000" b="0" i="1" smtClean="0">
                              <a:latin typeface="Cambria Math" charset="0"/>
                            </a:rPr>
                          </m:ctrlPr>
                        </m:dPr>
                        <m:e>
                          <m:r>
                            <a:rPr lang="en-US" altLang="zh-CN" sz="2000" b="0" i="1" smtClean="0">
                              <a:latin typeface="Cambria Math"/>
                            </a:rPr>
                            <m:t>8</m:t>
                          </m:r>
                        </m:e>
                      </m:d>
                      <m:d>
                        <m:dPr>
                          <m:ctrlPr>
                            <a:rPr lang="en-US" altLang="zh-CN" sz="2000" b="0" i="1" smtClean="0">
                              <a:latin typeface="Cambria Math" charset="0"/>
                            </a:rPr>
                          </m:ctrlPr>
                        </m:dPr>
                        <m:e>
                          <m:r>
                            <a:rPr lang="en-US" altLang="zh-CN" sz="2000" b="0" i="1" smtClean="0">
                              <a:latin typeface="Cambria Math"/>
                            </a:rPr>
                            <m:t>0.15</m:t>
                          </m:r>
                        </m:e>
                      </m:d>
                      <m:r>
                        <a:rPr lang="en-US" altLang="zh-CN" sz="2000" b="0" i="1" smtClean="0">
                          <a:latin typeface="Cambria Math"/>
                        </a:rPr>
                        <m:t>+</m:t>
                      </m:r>
                      <m:r>
                        <a:rPr lang="en-US" altLang="zh-CN" sz="2000" b="0" i="1" smtClean="0">
                          <a:latin typeface="Cambria Math"/>
                        </a:rPr>
                        <m:t>h</m:t>
                      </m:r>
                      <m:d>
                        <m:dPr>
                          <m:ctrlPr>
                            <a:rPr lang="en-US" altLang="zh-CN" sz="2000" b="0" i="1" smtClean="0">
                              <a:latin typeface="Cambria Math" charset="0"/>
                            </a:rPr>
                          </m:ctrlPr>
                        </m:dPr>
                        <m:e>
                          <m:r>
                            <a:rPr lang="en-US" altLang="zh-CN" sz="2000" b="0" i="1" smtClean="0">
                              <a:latin typeface="Cambria Math"/>
                            </a:rPr>
                            <m:t>9</m:t>
                          </m:r>
                        </m:e>
                      </m:d>
                      <m:d>
                        <m:dPr>
                          <m:ctrlPr>
                            <a:rPr lang="en-US" altLang="zh-CN" sz="2000" b="0" i="1" smtClean="0">
                              <a:latin typeface="Cambria Math" charset="0"/>
                            </a:rPr>
                          </m:ctrlPr>
                        </m:dPr>
                        <m:e>
                          <m:r>
                            <a:rPr lang="en-US" altLang="zh-CN" sz="2000" b="0" i="1" smtClean="0">
                              <a:latin typeface="Cambria Math"/>
                            </a:rPr>
                            <m:t>0.1</m:t>
                          </m:r>
                        </m:e>
                      </m:d>
                      <m:r>
                        <a:rPr lang="en-US" altLang="zh-CN" sz="2000" b="0" i="1" smtClean="0">
                          <a:latin typeface="Cambria Math"/>
                        </a:rPr>
                        <m:t>+</m:t>
                      </m:r>
                      <m:r>
                        <a:rPr lang="en-US" altLang="zh-CN" sz="2000" b="0" i="1" smtClean="0">
                          <a:latin typeface="Cambria Math"/>
                        </a:rPr>
                        <m:t>h</m:t>
                      </m:r>
                      <m:r>
                        <a:rPr lang="en-US" altLang="zh-CN" sz="2000" b="0" i="1" smtClean="0">
                          <a:latin typeface="Cambria Math"/>
                        </a:rPr>
                        <m:t>(10)(0.1)</m:t>
                      </m:r>
                    </m:oMath>
                  </m:oMathPara>
                </a14:m>
                <a:endParaRPr lang="zh-CN" altLang="en-US" sz="2000" dirty="0">
                  <a:latin typeface="+mj-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49938" y="4562409"/>
                <a:ext cx="8798178" cy="400110"/>
              </a:xfrm>
              <a:prstGeom prst="rect">
                <a:avLst/>
              </a:prstGeom>
              <a:blipFill rotWithShape="1">
                <a:blip r:embed="rId7"/>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71773" y="5016221"/>
                <a:ext cx="2549288" cy="430887"/>
              </a:xfrm>
              <a:prstGeom prst="rect">
                <a:avLst/>
              </a:prstGeom>
              <a:noFill/>
            </p:spPr>
            <p:txBody>
              <a:bodyPr wrap="none" rtlCol="0">
                <a:spAutoFit/>
              </a:bodyPr>
              <a:lstStyle/>
              <a:p>
                <a14:m>
                  <m:oMath xmlns:m="http://schemas.openxmlformats.org/officeDocument/2006/math">
                    <m:r>
                      <a:rPr lang="en-US" altLang="zh-CN" sz="2200" b="0" i="0" smtClean="0">
                        <a:latin typeface="Cambria Math"/>
                      </a:rPr>
                      <m:t>=</m:t>
                    </m:r>
                    <m:nary>
                      <m:naryPr>
                        <m:chr m:val="∑"/>
                        <m:supHide m:val="on"/>
                        <m:ctrlPr>
                          <a:rPr lang="zh-CN" altLang="en-US" sz="2200" i="1" smtClean="0">
                            <a:latin typeface="Cambria Math" charset="0"/>
                          </a:rPr>
                        </m:ctrlPr>
                      </m:naryPr>
                      <m:sub>
                        <m:r>
                          <m:rPr>
                            <m:brk m:alnAt="7"/>
                          </m:rPr>
                          <a:rPr lang="en-US" altLang="zh-CN" sz="2200" b="0" i="1" smtClean="0">
                            <a:latin typeface="Cambria Math"/>
                          </a:rPr>
                          <m:t>𝑥</m:t>
                        </m:r>
                        <m:r>
                          <a:rPr lang="en-US" altLang="zh-CN" sz="2200" b="0" i="1" smtClean="0">
                            <a:latin typeface="Cambria Math"/>
                          </a:rPr>
                          <m:t>∈</m:t>
                        </m:r>
                        <m:r>
                          <a:rPr lang="en-US" altLang="zh-CN" sz="2200" b="0" i="1" smtClean="0">
                            <a:latin typeface="Cambria Math"/>
                          </a:rPr>
                          <m:t>𝐷</m:t>
                        </m:r>
                      </m:sub>
                      <m:sup/>
                      <m:e>
                        <m:r>
                          <a:rPr lang="en-US" altLang="zh-CN" sz="2200" b="0" i="1" smtClean="0">
                            <a:latin typeface="Cambria Math"/>
                          </a:rPr>
                          <m:t>h</m:t>
                        </m:r>
                        <m:r>
                          <a:rPr lang="en-US" altLang="zh-CN" sz="2200" b="0" i="1" smtClean="0">
                            <a:latin typeface="Cambria Math"/>
                          </a:rPr>
                          <m:t>(</m:t>
                        </m:r>
                        <m:r>
                          <a:rPr lang="en-US" altLang="zh-CN" sz="2200" b="0" i="1" smtClean="0">
                            <a:latin typeface="Cambria Math"/>
                          </a:rPr>
                          <m:t>𝑥</m:t>
                        </m:r>
                        <m:r>
                          <a:rPr lang="en-US" altLang="zh-CN" sz="2200" b="0" i="1" smtClean="0">
                            <a:latin typeface="Cambria Math"/>
                          </a:rPr>
                          <m:t>)∙</m:t>
                        </m:r>
                        <m:r>
                          <a:rPr lang="en-US" altLang="zh-CN" sz="2200" b="0" i="1" smtClean="0">
                            <a:latin typeface="Cambria Math"/>
                            <a:ea typeface="Cambria Math"/>
                          </a:rPr>
                          <m:t>𝑝</m:t>
                        </m:r>
                        <m:r>
                          <a:rPr lang="en-US" altLang="zh-CN" sz="2200" b="0" i="1" smtClean="0">
                            <a:latin typeface="Cambria Math"/>
                            <a:ea typeface="Cambria Math"/>
                          </a:rPr>
                          <m:t>(</m:t>
                        </m:r>
                        <m:r>
                          <a:rPr lang="en-US" altLang="zh-CN" sz="2200" b="0" i="1" smtClean="0">
                            <a:latin typeface="Cambria Math"/>
                            <a:ea typeface="Cambria Math"/>
                          </a:rPr>
                          <m:t>𝑥</m:t>
                        </m:r>
                        <m:r>
                          <a:rPr lang="en-US" altLang="zh-CN" sz="2200" b="0" i="1" smtClean="0">
                            <a:latin typeface="Cambria Math"/>
                            <a:ea typeface="Cambria Math"/>
                          </a:rPr>
                          <m:t>)</m:t>
                        </m:r>
                      </m:e>
                    </m:nary>
                  </m:oMath>
                </a14:m>
                <a:r>
                  <a:rPr lang="zh-CN" altLang="en-US" sz="2200" dirty="0">
                    <a:latin typeface="+mj-lt"/>
                  </a:rPr>
                  <a:t> </a:t>
                </a:r>
              </a:p>
            </p:txBody>
          </p:sp>
        </mc:Choice>
        <mc:Fallback xmlns="">
          <p:sp>
            <p:nvSpPr>
              <p:cNvPr id="10" name="TextBox 9"/>
              <p:cNvSpPr txBox="1">
                <a:spLocks noRot="1" noChangeAspect="1" noMove="1" noResize="1" noEditPoints="1" noAdjustHandles="1" noChangeArrowheads="1" noChangeShapeType="1" noTextEdit="1"/>
              </p:cNvSpPr>
              <p:nvPr/>
            </p:nvSpPr>
            <p:spPr>
              <a:xfrm>
                <a:off x="271773" y="5016221"/>
                <a:ext cx="2549288" cy="430887"/>
              </a:xfrm>
              <a:prstGeom prst="rect">
                <a:avLst/>
              </a:prstGeom>
              <a:blipFill>
                <a:blip r:embed="rId8"/>
                <a:stretch>
                  <a:fillRect l="-5502" t="-125352" b="-1901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65268" y="5589240"/>
                <a:ext cx="8537201"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We find that it was not necessary to determine the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𝑌</m:t>
                    </m:r>
                  </m:oMath>
                </a14:m>
                <a:r>
                  <a:rPr lang="en-US" altLang="zh-CN" sz="2200" dirty="0">
                    <a:latin typeface="Times New Roman" panose="02020603050405020304" pitchFamily="18" charset="0"/>
                    <a:cs typeface="Times New Roman" panose="02020603050405020304" pitchFamily="18" charset="0"/>
                  </a:rPr>
                  <a:t> in order to obtain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𝐸</m:t>
                    </m:r>
                    <m:d>
                      <m:dPr>
                        <m:ctrlPr>
                          <a:rPr lang="en-US" altLang="zh-CN" sz="2200" i="1" dirty="0">
                            <a:latin typeface="Cambria Math" charset="0"/>
                            <a:cs typeface="Times New Roman" panose="02020603050405020304" pitchFamily="18" charset="0"/>
                          </a:rPr>
                        </m:ctrlPr>
                      </m:dPr>
                      <m:e>
                        <m:r>
                          <a:rPr lang="en-US" altLang="zh-CN" sz="2200" dirty="0">
                            <a:latin typeface="Cambria Math" panose="02040503050406030204" pitchFamily="18" charset="0"/>
                            <a:cs typeface="Times New Roman" panose="02020603050405020304" pitchFamily="18" charset="0"/>
                          </a:rPr>
                          <m:t>𝑌</m:t>
                        </m:r>
                      </m:e>
                    </m:d>
                    <m:r>
                      <a:rPr lang="en-US" altLang="zh-CN" sz="2200" dirty="0">
                        <a:latin typeface="Cambria Math" panose="02040503050406030204" pitchFamily="18" charset="0"/>
                        <a:cs typeface="Times New Roman" panose="02020603050405020304" pitchFamily="18" charset="0"/>
                      </a:rPr>
                      <m:t>!</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265268" y="5589240"/>
                <a:ext cx="8537201" cy="769441"/>
              </a:xfrm>
              <a:prstGeom prst="rect">
                <a:avLst/>
              </a:prstGeom>
              <a:blipFill>
                <a:blip r:embed="rId9"/>
                <a:stretch>
                  <a:fillRect l="-929" t="-5556" r="-929" b="-1507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4BD7A5CC-0D11-47DA-B88B-2BDFECAD2FD1}"/>
              </a:ext>
            </a:extLst>
          </p:cNvPr>
          <p:cNvSpPr>
            <a:spLocks noGrp="1"/>
          </p:cNvSpPr>
          <p:nvPr>
            <p:ph type="sldNum" sz="quarter" idx="11"/>
          </p:nvPr>
        </p:nvSpPr>
        <p:spPr/>
        <p:txBody>
          <a:bodyPr/>
          <a:lstStyle/>
          <a:p>
            <a:pPr>
              <a:defRPr/>
            </a:pPr>
            <a:fld id="{DF2308B0-52A9-437D-9700-D7B37876F5B1}" type="slidenum">
              <a:rPr lang="zh-CN" altLang="en-US" smtClean="0"/>
              <a:pPr>
                <a:defRPr/>
              </a:pPr>
              <a:t>33</a:t>
            </a:fld>
            <a:endParaRPr lang="en-US" altLang="zh-CN" dirty="0"/>
          </a:p>
        </p:txBody>
      </p:sp>
    </p:spTree>
    <p:extLst>
      <p:ext uri="{BB962C8B-B14F-4D97-AF65-F5344CB8AC3E}">
        <p14:creationId xmlns:p14="http://schemas.microsoft.com/office/powerpoint/2010/main" val="264582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arn(inVertical)">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341529" y="1804463"/>
                <a:ext cx="8145905" cy="1140505"/>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If the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has a set of possible values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𝐷</m:t>
                    </m:r>
                  </m:oMath>
                </a14:m>
                <a:r>
                  <a:rPr lang="en-US" altLang="zh-CN" sz="2200" dirty="0">
                    <a:latin typeface="Times New Roman" panose="02020603050405020304" pitchFamily="18" charset="0"/>
                    <a:cs typeface="Times New Roman" panose="02020603050405020304" pitchFamily="18" charset="0"/>
                  </a:rPr>
                  <a:t> and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𝑝</m:t>
                    </m:r>
                    <m:r>
                      <a:rPr lang="en-US" altLang="zh-CN" sz="2200" dirty="0">
                        <a:latin typeface="Cambria Math" panose="02040503050406030204" pitchFamily="18" charset="0"/>
                        <a:cs typeface="Times New Roman" panose="02020603050405020304" pitchFamily="18" charset="0"/>
                      </a:rPr>
                      <m:t>(</m:t>
                    </m:r>
                    <m:r>
                      <a:rPr lang="en-US" altLang="zh-CN" sz="2200" dirty="0">
                        <a:latin typeface="Cambria Math" panose="02040503050406030204" pitchFamily="18" charset="0"/>
                        <a:cs typeface="Times New Roman" panose="02020603050405020304" pitchFamily="18" charset="0"/>
                      </a:rPr>
                      <m:t>𝑥</m:t>
                    </m:r>
                    <m:r>
                      <a:rPr lang="en-US" altLang="zh-CN" sz="2200" dirty="0">
                        <a:latin typeface="Cambria Math" panose="02040503050406030204" pitchFamily="18" charset="0"/>
                        <a:cs typeface="Times New Roman" panose="02020603050405020304" pitchFamily="18" charset="0"/>
                      </a:rPr>
                      <m:t>)</m:t>
                    </m:r>
                  </m:oMath>
                </a14:m>
                <a:r>
                  <a:rPr lang="en-US" altLang="zh-CN" sz="2200" dirty="0">
                    <a:latin typeface="Times New Roman" panose="02020603050405020304" pitchFamily="18" charset="0"/>
                    <a:cs typeface="Times New Roman" panose="02020603050405020304" pitchFamily="18" charset="0"/>
                  </a:rPr>
                  <a:t>, then the </a:t>
                </a:r>
                <a:r>
                  <a:rPr lang="en-US" altLang="zh-CN" sz="2200" dirty="0">
                    <a:solidFill>
                      <a:srgbClr val="3333FF"/>
                    </a:solidFill>
                    <a:latin typeface="Times New Roman" panose="02020603050405020304" pitchFamily="18" charset="0"/>
                    <a:cs typeface="Times New Roman" panose="02020603050405020304" pitchFamily="18" charset="0"/>
                  </a:rPr>
                  <a:t>expected value of any function </a:t>
                </a:r>
                <a14:m>
                  <m:oMath xmlns:m="http://schemas.openxmlformats.org/officeDocument/2006/math">
                    <m:r>
                      <a:rPr lang="en-US" altLang="zh-CN" sz="2200" dirty="0">
                        <a:solidFill>
                          <a:srgbClr val="3333FF"/>
                        </a:solidFill>
                        <a:latin typeface="Cambria Math" panose="02040503050406030204" pitchFamily="18" charset="0"/>
                        <a:cs typeface="Times New Roman" panose="02020603050405020304" pitchFamily="18" charset="0"/>
                      </a:rPr>
                      <m:t>h</m:t>
                    </m:r>
                    <m:r>
                      <a:rPr lang="en-US" altLang="zh-CN" sz="2200" dirty="0">
                        <a:solidFill>
                          <a:srgbClr val="3333FF"/>
                        </a:solidFill>
                        <a:latin typeface="Cambria Math" panose="02040503050406030204" pitchFamily="18" charset="0"/>
                        <a:cs typeface="Times New Roman" panose="02020603050405020304" pitchFamily="18" charset="0"/>
                      </a:rPr>
                      <m:t>(</m:t>
                    </m:r>
                    <m:r>
                      <a:rPr lang="en-US" altLang="zh-CN" sz="2200" dirty="0">
                        <a:solidFill>
                          <a:srgbClr val="3333FF"/>
                        </a:solidFill>
                        <a:latin typeface="Cambria Math" panose="02040503050406030204" pitchFamily="18" charset="0"/>
                        <a:cs typeface="Times New Roman" panose="02020603050405020304" pitchFamily="18" charset="0"/>
                      </a:rPr>
                      <m:t>𝑋</m:t>
                    </m:r>
                    <m:r>
                      <a:rPr lang="en-US" altLang="zh-CN" sz="2200" dirty="0">
                        <a:solidFill>
                          <a:srgbClr val="3333FF"/>
                        </a:solidFill>
                        <a:latin typeface="Cambria Math" panose="02040503050406030204" pitchFamily="18" charset="0"/>
                        <a:cs typeface="Times New Roman" panose="02020603050405020304" pitchFamily="18" charset="0"/>
                      </a:rPr>
                      <m:t>), </m:t>
                    </m:r>
                  </m:oMath>
                </a14:m>
                <a:r>
                  <a:rPr lang="en-US" altLang="zh-CN" sz="2200" dirty="0">
                    <a:latin typeface="Times New Roman" panose="02020603050405020304" pitchFamily="18" charset="0"/>
                    <a:cs typeface="Times New Roman" panose="02020603050405020304" pitchFamily="18" charset="0"/>
                  </a:rPr>
                  <a:t>denoted by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𝐸</m:t>
                    </m:r>
                    <m:r>
                      <a:rPr lang="en-US" altLang="zh-CN" sz="2200" dirty="0">
                        <a:latin typeface="Cambria Math" panose="02040503050406030204" pitchFamily="18" charset="0"/>
                        <a:cs typeface="Times New Roman" panose="02020603050405020304" pitchFamily="18" charset="0"/>
                      </a:rPr>
                      <m:t>(</m:t>
                    </m:r>
                    <m:r>
                      <a:rPr lang="en-US" altLang="zh-CN" sz="2200" dirty="0">
                        <a:latin typeface="Cambria Math" panose="02040503050406030204" pitchFamily="18" charset="0"/>
                        <a:cs typeface="Times New Roman" panose="02020603050405020304" pitchFamily="18" charset="0"/>
                      </a:rPr>
                      <m:t>h</m:t>
                    </m:r>
                    <m:d>
                      <m:dPr>
                        <m:ctrlPr>
                          <a:rPr lang="en-US" altLang="zh-CN" sz="2200" i="1" dirty="0">
                            <a:latin typeface="Cambria Math" charset="0"/>
                            <a:cs typeface="Times New Roman" panose="02020603050405020304" pitchFamily="18" charset="0"/>
                          </a:rPr>
                        </m:ctrlPr>
                      </m:dPr>
                      <m:e>
                        <m:r>
                          <a:rPr lang="en-US" altLang="zh-CN" sz="2200" dirty="0">
                            <a:latin typeface="Cambria Math" panose="02040503050406030204" pitchFamily="18" charset="0"/>
                            <a:cs typeface="Times New Roman" panose="02020603050405020304" pitchFamily="18" charset="0"/>
                          </a:rPr>
                          <m:t>𝑋</m:t>
                        </m:r>
                      </m:e>
                    </m:d>
                    <m:r>
                      <a:rPr lang="en-US" altLang="zh-CN" sz="2200" dirty="0">
                        <a:latin typeface="Cambria Math" panose="02040503050406030204" pitchFamily="18" charset="0"/>
                        <a:cs typeface="Times New Roman" panose="02020603050405020304" pitchFamily="18" charset="0"/>
                      </a:rPr>
                      <m:t>) </m:t>
                    </m:r>
                  </m:oMath>
                </a14:m>
                <a:r>
                  <a:rPr lang="en-US" altLang="zh-CN" sz="2200" dirty="0">
                    <a:latin typeface="Times New Roman" panose="02020603050405020304" pitchFamily="18" charset="0"/>
                    <a:cs typeface="Times New Roman" panose="02020603050405020304" pitchFamily="18" charset="0"/>
                  </a:rPr>
                  <a:t>or </a:t>
                </a:r>
                <a14:m>
                  <m:oMath xmlns:m="http://schemas.openxmlformats.org/officeDocument/2006/math">
                    <m:sSub>
                      <m:sSubPr>
                        <m:ctrlPr>
                          <a:rPr lang="en-US" altLang="zh-CN" sz="2200" i="1">
                            <a:latin typeface="Cambria Math" charset="0"/>
                            <a:cs typeface="Times New Roman" panose="02020603050405020304" pitchFamily="18" charset="0"/>
                          </a:rPr>
                        </m:ctrlPr>
                      </m:sSubPr>
                      <m:e>
                        <m:r>
                          <a:rPr lang="zh-CN" altLang="en-US" sz="2200">
                            <a:latin typeface="Cambria Math" panose="02040503050406030204" pitchFamily="18" charset="0"/>
                            <a:cs typeface="Times New Roman" panose="02020603050405020304" pitchFamily="18" charset="0"/>
                          </a:rPr>
                          <m:t>𝜇</m:t>
                        </m:r>
                      </m:e>
                      <m:sub>
                        <m:r>
                          <a:rPr lang="en-US" altLang="zh-CN" sz="2200">
                            <a:latin typeface="Cambria Math" panose="02040503050406030204" pitchFamily="18" charset="0"/>
                            <a:cs typeface="Times New Roman" panose="02020603050405020304" pitchFamily="18" charset="0"/>
                          </a:rPr>
                          <m:t>h</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𝑋</m:t>
                        </m:r>
                        <m:r>
                          <a:rPr lang="en-US" altLang="zh-CN" sz="2200">
                            <a:latin typeface="Cambria Math" panose="02040503050406030204" pitchFamily="18" charset="0"/>
                            <a:cs typeface="Times New Roman" panose="02020603050405020304" pitchFamily="18" charset="0"/>
                          </a:rPr>
                          <m:t>)</m:t>
                        </m:r>
                      </m:sub>
                    </m:sSub>
                  </m:oMath>
                </a14:m>
                <a:r>
                  <a:rPr lang="en-US" altLang="zh-CN" sz="2200" dirty="0">
                    <a:latin typeface="Times New Roman" panose="02020603050405020304" pitchFamily="18" charset="0"/>
                    <a:cs typeface="Times New Roman" panose="02020603050405020304" pitchFamily="18" charset="0"/>
                  </a:rPr>
                  <a:t>, is computed by</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341529" y="1804463"/>
                <a:ext cx="8145905" cy="1140505"/>
              </a:xfrm>
              <a:prstGeom prst="rect">
                <a:avLst/>
              </a:prstGeom>
              <a:blipFill>
                <a:blip r:embed="rId2"/>
                <a:stretch>
                  <a:fillRect l="-973" t="-3743" r="-973" b="-10695"/>
                </a:stretch>
              </a:blipFill>
            </p:spPr>
            <p:txBody>
              <a:bodyPr/>
              <a:lstStyle/>
              <a:p>
                <a:r>
                  <a:rPr lang="zh-CN" altLang="en-US">
                    <a:noFill/>
                  </a:rPr>
                  <a:t> </a:t>
                </a:r>
              </a:p>
            </p:txBody>
          </p:sp>
        </mc:Fallback>
      </mc:AlternateContent>
      <p:sp>
        <p:nvSpPr>
          <p:cNvPr id="3" name="TextBox 2"/>
          <p:cNvSpPr txBox="1"/>
          <p:nvPr/>
        </p:nvSpPr>
        <p:spPr>
          <a:xfrm>
            <a:off x="341529" y="1219399"/>
            <a:ext cx="243027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Proposition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2456765" y="3023955"/>
                <a:ext cx="3614707" cy="474489"/>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charset="0"/>
                          </a:rPr>
                        </m:ctrlPr>
                      </m:dPr>
                      <m:e>
                        <m:r>
                          <a:rPr lang="en-US" altLang="zh-CN" sz="2200" b="0" i="1" smtClean="0">
                            <a:latin typeface="Cambria Math"/>
                          </a:rPr>
                          <m:t>h</m:t>
                        </m:r>
                        <m:d>
                          <m:dPr>
                            <m:ctrlPr>
                              <a:rPr lang="en-US" altLang="zh-CN" sz="2200" b="0" i="1" smtClean="0">
                                <a:latin typeface="Cambria Math" charset="0"/>
                              </a:rPr>
                            </m:ctrlPr>
                          </m:dPr>
                          <m:e>
                            <m:r>
                              <a:rPr lang="en-US" altLang="zh-CN" sz="2200" b="0" i="1" smtClean="0">
                                <a:latin typeface="Cambria Math"/>
                              </a:rPr>
                              <m:t>𝑋</m:t>
                            </m:r>
                          </m:e>
                        </m:d>
                      </m:e>
                    </m:d>
                    <m:r>
                      <a:rPr lang="en-US" altLang="zh-CN" sz="2200" i="1">
                        <a:latin typeface="Cambria Math"/>
                      </a:rPr>
                      <m:t>=</m:t>
                    </m:r>
                    <m:nary>
                      <m:naryPr>
                        <m:chr m:val="∑"/>
                        <m:supHide m:val="on"/>
                        <m:ctrlPr>
                          <a:rPr lang="zh-CN" altLang="en-US" sz="2200" i="1">
                            <a:latin typeface="Cambria Math" charset="0"/>
                          </a:rPr>
                        </m:ctrlPr>
                      </m:naryPr>
                      <m:sub>
                        <m:r>
                          <m:rPr>
                            <m:brk m:alnAt="7"/>
                          </m:rPr>
                          <a:rPr lang="en-US" altLang="zh-CN" sz="2200" i="1">
                            <a:latin typeface="Cambria Math"/>
                          </a:rPr>
                          <m:t>𝑥</m:t>
                        </m:r>
                        <m:r>
                          <a:rPr lang="en-US" altLang="zh-CN" sz="2200" i="1">
                            <a:latin typeface="Cambria Math"/>
                          </a:rPr>
                          <m:t>∈</m:t>
                        </m:r>
                        <m:r>
                          <a:rPr lang="en-US" altLang="zh-CN" sz="2200" i="1">
                            <a:latin typeface="Cambria Math"/>
                          </a:rPr>
                          <m:t>𝐷</m:t>
                        </m:r>
                      </m:sub>
                      <m:sup/>
                      <m:e>
                        <m:r>
                          <a:rPr lang="en-US" altLang="zh-CN" sz="2200" i="1">
                            <a:latin typeface="Cambria Math"/>
                          </a:rPr>
                          <m:t>h</m:t>
                        </m:r>
                        <m:r>
                          <a:rPr lang="en-US" altLang="zh-CN" sz="2200" i="1">
                            <a:latin typeface="Cambria Math"/>
                          </a:rPr>
                          <m:t>(</m:t>
                        </m:r>
                        <m:r>
                          <a:rPr lang="en-US" altLang="zh-CN" sz="2200" i="1">
                            <a:latin typeface="Cambria Math"/>
                          </a:rPr>
                          <m:t>𝑥</m:t>
                        </m:r>
                        <m:r>
                          <a:rPr lang="en-US" altLang="zh-CN" sz="2200" i="1">
                            <a:latin typeface="Cambria Math"/>
                          </a:rPr>
                          <m:t>)∙</m:t>
                        </m:r>
                        <m:r>
                          <a:rPr lang="en-US" altLang="zh-CN" sz="2200" i="1">
                            <a:latin typeface="Cambria Math"/>
                            <a:ea typeface="Cambria Math"/>
                          </a:rPr>
                          <m:t>𝑝</m:t>
                        </m:r>
                        <m:r>
                          <a:rPr lang="en-US" altLang="zh-CN" sz="2200" i="1">
                            <a:latin typeface="Cambria Math"/>
                            <a:ea typeface="Cambria Math"/>
                          </a:rPr>
                          <m:t>(</m:t>
                        </m:r>
                        <m:r>
                          <a:rPr lang="en-US" altLang="zh-CN" sz="2200" i="1">
                            <a:latin typeface="Cambria Math"/>
                            <a:ea typeface="Cambria Math"/>
                          </a:rPr>
                          <m:t>𝑥</m:t>
                        </m:r>
                        <m:r>
                          <a:rPr lang="en-US" altLang="zh-CN" sz="2200" i="1">
                            <a:latin typeface="Cambria Math"/>
                            <a:ea typeface="Cambria Math"/>
                          </a:rPr>
                          <m:t>)</m:t>
                        </m:r>
                      </m:e>
                    </m:nary>
                  </m:oMath>
                </a14:m>
                <a:r>
                  <a:rPr lang="en-US" altLang="zh-CN" sz="2200" dirty="0"/>
                  <a:t>.</a:t>
                </a:r>
                <a:endParaRPr lang="zh-CN" altLang="en-US" sz="2200" dirty="0"/>
              </a:p>
            </p:txBody>
          </p:sp>
        </mc:Choice>
        <mc:Fallback xmlns="">
          <p:sp>
            <p:nvSpPr>
              <p:cNvPr id="4" name="TextBox 3"/>
              <p:cNvSpPr txBox="1">
                <a:spLocks noRot="1" noChangeAspect="1" noMove="1" noResize="1" noEditPoints="1" noAdjustHandles="1" noChangeArrowheads="1" noChangeShapeType="1" noTextEdit="1"/>
              </p:cNvSpPr>
              <p:nvPr/>
            </p:nvSpPr>
            <p:spPr>
              <a:xfrm>
                <a:off x="2456765" y="3023955"/>
                <a:ext cx="3614707" cy="474489"/>
              </a:xfrm>
              <a:prstGeom prst="rect">
                <a:avLst/>
              </a:prstGeom>
              <a:blipFill>
                <a:blip r:embed="rId3"/>
                <a:stretch>
                  <a:fillRect l="-169" t="-110256" r="-1518" b="-1679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41529" y="3687426"/>
                <a:ext cx="8145905"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That is,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𝐸</m:t>
                    </m:r>
                    <m:r>
                      <a:rPr lang="en-US" altLang="zh-CN" sz="2200" dirty="0">
                        <a:latin typeface="Cambria Math" panose="02040503050406030204" pitchFamily="18" charset="0"/>
                        <a:cs typeface="Times New Roman" panose="02020603050405020304" pitchFamily="18" charset="0"/>
                      </a:rPr>
                      <m:t>(</m:t>
                    </m:r>
                    <m:r>
                      <a:rPr lang="en-US" altLang="zh-CN" sz="2200" dirty="0">
                        <a:latin typeface="Cambria Math" panose="02040503050406030204" pitchFamily="18" charset="0"/>
                        <a:cs typeface="Times New Roman" panose="02020603050405020304" pitchFamily="18" charset="0"/>
                      </a:rPr>
                      <m:t>h</m:t>
                    </m:r>
                    <m:r>
                      <a:rPr lang="en-US" altLang="zh-CN" sz="2200" dirty="0">
                        <a:latin typeface="Cambria Math" panose="02040503050406030204" pitchFamily="18" charset="0"/>
                        <a:cs typeface="Times New Roman" panose="02020603050405020304" pitchFamily="18" charset="0"/>
                      </a:rPr>
                      <m:t>(</m:t>
                    </m:r>
                    <m:r>
                      <a:rPr lang="en-US" altLang="zh-CN" sz="2200" dirty="0">
                        <a:latin typeface="Cambria Math" panose="02040503050406030204" pitchFamily="18" charset="0"/>
                        <a:cs typeface="Times New Roman" panose="02020603050405020304" pitchFamily="18" charset="0"/>
                      </a:rPr>
                      <m:t>𝑋</m:t>
                    </m:r>
                    <m:r>
                      <a:rPr lang="en-US" altLang="zh-CN" sz="2200" dirty="0">
                        <a:latin typeface="Cambria Math" panose="02040503050406030204" pitchFamily="18" charset="0"/>
                        <a:cs typeface="Times New Roman" panose="02020603050405020304" pitchFamily="18" charset="0"/>
                      </a:rPr>
                      <m:t>)) </m:t>
                    </m:r>
                  </m:oMath>
                </a14:m>
                <a:r>
                  <a:rPr lang="en-US" altLang="zh-CN" sz="2200" dirty="0">
                    <a:latin typeface="Times New Roman" panose="02020603050405020304" pitchFamily="18" charset="0"/>
                    <a:cs typeface="Times New Roman" panose="02020603050405020304" pitchFamily="18" charset="0"/>
                  </a:rPr>
                  <a:t>is computed in the same way that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𝐸</m:t>
                    </m:r>
                    <m:r>
                      <a:rPr lang="en-US" altLang="zh-CN" sz="2200" dirty="0">
                        <a:latin typeface="Cambria Math" panose="02040503050406030204" pitchFamily="18" charset="0"/>
                        <a:cs typeface="Times New Roman" panose="02020603050405020304" pitchFamily="18" charset="0"/>
                      </a:rPr>
                      <m:t>(</m:t>
                    </m:r>
                    <m:r>
                      <a:rPr lang="en-US" altLang="zh-CN" sz="2200" dirty="0">
                        <a:latin typeface="Cambria Math" panose="02040503050406030204" pitchFamily="18" charset="0"/>
                        <a:cs typeface="Times New Roman" panose="02020603050405020304" pitchFamily="18" charset="0"/>
                      </a:rPr>
                      <m:t>𝑋</m:t>
                    </m:r>
                    <m:r>
                      <a:rPr lang="en-US" altLang="zh-CN" sz="2200" dirty="0">
                        <a:latin typeface="Cambria Math" panose="02040503050406030204" pitchFamily="18" charset="0"/>
                        <a:cs typeface="Times New Roman" panose="02020603050405020304" pitchFamily="18" charset="0"/>
                      </a:rPr>
                      <m:t>) </m:t>
                    </m:r>
                  </m:oMath>
                </a14:m>
                <a:r>
                  <a:rPr lang="en-US" altLang="zh-CN" sz="2200" dirty="0">
                    <a:latin typeface="Times New Roman" panose="02020603050405020304" pitchFamily="18" charset="0"/>
                    <a:cs typeface="Times New Roman" panose="02020603050405020304" pitchFamily="18" charset="0"/>
                  </a:rPr>
                  <a:t>itself is, except that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h</m:t>
                    </m:r>
                    <m:r>
                      <a:rPr lang="en-US" altLang="zh-CN" sz="2200" dirty="0">
                        <a:latin typeface="Cambria Math" panose="02040503050406030204" pitchFamily="18" charset="0"/>
                        <a:cs typeface="Times New Roman" panose="02020603050405020304" pitchFamily="18" charset="0"/>
                      </a:rPr>
                      <m:t>(</m:t>
                    </m:r>
                    <m:r>
                      <a:rPr lang="en-US" altLang="zh-CN" sz="2200" dirty="0">
                        <a:latin typeface="Cambria Math" panose="02040503050406030204" pitchFamily="18" charset="0"/>
                        <a:cs typeface="Times New Roman" panose="02020603050405020304" pitchFamily="18" charset="0"/>
                      </a:rPr>
                      <m:t>𝑥</m:t>
                    </m:r>
                    <m:r>
                      <a:rPr lang="en-US" altLang="zh-CN" sz="2200" dirty="0">
                        <a:latin typeface="Cambria Math" panose="02040503050406030204" pitchFamily="18" charset="0"/>
                        <a:cs typeface="Times New Roman" panose="02020603050405020304" pitchFamily="18" charset="0"/>
                      </a:rPr>
                      <m:t>) </m:t>
                    </m:r>
                  </m:oMath>
                </a14:m>
                <a:r>
                  <a:rPr lang="en-US" altLang="zh-CN" sz="2200" dirty="0">
                    <a:latin typeface="Times New Roman" panose="02020603050405020304" pitchFamily="18" charset="0"/>
                    <a:cs typeface="Times New Roman" panose="02020603050405020304" pitchFamily="18" charset="0"/>
                  </a:rPr>
                  <a:t>is substituted in place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𝑥</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341529" y="3687426"/>
                <a:ext cx="8145905" cy="769441"/>
              </a:xfrm>
              <a:prstGeom prst="rect">
                <a:avLst/>
              </a:prstGeom>
              <a:blipFill>
                <a:blip r:embed="rId4"/>
                <a:stretch>
                  <a:fillRect l="-973" t="-5556" r="-973" b="-15079"/>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xmlns="" id="{A2C3DBCB-3B21-4B80-AAFE-E2B57BC91601}"/>
              </a:ext>
            </a:extLst>
          </p:cNvPr>
          <p:cNvSpPr>
            <a:spLocks noGrp="1"/>
          </p:cNvSpPr>
          <p:nvPr>
            <p:ph type="sldNum" sz="quarter" idx="11"/>
          </p:nvPr>
        </p:nvSpPr>
        <p:spPr/>
        <p:txBody>
          <a:bodyPr/>
          <a:lstStyle/>
          <a:p>
            <a:pPr>
              <a:defRPr/>
            </a:pPr>
            <a:fld id="{DF2308B0-52A9-437D-9700-D7B37876F5B1}" type="slidenum">
              <a:rPr lang="zh-CN" altLang="en-US" smtClean="0"/>
              <a:pPr>
                <a:defRPr/>
              </a:pPr>
              <a:t>34</a:t>
            </a:fld>
            <a:endParaRPr lang="en-US" altLang="zh-CN" dirty="0"/>
          </a:p>
        </p:txBody>
      </p:sp>
    </p:spTree>
    <p:extLst>
      <p:ext uri="{BB962C8B-B14F-4D97-AF65-F5344CB8AC3E}">
        <p14:creationId xmlns:p14="http://schemas.microsoft.com/office/powerpoint/2010/main" val="6571112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3319" y="1178750"/>
            <a:ext cx="2504047"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341530" y="1673805"/>
                <a:ext cx="8325925" cy="1115690"/>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The cost of a certain </a:t>
                </a:r>
                <a:r>
                  <a:rPr lang="en-US" altLang="zh-CN" sz="2200" dirty="0">
                    <a:solidFill>
                      <a:srgbClr val="FF0000"/>
                    </a:solidFill>
                    <a:latin typeface="Times New Roman" panose="02020603050405020304" pitchFamily="18" charset="0"/>
                    <a:cs typeface="Times New Roman" panose="02020603050405020304" pitchFamily="18" charset="0"/>
                  </a:rPr>
                  <a:t>vehicle diagnostic test </a:t>
                </a:r>
                <a:r>
                  <a:rPr lang="en-US" altLang="zh-CN" sz="2200" dirty="0">
                    <a:latin typeface="Times New Roman" panose="02020603050405020304" pitchFamily="18" charset="0"/>
                    <a:cs typeface="Times New Roman" panose="02020603050405020304" pitchFamily="18" charset="0"/>
                  </a:rPr>
                  <a:t>depends on the number of cylinders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in the vehicle’s engine. Suppose the cost function is given by </a:t>
                </a:r>
                <a14:m>
                  <m:oMath xmlns:m="http://schemas.openxmlformats.org/officeDocument/2006/math">
                    <m:r>
                      <a:rPr lang="en-US" altLang="zh-CN" sz="2200">
                        <a:latin typeface="Cambria Math" panose="02040503050406030204" pitchFamily="18" charset="0"/>
                        <a:cs typeface="Times New Roman" panose="02020603050405020304" pitchFamily="18" charset="0"/>
                      </a:rPr>
                      <m:t>h</m:t>
                    </m:r>
                    <m:d>
                      <m:dPr>
                        <m:ctrlPr>
                          <a:rPr lang="en-US" altLang="zh-CN" sz="2200" i="1">
                            <a:latin typeface="Cambria Math" charset="0"/>
                            <a:cs typeface="Times New Roman" panose="02020603050405020304" pitchFamily="18" charset="0"/>
                          </a:rPr>
                        </m:ctrlPr>
                      </m:dPr>
                      <m:e>
                        <m:r>
                          <a:rPr lang="en-US" altLang="zh-CN" sz="2200">
                            <a:latin typeface="Cambria Math" panose="02040503050406030204" pitchFamily="18" charset="0"/>
                            <a:cs typeface="Times New Roman" panose="02020603050405020304" pitchFamily="18" charset="0"/>
                          </a:rPr>
                          <m:t>𝑋</m:t>
                        </m:r>
                      </m:e>
                    </m:d>
                    <m:r>
                      <a:rPr lang="en-US" altLang="zh-CN" sz="2200">
                        <a:latin typeface="Cambria Math" panose="02040503050406030204" pitchFamily="18" charset="0"/>
                        <a:cs typeface="Times New Roman" panose="02020603050405020304" pitchFamily="18" charset="0"/>
                      </a:rPr>
                      <m:t>=20+3</m:t>
                    </m:r>
                    <m:r>
                      <a:rPr lang="en-US" altLang="zh-CN" sz="2200">
                        <a:latin typeface="Cambria Math" panose="02040503050406030204" pitchFamily="18" charset="0"/>
                        <a:cs typeface="Times New Roman" panose="02020603050405020304" pitchFamily="18" charset="0"/>
                      </a:rPr>
                      <m:t>𝑋</m:t>
                    </m:r>
                    <m:r>
                      <a:rPr lang="en-US" altLang="zh-CN" sz="2200">
                        <a:latin typeface="Cambria Math" panose="02040503050406030204" pitchFamily="18" charset="0"/>
                        <a:cs typeface="Times New Roman" panose="02020603050405020304" pitchFamily="18" charset="0"/>
                      </a:rPr>
                      <m:t>+0.5</m:t>
                    </m:r>
                    <m:sSup>
                      <m:sSupPr>
                        <m:ctrlPr>
                          <a:rPr lang="en-US" altLang="zh-CN" sz="2200" i="1">
                            <a:latin typeface="Cambria Math" charset="0"/>
                            <a:cs typeface="Times New Roman" panose="02020603050405020304" pitchFamily="18" charset="0"/>
                          </a:rPr>
                        </m:ctrlPr>
                      </m:sSupPr>
                      <m:e>
                        <m:r>
                          <a:rPr lang="en-US" altLang="zh-CN" sz="2200">
                            <a:latin typeface="Cambria Math" panose="02040503050406030204" pitchFamily="18" charset="0"/>
                            <a:cs typeface="Times New Roman" panose="02020603050405020304" pitchFamily="18" charset="0"/>
                          </a:rPr>
                          <m:t>𝑋</m:t>
                        </m:r>
                      </m:e>
                      <m:sup>
                        <m:r>
                          <a:rPr lang="en-US" altLang="zh-CN" sz="2200">
                            <a:latin typeface="Cambria Math" panose="02040503050406030204" pitchFamily="18" charset="0"/>
                            <a:cs typeface="Times New Roman" panose="02020603050405020304" pitchFamily="18" charset="0"/>
                          </a:rPr>
                          <m:t>2</m:t>
                        </m:r>
                      </m:sup>
                    </m:sSup>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and the </a:t>
                </a:r>
                <a:r>
                  <a:rPr lang="en-US" altLang="zh-CN" sz="2200" dirty="0" err="1">
                    <a:latin typeface="Times New Roman" panose="02020603050405020304" pitchFamily="18" charset="0"/>
                    <a:cs typeface="Times New Roman" panose="02020603050405020304" pitchFamily="18" charset="0"/>
                  </a:rPr>
                  <a:t>pmfs</a:t>
                </a:r>
                <a:r>
                  <a:rPr lang="en-US" altLang="zh-CN" sz="22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are as follows: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341530" y="1673805"/>
                <a:ext cx="8325925" cy="1115690"/>
              </a:xfrm>
              <a:prstGeom prst="rect">
                <a:avLst/>
              </a:prstGeom>
              <a:blipFill>
                <a:blip r:embed="rId2"/>
                <a:stretch>
                  <a:fillRect l="-952" t="-3825" r="-952" b="-92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ext uri="{D42A27DB-BD31-4B8C-83A1-F6EECF244321}">
                    <p14:modId xmlns:p14="http://schemas.microsoft.com/office/powerpoint/2010/main" val="1432390371"/>
                  </p:ext>
                </p:extLst>
              </p:nvPr>
            </p:nvGraphicFramePr>
            <p:xfrm>
              <a:off x="1069197" y="3058160"/>
              <a:ext cx="6096000" cy="7416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xmlns="" val="20000"/>
                        </a:ext>
                      </a:extLst>
                    </a:gridCol>
                    <a:gridCol w="1524000">
                      <a:extLst>
                        <a:ext uri="{9D8B030D-6E8A-4147-A177-3AD203B41FA5}">
                          <a16:colId xmlns:a16="http://schemas.microsoft.com/office/drawing/2014/main" xmlns="" val="20001"/>
                        </a:ext>
                      </a:extLst>
                    </a:gridCol>
                    <a:gridCol w="1524000">
                      <a:extLst>
                        <a:ext uri="{9D8B030D-6E8A-4147-A177-3AD203B41FA5}">
                          <a16:colId xmlns:a16="http://schemas.microsoft.com/office/drawing/2014/main" xmlns="" val="20002"/>
                        </a:ext>
                      </a:extLst>
                    </a:gridCol>
                    <a:gridCol w="1524000">
                      <a:extLst>
                        <a:ext uri="{9D8B030D-6E8A-4147-A177-3AD203B41FA5}">
                          <a16:colId xmlns:a16="http://schemas.microsoft.com/office/drawing/2014/main" xmlns="" val="20003"/>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𝑥</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4</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6</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8</m:t>
                                </m:r>
                              </m:oMath>
                            </m:oMathPara>
                          </a14:m>
                          <a:endParaRPr lang="zh-CN" altLang="en-US" dirty="0"/>
                        </a:p>
                      </a:txBody>
                      <a:tcPr/>
                    </a:tc>
                    <a:extLst>
                      <a:ext uri="{0D108BD9-81ED-4DB2-BD59-A6C34878D82A}">
                        <a16:rowId xmlns:a16="http://schemas.microsoft.com/office/drawing/2014/main" xmlns="" val="10000"/>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a:rPr>
                                  <m:t>𝑝</m:t>
                                </m:r>
                                <m:r>
                                  <a:rPr lang="en-US" altLang="zh-CN" i="1" dirty="0" smtClean="0">
                                    <a:latin typeface="Cambria Math"/>
                                  </a:rPr>
                                  <m:t>(</m:t>
                                </m:r>
                                <m:r>
                                  <a:rPr lang="en-US" altLang="zh-CN" i="1" dirty="0" smtClean="0">
                                    <a:latin typeface="Cambria Math"/>
                                  </a:rPr>
                                  <m:t>𝑥</m:t>
                                </m:r>
                                <m:r>
                                  <a:rPr lang="en-US" altLang="zh-CN" i="1" dirty="0" smtClean="0">
                                    <a:latin typeface="Cambria Math"/>
                                  </a:rPr>
                                  <m:t>)</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0.5</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0.3</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0.2</m:t>
                                </m:r>
                              </m:oMath>
                            </m:oMathPara>
                          </a14:m>
                          <a:endParaRPr lang="zh-CN" altLang="en-US" dirty="0"/>
                        </a:p>
                      </a:txBody>
                      <a:tcPr/>
                    </a:tc>
                    <a:extLst>
                      <a:ext uri="{0D108BD9-81ED-4DB2-BD59-A6C34878D82A}">
                        <a16:rowId xmlns:a16="http://schemas.microsoft.com/office/drawing/2014/main" xmlns="" val="10001"/>
                      </a:ext>
                    </a:extLst>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1432390371"/>
                  </p:ext>
                </p:extLst>
              </p:nvPr>
            </p:nvGraphicFramePr>
            <p:xfrm>
              <a:off x="1069197" y="3058160"/>
              <a:ext cx="6096000" cy="7416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endParaRPr lang="zh-CN"/>
                        </a:p>
                      </a:txBody>
                      <a:tcPr>
                        <a:blipFill>
                          <a:blip r:embed="rId3"/>
                          <a:stretch>
                            <a:fillRect l="-400" t="-1613" r="-302000" b="-111290"/>
                          </a:stretch>
                        </a:blipFill>
                      </a:tcPr>
                    </a:tc>
                    <a:tc>
                      <a:txBody>
                        <a:bodyPr/>
                        <a:lstStyle/>
                        <a:p>
                          <a:endParaRPr lang="zh-CN"/>
                        </a:p>
                      </a:txBody>
                      <a:tcPr>
                        <a:blipFill>
                          <a:blip r:embed="rId3"/>
                          <a:stretch>
                            <a:fillRect l="-100000" t="-1613" r="-200797" b="-111290"/>
                          </a:stretch>
                        </a:blipFill>
                      </a:tcPr>
                    </a:tc>
                    <a:tc>
                      <a:txBody>
                        <a:bodyPr/>
                        <a:lstStyle/>
                        <a:p>
                          <a:endParaRPr lang="zh-CN"/>
                        </a:p>
                      </a:txBody>
                      <a:tcPr>
                        <a:blipFill>
                          <a:blip r:embed="rId3"/>
                          <a:stretch>
                            <a:fillRect l="-200800" t="-1613" r="-101600" b="-111290"/>
                          </a:stretch>
                        </a:blipFill>
                      </a:tcPr>
                    </a:tc>
                    <a:tc>
                      <a:txBody>
                        <a:bodyPr/>
                        <a:lstStyle/>
                        <a:p>
                          <a:endParaRPr lang="zh-CN"/>
                        </a:p>
                      </a:txBody>
                      <a:tcPr>
                        <a:blipFill>
                          <a:blip r:embed="rId3"/>
                          <a:stretch>
                            <a:fillRect l="-300800" t="-1613" r="-1600" b="-111290"/>
                          </a:stretch>
                        </a:blipFill>
                      </a:tcPr>
                    </a:tc>
                    <a:extLst>
                      <a:ext uri="{0D108BD9-81ED-4DB2-BD59-A6C34878D82A}">
                        <a16:rowId xmlns:a16="http://schemas.microsoft.com/office/drawing/2014/main" val="10000"/>
                      </a:ext>
                    </a:extLst>
                  </a:tr>
                  <a:tr h="370840">
                    <a:tc>
                      <a:txBody>
                        <a:bodyPr/>
                        <a:lstStyle/>
                        <a:p>
                          <a:endParaRPr lang="zh-CN"/>
                        </a:p>
                      </a:txBody>
                      <a:tcPr>
                        <a:blipFill>
                          <a:blip r:embed="rId3"/>
                          <a:stretch>
                            <a:fillRect l="-400" t="-103279" r="-302000" b="-13115"/>
                          </a:stretch>
                        </a:blipFill>
                      </a:tcPr>
                    </a:tc>
                    <a:tc>
                      <a:txBody>
                        <a:bodyPr/>
                        <a:lstStyle/>
                        <a:p>
                          <a:endParaRPr lang="zh-CN"/>
                        </a:p>
                      </a:txBody>
                      <a:tcPr>
                        <a:blipFill>
                          <a:blip r:embed="rId3"/>
                          <a:stretch>
                            <a:fillRect l="-100000" t="-103279" r="-200797" b="-13115"/>
                          </a:stretch>
                        </a:blipFill>
                      </a:tcPr>
                    </a:tc>
                    <a:tc>
                      <a:txBody>
                        <a:bodyPr/>
                        <a:lstStyle/>
                        <a:p>
                          <a:endParaRPr lang="zh-CN"/>
                        </a:p>
                      </a:txBody>
                      <a:tcPr>
                        <a:blipFill>
                          <a:blip r:embed="rId3"/>
                          <a:stretch>
                            <a:fillRect l="-200800" t="-103279" r="-101600" b="-13115"/>
                          </a:stretch>
                        </a:blipFill>
                      </a:tcPr>
                    </a:tc>
                    <a:tc>
                      <a:txBody>
                        <a:bodyPr/>
                        <a:lstStyle/>
                        <a:p>
                          <a:endParaRPr lang="zh-CN"/>
                        </a:p>
                      </a:txBody>
                      <a:tcPr>
                        <a:blipFill>
                          <a:blip r:embed="rId3"/>
                          <a:stretch>
                            <a:fillRect l="-300800" t="-103279" r="-1600" b="-13115"/>
                          </a:stretch>
                        </a:blipFill>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sp>
            <p:nvSpPr>
              <p:cNvPr id="6" name="TextBox 5"/>
              <p:cNvSpPr txBox="1"/>
              <p:nvPr/>
            </p:nvSpPr>
            <p:spPr>
              <a:xfrm>
                <a:off x="411101" y="4104075"/>
                <a:ext cx="2408481"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What is </a:t>
                </a:r>
                <a14:m>
                  <m:oMath xmlns:m="http://schemas.openxmlformats.org/officeDocument/2006/math">
                    <m:r>
                      <a:rPr lang="en-US" altLang="zh-CN" sz="2200">
                        <a:latin typeface="Cambria Math" panose="02040503050406030204" pitchFamily="18" charset="0"/>
                        <a:cs typeface="Times New Roman" panose="02020603050405020304" pitchFamily="18" charset="0"/>
                      </a:rPr>
                      <m:t>𝐸</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h</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𝑋</m:t>
                    </m:r>
                    <m:r>
                      <a:rPr lang="en-US" altLang="zh-CN" sz="2200">
                        <a:latin typeface="Cambria Math" panose="02040503050406030204" pitchFamily="18" charset="0"/>
                        <a:cs typeface="Times New Roman" panose="02020603050405020304" pitchFamily="18" charset="0"/>
                      </a:rPr>
                      <m:t>))</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11101" y="4104075"/>
                <a:ext cx="2408481" cy="430887"/>
              </a:xfrm>
              <a:prstGeom prst="rect">
                <a:avLst/>
              </a:prstGeom>
              <a:blipFill>
                <a:blip r:embed="rId4"/>
                <a:stretch>
                  <a:fillRect l="-3283" t="-9859" b="-28169"/>
                </a:stretch>
              </a:blipFill>
            </p:spPr>
            <p:txBody>
              <a:bodyPr/>
              <a:lstStyle/>
              <a:p>
                <a:r>
                  <a:rPr lang="zh-CN" altLang="en-US">
                    <a:noFill/>
                  </a:rPr>
                  <a:t> </a:t>
                </a:r>
              </a:p>
            </p:txBody>
          </p:sp>
        </mc:Fallback>
      </mc:AlternateContent>
      <p:sp>
        <p:nvSpPr>
          <p:cNvPr id="7" name="TextBox 6"/>
          <p:cNvSpPr txBox="1"/>
          <p:nvPr/>
        </p:nvSpPr>
        <p:spPr>
          <a:xfrm>
            <a:off x="411101" y="4588577"/>
            <a:ext cx="130514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Solution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p:cNvSpPr/>
              <p:nvPr/>
            </p:nvSpPr>
            <p:spPr>
              <a:xfrm>
                <a:off x="1615342" y="4630950"/>
                <a:ext cx="5293308" cy="4397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a:rPr>
                        <m:t>𝐸</m:t>
                      </m:r>
                      <m:d>
                        <m:dPr>
                          <m:ctrlPr>
                            <a:rPr lang="en-US" altLang="zh-CN" sz="2000" i="1">
                              <a:latin typeface="Cambria Math" charset="0"/>
                            </a:rPr>
                          </m:ctrlPr>
                        </m:dPr>
                        <m:e>
                          <m:r>
                            <a:rPr lang="en-US" altLang="zh-CN" sz="2000" i="1">
                              <a:latin typeface="Cambria Math"/>
                            </a:rPr>
                            <m:t>h</m:t>
                          </m:r>
                          <m:d>
                            <m:dPr>
                              <m:ctrlPr>
                                <a:rPr lang="en-US" altLang="zh-CN" sz="2000" i="1">
                                  <a:latin typeface="Cambria Math" charset="0"/>
                                </a:rPr>
                              </m:ctrlPr>
                            </m:dPr>
                            <m:e>
                              <m:r>
                                <a:rPr lang="en-US" altLang="zh-CN" sz="2000" i="1">
                                  <a:latin typeface="Cambria Math"/>
                                </a:rPr>
                                <m:t>𝑋</m:t>
                              </m:r>
                            </m:e>
                          </m:d>
                        </m:e>
                      </m:d>
                      <m:r>
                        <a:rPr lang="en-US" altLang="zh-CN" sz="2000" b="0" i="1" smtClean="0">
                          <a:latin typeface="Cambria Math"/>
                        </a:rPr>
                        <m:t>=</m:t>
                      </m:r>
                      <m:r>
                        <a:rPr lang="en-US" altLang="zh-CN" sz="2000" b="0" i="1" smtClean="0">
                          <a:latin typeface="Cambria Math"/>
                        </a:rPr>
                        <m:t>h</m:t>
                      </m:r>
                      <m:d>
                        <m:dPr>
                          <m:ctrlPr>
                            <a:rPr lang="en-US" altLang="zh-CN" sz="2000" b="0" i="1" smtClean="0">
                              <a:latin typeface="Cambria Math" charset="0"/>
                            </a:rPr>
                          </m:ctrlPr>
                        </m:dPr>
                        <m:e>
                          <m:r>
                            <a:rPr lang="en-US" altLang="zh-CN" sz="2000" b="0" i="1" smtClean="0">
                              <a:latin typeface="Cambria Math"/>
                            </a:rPr>
                            <m:t>4</m:t>
                          </m:r>
                        </m:e>
                      </m:d>
                      <m:d>
                        <m:dPr>
                          <m:ctrlPr>
                            <a:rPr lang="en-US" altLang="zh-CN" sz="2000" b="0" i="1" smtClean="0">
                              <a:latin typeface="Cambria Math" charset="0"/>
                            </a:rPr>
                          </m:ctrlPr>
                        </m:dPr>
                        <m:e>
                          <m:r>
                            <a:rPr lang="en-US" altLang="zh-CN" sz="2000" b="0" i="1" smtClean="0">
                              <a:latin typeface="Cambria Math"/>
                            </a:rPr>
                            <m:t>0.5</m:t>
                          </m:r>
                        </m:e>
                      </m:d>
                      <m:r>
                        <a:rPr lang="en-US" altLang="zh-CN" sz="2000" b="0" i="1" smtClean="0">
                          <a:latin typeface="Cambria Math"/>
                        </a:rPr>
                        <m:t>+</m:t>
                      </m:r>
                      <m:r>
                        <a:rPr lang="en-US" altLang="zh-CN" sz="2000" b="0" i="1" smtClean="0">
                          <a:latin typeface="Cambria Math"/>
                        </a:rPr>
                        <m:t>h</m:t>
                      </m:r>
                      <m:d>
                        <m:dPr>
                          <m:ctrlPr>
                            <a:rPr lang="en-US" altLang="zh-CN" sz="2000" b="0" i="1" smtClean="0">
                              <a:latin typeface="Cambria Math" charset="0"/>
                            </a:rPr>
                          </m:ctrlPr>
                        </m:dPr>
                        <m:e>
                          <m:r>
                            <a:rPr lang="en-US" altLang="zh-CN" sz="2000" b="0" i="1" smtClean="0">
                              <a:latin typeface="Cambria Math"/>
                            </a:rPr>
                            <m:t>6</m:t>
                          </m:r>
                        </m:e>
                      </m:d>
                      <m:d>
                        <m:dPr>
                          <m:ctrlPr>
                            <a:rPr lang="en-US" altLang="zh-CN" sz="2000" b="0" i="1" smtClean="0">
                              <a:latin typeface="Cambria Math" charset="0"/>
                            </a:rPr>
                          </m:ctrlPr>
                        </m:dPr>
                        <m:e>
                          <m:r>
                            <a:rPr lang="en-US" altLang="zh-CN" sz="2000" b="0" i="1" smtClean="0">
                              <a:latin typeface="Cambria Math"/>
                            </a:rPr>
                            <m:t>0.3</m:t>
                          </m:r>
                        </m:e>
                      </m:d>
                      <m:r>
                        <a:rPr lang="en-US" altLang="zh-CN" sz="2000" b="0" i="1" smtClean="0">
                          <a:latin typeface="Cambria Math"/>
                        </a:rPr>
                        <m:t>+</m:t>
                      </m:r>
                      <m:r>
                        <a:rPr lang="en-US" altLang="zh-CN" sz="2000" b="0" i="1" smtClean="0">
                          <a:latin typeface="Cambria Math"/>
                        </a:rPr>
                        <m:t>h</m:t>
                      </m:r>
                      <m:r>
                        <a:rPr lang="en-US" altLang="zh-CN" sz="2000" b="0" i="1" smtClean="0">
                          <a:latin typeface="Cambria Math"/>
                        </a:rPr>
                        <m:t>(8)(0.2)</m:t>
                      </m:r>
                    </m:oMath>
                  </m:oMathPara>
                </a14:m>
                <a:endParaRPr lang="zh-CN" altLang="en-US" sz="2000" dirty="0"/>
              </a:p>
            </p:txBody>
          </p:sp>
        </mc:Choice>
        <mc:Fallback xmlns="">
          <p:sp>
            <p:nvSpPr>
              <p:cNvPr id="8" name="矩形 7"/>
              <p:cNvSpPr>
                <a:spLocks noRot="1" noChangeAspect="1" noMove="1" noResize="1" noEditPoints="1" noAdjustHandles="1" noChangeArrowheads="1" noChangeShapeType="1" noTextEdit="1"/>
              </p:cNvSpPr>
              <p:nvPr/>
            </p:nvSpPr>
            <p:spPr>
              <a:xfrm>
                <a:off x="1615342" y="4630950"/>
                <a:ext cx="5293308" cy="439736"/>
              </a:xfrm>
              <a:prstGeom prst="rect">
                <a:avLst/>
              </a:prstGeom>
              <a:blipFill rotWithShape="1">
                <a:blip r:embed="rId5"/>
                <a:stretch>
                  <a:fillRect b="-97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629230" y="5084603"/>
                <a:ext cx="363958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=40</m:t>
                      </m:r>
                      <m:d>
                        <m:dPr>
                          <m:ctrlPr>
                            <a:rPr lang="en-US" altLang="zh-CN" sz="2000" b="0" i="1" smtClean="0">
                              <a:latin typeface="Cambria Math" charset="0"/>
                            </a:rPr>
                          </m:ctrlPr>
                        </m:dPr>
                        <m:e>
                          <m:r>
                            <a:rPr lang="en-US" altLang="zh-CN" sz="2000" b="0" i="1" smtClean="0">
                              <a:latin typeface="Cambria Math"/>
                            </a:rPr>
                            <m:t>0.5</m:t>
                          </m:r>
                        </m:e>
                      </m:d>
                      <m:r>
                        <a:rPr lang="en-US" altLang="zh-CN" sz="2000" b="0" i="1" smtClean="0">
                          <a:latin typeface="Cambria Math"/>
                        </a:rPr>
                        <m:t>+56</m:t>
                      </m:r>
                      <m:d>
                        <m:dPr>
                          <m:ctrlPr>
                            <a:rPr lang="en-US" altLang="zh-CN" sz="2000" b="0" i="1" smtClean="0">
                              <a:latin typeface="Cambria Math" charset="0"/>
                            </a:rPr>
                          </m:ctrlPr>
                        </m:dPr>
                        <m:e>
                          <m:r>
                            <a:rPr lang="en-US" altLang="zh-CN" sz="2000" b="0" i="1" smtClean="0">
                              <a:latin typeface="Cambria Math"/>
                            </a:rPr>
                            <m:t>0.3</m:t>
                          </m:r>
                        </m:e>
                      </m:d>
                      <m:r>
                        <a:rPr lang="en-US" altLang="zh-CN" sz="2000" b="0" i="1" smtClean="0">
                          <a:latin typeface="Cambria Math"/>
                        </a:rPr>
                        <m:t>+76(0.2)</m:t>
                      </m:r>
                    </m:oMath>
                  </m:oMathPara>
                </a14:m>
                <a:endParaRPr lang="zh-CN" altLang="en-US" sz="2000" dirty="0">
                  <a:latin typeface="+mj-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629230" y="5084603"/>
                <a:ext cx="3639586" cy="400110"/>
              </a:xfrm>
              <a:prstGeom prst="rect">
                <a:avLst/>
              </a:prstGeom>
              <a:blipFill rotWithShape="1">
                <a:blip r:embed="rId6"/>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617776" y="5544235"/>
                <a:ext cx="862544"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=52</m:t>
                      </m:r>
                    </m:oMath>
                  </m:oMathPara>
                </a14:m>
                <a:endParaRPr lang="zh-CN" altLang="en-US" sz="2200" dirty="0">
                  <a:latin typeface="+mj-l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617776" y="5544235"/>
                <a:ext cx="862544" cy="430887"/>
              </a:xfrm>
              <a:prstGeom prst="rect">
                <a:avLst/>
              </a:prstGeom>
              <a:blipFill rotWithShape="1">
                <a:blip r:embed="rId7"/>
                <a:stretch>
                  <a:fillRect/>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xmlns="" id="{992E4688-B5BC-47FE-8773-A5E73CE6D8D9}"/>
              </a:ext>
            </a:extLst>
          </p:cNvPr>
          <p:cNvSpPr>
            <a:spLocks noGrp="1"/>
          </p:cNvSpPr>
          <p:nvPr>
            <p:ph type="sldNum" sz="quarter" idx="11"/>
          </p:nvPr>
        </p:nvSpPr>
        <p:spPr/>
        <p:txBody>
          <a:bodyPr/>
          <a:lstStyle/>
          <a:p>
            <a:pPr>
              <a:defRPr/>
            </a:pPr>
            <a:fld id="{DF2308B0-52A9-437D-9700-D7B37876F5B1}" type="slidenum">
              <a:rPr lang="zh-CN" altLang="en-US" smtClean="0"/>
              <a:pPr>
                <a:defRPr/>
              </a:pPr>
              <a:t>35</a:t>
            </a:fld>
            <a:endParaRPr lang="en-US" altLang="zh-CN" dirty="0"/>
          </a:p>
        </p:txBody>
      </p:sp>
    </p:spTree>
    <p:extLst>
      <p:ext uri="{BB962C8B-B14F-4D97-AF65-F5344CB8AC3E}">
        <p14:creationId xmlns:p14="http://schemas.microsoft.com/office/powerpoint/2010/main" val="124393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7566" y="1447256"/>
            <a:ext cx="2959977"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Rules of Expected Value</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206515" y="1878143"/>
                <a:ext cx="8325925"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The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h</m:t>
                    </m:r>
                    <m:r>
                      <a:rPr lang="en-US" altLang="zh-CN" sz="2200" dirty="0">
                        <a:latin typeface="Cambria Math" panose="02040503050406030204" pitchFamily="18" charset="0"/>
                        <a:cs typeface="Times New Roman" panose="02020603050405020304" pitchFamily="18" charset="0"/>
                      </a:rPr>
                      <m:t>(</m:t>
                    </m:r>
                    <m:r>
                      <a:rPr lang="en-US" altLang="zh-CN" sz="2200" dirty="0">
                        <a:latin typeface="Cambria Math" panose="02040503050406030204" pitchFamily="18" charset="0"/>
                        <a:cs typeface="Times New Roman" panose="02020603050405020304" pitchFamily="18" charset="0"/>
                      </a:rPr>
                      <m:t>𝑋</m:t>
                    </m:r>
                    <m:r>
                      <a:rPr lang="en-US" altLang="zh-CN" sz="2200" dirty="0">
                        <a:latin typeface="Cambria Math" panose="02040503050406030204" pitchFamily="18" charset="0"/>
                        <a:cs typeface="Times New Roman" panose="02020603050405020304" pitchFamily="18" charset="0"/>
                      </a:rPr>
                      <m:t>) </m:t>
                    </m:r>
                  </m:oMath>
                </a14:m>
                <a:r>
                  <a:rPr lang="en-US" altLang="zh-CN" sz="2200" dirty="0">
                    <a:latin typeface="Times New Roman" panose="02020603050405020304" pitchFamily="18" charset="0"/>
                    <a:cs typeface="Times New Roman" panose="02020603050405020304" pitchFamily="18" charset="0"/>
                  </a:rPr>
                  <a:t>function of interest is quite frequently a linear function </a:t>
                </a:r>
                <a14:m>
                  <m:oMath xmlns:m="http://schemas.openxmlformats.org/officeDocument/2006/math">
                    <m:r>
                      <a:rPr lang="en-US" altLang="zh-CN" sz="2200">
                        <a:latin typeface="Cambria Math" panose="02040503050406030204" pitchFamily="18" charset="0"/>
                        <a:cs typeface="Times New Roman" panose="02020603050405020304" pitchFamily="18" charset="0"/>
                      </a:rPr>
                      <m:t>𝑎𝑋</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𝑏</m:t>
                    </m:r>
                  </m:oMath>
                </a14:m>
                <a:r>
                  <a:rPr lang="en-US" altLang="zh-CN" sz="2200" dirty="0">
                    <a:latin typeface="Times New Roman" panose="02020603050405020304" pitchFamily="18" charset="0"/>
                    <a:cs typeface="Times New Roman" panose="02020603050405020304" pitchFamily="18" charset="0"/>
                  </a:rPr>
                  <a:t>. In this case,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𝐸</m:t>
                    </m:r>
                    <m:r>
                      <a:rPr lang="en-US" altLang="zh-CN" sz="2200" dirty="0">
                        <a:latin typeface="Cambria Math" panose="02040503050406030204" pitchFamily="18" charset="0"/>
                        <a:cs typeface="Times New Roman" panose="02020603050405020304" pitchFamily="18" charset="0"/>
                      </a:rPr>
                      <m:t>[</m:t>
                    </m:r>
                    <m:r>
                      <a:rPr lang="en-US" altLang="zh-CN" sz="2200" dirty="0">
                        <a:latin typeface="Cambria Math" panose="02040503050406030204" pitchFamily="18" charset="0"/>
                        <a:cs typeface="Times New Roman" panose="02020603050405020304" pitchFamily="18" charset="0"/>
                      </a:rPr>
                      <m:t>h</m:t>
                    </m:r>
                    <m:r>
                      <a:rPr lang="en-US" altLang="zh-CN" sz="2200" dirty="0">
                        <a:latin typeface="Cambria Math" panose="02040503050406030204" pitchFamily="18" charset="0"/>
                        <a:cs typeface="Times New Roman" panose="02020603050405020304" pitchFamily="18" charset="0"/>
                      </a:rPr>
                      <m:t>(</m:t>
                    </m:r>
                    <m:r>
                      <a:rPr lang="en-US" altLang="zh-CN" sz="2200" dirty="0">
                        <a:latin typeface="Cambria Math" panose="02040503050406030204" pitchFamily="18" charset="0"/>
                        <a:cs typeface="Times New Roman" panose="02020603050405020304" pitchFamily="18" charset="0"/>
                      </a:rPr>
                      <m:t>𝑋</m:t>
                    </m:r>
                    <m:r>
                      <a:rPr lang="en-US" altLang="zh-CN" sz="2200" dirty="0">
                        <a:latin typeface="Cambria Math" panose="02040503050406030204" pitchFamily="18" charset="0"/>
                        <a:cs typeface="Times New Roman" panose="02020603050405020304" pitchFamily="18" charset="0"/>
                      </a:rPr>
                      <m:t>)] </m:t>
                    </m:r>
                  </m:oMath>
                </a14:m>
                <a:r>
                  <a:rPr lang="en-US" altLang="zh-CN" sz="2200" dirty="0">
                    <a:latin typeface="Times New Roman" panose="02020603050405020304" pitchFamily="18" charset="0"/>
                    <a:cs typeface="Times New Roman" panose="02020603050405020304" pitchFamily="18" charset="0"/>
                  </a:rPr>
                  <a:t>is easily computed from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𝐸</m:t>
                    </m:r>
                    <m:r>
                      <a:rPr lang="en-US" altLang="zh-CN" sz="2200" dirty="0">
                        <a:latin typeface="Cambria Math" panose="02040503050406030204" pitchFamily="18" charset="0"/>
                        <a:cs typeface="Times New Roman" panose="02020603050405020304" pitchFamily="18" charset="0"/>
                      </a:rPr>
                      <m:t>(</m:t>
                    </m:r>
                    <m:r>
                      <a:rPr lang="en-US" altLang="zh-CN" sz="2200" dirty="0">
                        <a:latin typeface="Cambria Math" panose="02040503050406030204" pitchFamily="18" charset="0"/>
                        <a:cs typeface="Times New Roman" panose="02020603050405020304" pitchFamily="18" charset="0"/>
                      </a:rPr>
                      <m:t>𝑋</m:t>
                    </m:r>
                    <m:r>
                      <a:rPr lang="en-US" altLang="zh-CN" sz="2200" dirty="0">
                        <a:latin typeface="Cambria Math" panose="02040503050406030204" pitchFamily="18" charset="0"/>
                        <a:cs typeface="Times New Roman" panose="02020603050405020304" pitchFamily="18" charset="0"/>
                      </a:rPr>
                      <m:t>).</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06515" y="1878143"/>
                <a:ext cx="8325925" cy="769441"/>
              </a:xfrm>
              <a:prstGeom prst="rect">
                <a:avLst/>
              </a:prstGeom>
              <a:blipFill>
                <a:blip r:embed="rId2"/>
                <a:stretch>
                  <a:fillRect l="-952" t="-5556" b="-15873"/>
                </a:stretch>
              </a:blipFill>
            </p:spPr>
            <p:txBody>
              <a:bodyPr/>
              <a:lstStyle/>
              <a:p>
                <a:r>
                  <a:rPr lang="zh-CN" altLang="en-US">
                    <a:noFill/>
                  </a:rPr>
                  <a:t> </a:t>
                </a:r>
              </a:p>
            </p:txBody>
          </p:sp>
        </mc:Fallback>
      </mc:AlternateContent>
      <p:sp>
        <p:nvSpPr>
          <p:cNvPr id="4" name="TextBox 3"/>
          <p:cNvSpPr txBox="1"/>
          <p:nvPr/>
        </p:nvSpPr>
        <p:spPr>
          <a:xfrm>
            <a:off x="206515" y="2823248"/>
            <a:ext cx="207023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Proposition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p:cNvSpPr txBox="1"/>
              <p:nvPr/>
            </p:nvSpPr>
            <p:spPr>
              <a:xfrm>
                <a:off x="206515" y="3300246"/>
                <a:ext cx="7024102" cy="430887"/>
              </a:xfrm>
              <a:prstGeom prst="rect">
                <a:avLst/>
              </a:prstGeom>
              <a:noFill/>
            </p:spPr>
            <p:txBody>
              <a:bodyPr wrap="none" rtlCol="0">
                <a:spAutoFit/>
              </a:bodyPr>
              <a:lstStyle/>
              <a:p>
                <a14:m>
                  <m:oMath xmlns:m="http://schemas.openxmlformats.org/officeDocument/2006/math">
                    <m:r>
                      <a:rPr lang="en-US" altLang="zh-CN" sz="2200">
                        <a:latin typeface="Cambria Math" panose="02040503050406030204" pitchFamily="18" charset="0"/>
                        <a:cs typeface="Times New Roman" panose="02020603050405020304" pitchFamily="18" charset="0"/>
                      </a:rPr>
                      <m:t>𝐸</m:t>
                    </m:r>
                    <m:d>
                      <m:dPr>
                        <m:ctrlPr>
                          <a:rPr lang="en-US" altLang="zh-CN" sz="2200" i="1">
                            <a:latin typeface="Cambria Math" charset="0"/>
                            <a:cs typeface="Times New Roman" panose="02020603050405020304" pitchFamily="18" charset="0"/>
                          </a:rPr>
                        </m:ctrlPr>
                      </m:dPr>
                      <m:e>
                        <m:r>
                          <a:rPr lang="en-US" altLang="zh-CN" sz="2200">
                            <a:latin typeface="Cambria Math" panose="02040503050406030204" pitchFamily="18" charset="0"/>
                            <a:cs typeface="Times New Roman" panose="02020603050405020304" pitchFamily="18" charset="0"/>
                          </a:rPr>
                          <m:t>𝑎𝑋</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𝑏</m:t>
                        </m:r>
                      </m:e>
                    </m:d>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𝑎𝐸</m:t>
                    </m:r>
                    <m:d>
                      <m:dPr>
                        <m:ctrlPr>
                          <a:rPr lang="en-US" altLang="zh-CN" sz="2200" i="1">
                            <a:latin typeface="Cambria Math" charset="0"/>
                            <a:cs typeface="Times New Roman" panose="02020603050405020304" pitchFamily="18" charset="0"/>
                          </a:rPr>
                        </m:ctrlPr>
                      </m:dPr>
                      <m:e>
                        <m:r>
                          <a:rPr lang="en-US" altLang="zh-CN" sz="2200">
                            <a:latin typeface="Cambria Math" panose="02040503050406030204" pitchFamily="18" charset="0"/>
                            <a:cs typeface="Times New Roman" panose="02020603050405020304" pitchFamily="18" charset="0"/>
                          </a:rPr>
                          <m:t>𝑋</m:t>
                        </m:r>
                      </m:e>
                    </m:d>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𝑏</m:t>
                    </m:r>
                  </m:oMath>
                </a14:m>
                <a:r>
                  <a:rPr lang="en-US" altLang="zh-CN" sz="2200" dirty="0">
                    <a:latin typeface="Times New Roman" panose="02020603050405020304" pitchFamily="18" charset="0"/>
                    <a:cs typeface="Times New Roman" panose="02020603050405020304" pitchFamily="18" charset="0"/>
                  </a:rPr>
                  <a:t>, where both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𝑎</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𝑏</m:t>
                    </m:r>
                  </m:oMath>
                </a14:m>
                <a:r>
                  <a:rPr lang="en-US" altLang="zh-CN" sz="2200" dirty="0">
                    <a:latin typeface="Times New Roman" panose="02020603050405020304" pitchFamily="18" charset="0"/>
                    <a:cs typeface="Times New Roman" panose="02020603050405020304" pitchFamily="18" charset="0"/>
                  </a:rPr>
                  <a:t> are constants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06515" y="3300246"/>
                <a:ext cx="7024102" cy="430887"/>
              </a:xfrm>
              <a:prstGeom prst="rect">
                <a:avLst/>
              </a:prstGeom>
              <a:blipFill>
                <a:blip r:embed="rId3"/>
                <a:stretch>
                  <a:fillRect l="-87" t="-8451" r="-260" b="-28169"/>
                </a:stretch>
              </a:blipFill>
            </p:spPr>
            <p:txBody>
              <a:bodyPr/>
              <a:lstStyle/>
              <a:p>
                <a:r>
                  <a:rPr lang="zh-CN" altLang="en-US">
                    <a:noFill/>
                  </a:rPr>
                  <a:t> </a:t>
                </a:r>
              </a:p>
            </p:txBody>
          </p:sp>
        </mc:Fallback>
      </mc:AlternateContent>
      <p:sp>
        <p:nvSpPr>
          <p:cNvPr id="7" name="TextBox 6"/>
          <p:cNvSpPr txBox="1"/>
          <p:nvPr/>
        </p:nvSpPr>
        <p:spPr>
          <a:xfrm>
            <a:off x="215865" y="3853208"/>
            <a:ext cx="1800201"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Proof.</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1295985" y="3853206"/>
                <a:ext cx="4292394"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charset="0"/>
                          </a:rPr>
                        </m:ctrlPr>
                      </m:dPr>
                      <m:e>
                        <m:r>
                          <a:rPr lang="en-US" altLang="zh-CN" sz="2200" b="0" i="1" smtClean="0">
                            <a:latin typeface="Cambria Math"/>
                          </a:rPr>
                          <m:t>𝑎𝑋</m:t>
                        </m:r>
                        <m:r>
                          <a:rPr lang="en-US" altLang="zh-CN" sz="2200" b="0" i="1" smtClean="0">
                            <a:latin typeface="Cambria Math"/>
                          </a:rPr>
                          <m:t>+</m:t>
                        </m:r>
                        <m:r>
                          <a:rPr lang="en-US" altLang="zh-CN" sz="2200" b="0" i="1" smtClean="0">
                            <a:latin typeface="Cambria Math"/>
                          </a:rPr>
                          <m:t>𝑏</m:t>
                        </m:r>
                      </m:e>
                    </m:d>
                    <m:r>
                      <a:rPr lang="en-US" altLang="zh-CN" sz="2200" b="0" i="1" smtClean="0">
                        <a:latin typeface="Cambria Math"/>
                      </a:rPr>
                      <m:t>=</m:t>
                    </m:r>
                    <m:nary>
                      <m:naryPr>
                        <m:chr m:val="∑"/>
                        <m:supHide m:val="on"/>
                        <m:ctrlPr>
                          <a:rPr lang="en-US" altLang="zh-CN" sz="2200" b="0" i="1" smtClean="0">
                            <a:latin typeface="Cambria Math" charset="0"/>
                          </a:rPr>
                        </m:ctrlPr>
                      </m:naryPr>
                      <m:sub>
                        <m:r>
                          <m:rPr>
                            <m:brk m:alnAt="7"/>
                          </m:rPr>
                          <a:rPr lang="en-US" altLang="zh-CN" sz="2200" b="0" i="1" smtClean="0">
                            <a:latin typeface="Cambria Math"/>
                          </a:rPr>
                          <m:t>𝑥</m:t>
                        </m:r>
                        <m:r>
                          <a:rPr lang="en-US" altLang="zh-CN" sz="2200" b="0" i="1" smtClean="0">
                            <a:latin typeface="Cambria Math"/>
                          </a:rPr>
                          <m:t>∈</m:t>
                        </m:r>
                        <m:r>
                          <a:rPr lang="en-US" altLang="zh-CN" sz="2200" b="0" i="1" smtClean="0">
                            <a:latin typeface="Cambria Math"/>
                          </a:rPr>
                          <m:t>𝐷</m:t>
                        </m:r>
                      </m:sub>
                      <m:sup/>
                      <m:e>
                        <m:r>
                          <a:rPr lang="en-US" altLang="zh-CN" sz="2200" b="0" i="1" smtClean="0">
                            <a:latin typeface="Cambria Math"/>
                          </a:rPr>
                          <m:t>(</m:t>
                        </m:r>
                        <m:r>
                          <a:rPr lang="en-US" altLang="zh-CN" sz="2200" b="0" i="1" smtClean="0">
                            <a:latin typeface="Cambria Math"/>
                          </a:rPr>
                          <m:t>𝑎𝑥</m:t>
                        </m:r>
                        <m:r>
                          <a:rPr lang="en-US" altLang="zh-CN" sz="2200" b="0" i="1" smtClean="0">
                            <a:latin typeface="Cambria Math"/>
                          </a:rPr>
                          <m:t>+</m:t>
                        </m:r>
                        <m:r>
                          <a:rPr lang="en-US" altLang="zh-CN" sz="2200" b="0" i="1" smtClean="0">
                            <a:latin typeface="Cambria Math"/>
                          </a:rPr>
                          <m:t>𝑏</m:t>
                        </m:r>
                        <m:r>
                          <a:rPr lang="en-US" altLang="zh-CN" sz="2200" b="0" i="1" smtClean="0">
                            <a:latin typeface="Cambria Math"/>
                          </a:rPr>
                          <m:t>)∙</m:t>
                        </m:r>
                        <m:r>
                          <a:rPr lang="en-US" altLang="zh-CN" sz="2200" b="0" i="1" smtClean="0">
                            <a:latin typeface="Cambria Math"/>
                            <a:ea typeface="Cambria Math"/>
                          </a:rPr>
                          <m:t>𝑝</m:t>
                        </m:r>
                        <m:r>
                          <a:rPr lang="en-US" altLang="zh-CN" sz="2200" b="0" i="1" smtClean="0">
                            <a:latin typeface="Cambria Math"/>
                            <a:ea typeface="Cambria Math"/>
                          </a:rPr>
                          <m:t>(</m:t>
                        </m:r>
                        <m:r>
                          <a:rPr lang="en-US" altLang="zh-CN" sz="2200" b="0" i="1" smtClean="0">
                            <a:latin typeface="Cambria Math"/>
                            <a:ea typeface="Cambria Math"/>
                          </a:rPr>
                          <m:t>𝑥</m:t>
                        </m:r>
                        <m:r>
                          <a:rPr lang="en-US" altLang="zh-CN" sz="2200" b="0" i="1" smtClean="0">
                            <a:latin typeface="Cambria Math"/>
                            <a:ea typeface="Cambria Math"/>
                          </a:rPr>
                          <m:t>)</m:t>
                        </m:r>
                      </m:e>
                    </m:nary>
                  </m:oMath>
                </a14:m>
                <a:r>
                  <a:rPr lang="zh-CN" altLang="en-US" sz="2200" dirty="0">
                    <a:latin typeface="+mj-lt"/>
                  </a:rPr>
                  <a:t> </a:t>
                </a:r>
              </a:p>
            </p:txBody>
          </p:sp>
        </mc:Choice>
        <mc:Fallback xmlns="">
          <p:sp>
            <p:nvSpPr>
              <p:cNvPr id="8" name="TextBox 7"/>
              <p:cNvSpPr txBox="1">
                <a:spLocks noRot="1" noChangeAspect="1" noMove="1" noResize="1" noEditPoints="1" noAdjustHandles="1" noChangeArrowheads="1" noChangeShapeType="1" noTextEdit="1"/>
              </p:cNvSpPr>
              <p:nvPr/>
            </p:nvSpPr>
            <p:spPr>
              <a:xfrm>
                <a:off x="1295985" y="3853206"/>
                <a:ext cx="4292394" cy="430887"/>
              </a:xfrm>
              <a:prstGeom prst="rect">
                <a:avLst/>
              </a:prstGeom>
              <a:blipFill rotWithShape="1">
                <a:blip r:embed="rId4"/>
                <a:stretch>
                  <a:fillRect l="-142" t="-125352" b="-1901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638548" y="4513789"/>
                <a:ext cx="4074449"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r>
                      <a:rPr lang="en-US" altLang="zh-CN" sz="2200" b="0" i="1" smtClean="0">
                        <a:latin typeface="Cambria Math"/>
                      </a:rPr>
                      <m:t>𝑎</m:t>
                    </m:r>
                    <m:nary>
                      <m:naryPr>
                        <m:chr m:val="∑"/>
                        <m:supHide m:val="on"/>
                        <m:ctrlPr>
                          <a:rPr lang="en-US" altLang="zh-CN" sz="2200" b="0" i="1" smtClean="0">
                            <a:latin typeface="Cambria Math" charset="0"/>
                          </a:rPr>
                        </m:ctrlPr>
                      </m:naryPr>
                      <m:sub>
                        <m:r>
                          <m:rPr>
                            <m:brk m:alnAt="7"/>
                          </m:rPr>
                          <a:rPr lang="en-US" altLang="zh-CN" sz="2200" b="0" i="1" smtClean="0">
                            <a:latin typeface="Cambria Math"/>
                          </a:rPr>
                          <m:t>𝑥</m:t>
                        </m:r>
                        <m:r>
                          <a:rPr lang="en-US" altLang="zh-CN" sz="2200" b="0" i="1" smtClean="0">
                            <a:latin typeface="Cambria Math"/>
                          </a:rPr>
                          <m:t>∈</m:t>
                        </m:r>
                        <m:r>
                          <a:rPr lang="en-US" altLang="zh-CN" sz="2200" b="0" i="1" smtClean="0">
                            <a:latin typeface="Cambria Math"/>
                          </a:rPr>
                          <m:t>𝐷</m:t>
                        </m:r>
                      </m:sub>
                      <m:sup/>
                      <m:e>
                        <m:r>
                          <a:rPr lang="en-US" altLang="zh-CN" sz="2200" b="0" i="1" smtClean="0">
                            <a:latin typeface="Cambria Math"/>
                          </a:rPr>
                          <m:t>𝑥</m:t>
                        </m:r>
                        <m:r>
                          <a:rPr lang="en-US" altLang="zh-CN" sz="2200" b="0" i="1" smtClean="0">
                            <a:latin typeface="Cambria Math"/>
                            <a:ea typeface="Cambria Math"/>
                          </a:rPr>
                          <m:t>∙</m:t>
                        </m:r>
                        <m:r>
                          <a:rPr lang="en-US" altLang="zh-CN" sz="2200" b="0" i="1" smtClean="0">
                            <a:latin typeface="Cambria Math"/>
                            <a:ea typeface="Cambria Math"/>
                          </a:rPr>
                          <m:t>𝑝</m:t>
                        </m:r>
                        <m:r>
                          <a:rPr lang="en-US" altLang="zh-CN" sz="2200" b="0" i="1" smtClean="0">
                            <a:latin typeface="Cambria Math"/>
                            <a:ea typeface="Cambria Math"/>
                          </a:rPr>
                          <m:t>(</m:t>
                        </m:r>
                        <m:r>
                          <a:rPr lang="en-US" altLang="zh-CN" sz="2200" b="0" i="1" smtClean="0">
                            <a:latin typeface="Cambria Math"/>
                            <a:ea typeface="Cambria Math"/>
                          </a:rPr>
                          <m:t>𝑥</m:t>
                        </m:r>
                        <m:r>
                          <a:rPr lang="en-US" altLang="zh-CN" sz="2200" b="0" i="1" smtClean="0">
                            <a:latin typeface="Cambria Math"/>
                            <a:ea typeface="Cambria Math"/>
                          </a:rPr>
                          <m:t>)</m:t>
                        </m:r>
                      </m:e>
                    </m:nary>
                    <m:r>
                      <a:rPr lang="en-US" altLang="zh-CN" sz="2200" b="0" i="1" smtClean="0">
                        <a:latin typeface="Cambria Math"/>
                      </a:rPr>
                      <m:t>+</m:t>
                    </m:r>
                    <m:r>
                      <a:rPr lang="en-US" altLang="zh-CN" sz="2200" b="0" i="1" smtClean="0">
                        <a:latin typeface="Cambria Math"/>
                      </a:rPr>
                      <m:t>𝑏</m:t>
                    </m:r>
                    <m:nary>
                      <m:naryPr>
                        <m:chr m:val="∑"/>
                        <m:supHide m:val="on"/>
                        <m:ctrlPr>
                          <a:rPr lang="en-US" altLang="zh-CN" sz="2200" b="0" i="1" smtClean="0">
                            <a:solidFill>
                              <a:srgbClr val="FF0000"/>
                            </a:solidFill>
                            <a:latin typeface="Cambria Math" charset="0"/>
                          </a:rPr>
                        </m:ctrlPr>
                      </m:naryPr>
                      <m:sub>
                        <m:r>
                          <m:rPr>
                            <m:brk m:alnAt="7"/>
                          </m:rPr>
                          <a:rPr lang="en-US" altLang="zh-CN" sz="2200" b="0" i="1" smtClean="0">
                            <a:solidFill>
                              <a:srgbClr val="FF0000"/>
                            </a:solidFill>
                            <a:latin typeface="Cambria Math"/>
                          </a:rPr>
                          <m:t>𝑥</m:t>
                        </m:r>
                        <m:r>
                          <a:rPr lang="en-US" altLang="zh-CN" sz="2200" b="0" i="1" smtClean="0">
                            <a:solidFill>
                              <a:srgbClr val="FF0000"/>
                            </a:solidFill>
                            <a:latin typeface="Cambria Math"/>
                          </a:rPr>
                          <m:t>∈</m:t>
                        </m:r>
                        <m:r>
                          <a:rPr lang="en-US" altLang="zh-CN" sz="2200" b="0" i="1" smtClean="0">
                            <a:solidFill>
                              <a:srgbClr val="FF0000"/>
                            </a:solidFill>
                            <a:latin typeface="Cambria Math"/>
                          </a:rPr>
                          <m:t>𝐷</m:t>
                        </m:r>
                      </m:sub>
                      <m:sup/>
                      <m:e>
                        <m:r>
                          <a:rPr lang="en-US" altLang="zh-CN" sz="2200" b="0" i="1" smtClean="0">
                            <a:solidFill>
                              <a:srgbClr val="FF0000"/>
                            </a:solidFill>
                            <a:latin typeface="Cambria Math"/>
                          </a:rPr>
                          <m:t>𝑝</m:t>
                        </m:r>
                        <m:r>
                          <a:rPr lang="en-US" altLang="zh-CN" sz="2200" b="0" i="1" smtClean="0">
                            <a:solidFill>
                              <a:srgbClr val="FF0000"/>
                            </a:solidFill>
                            <a:latin typeface="Cambria Math"/>
                          </a:rPr>
                          <m:t>(</m:t>
                        </m:r>
                        <m:r>
                          <a:rPr lang="en-US" altLang="zh-CN" sz="2200" b="0" i="1" smtClean="0">
                            <a:solidFill>
                              <a:srgbClr val="FF0000"/>
                            </a:solidFill>
                            <a:latin typeface="Cambria Math"/>
                          </a:rPr>
                          <m:t>𝑥</m:t>
                        </m:r>
                        <m:r>
                          <a:rPr lang="en-US" altLang="zh-CN" sz="2200" b="0" i="1" smtClean="0">
                            <a:solidFill>
                              <a:srgbClr val="FF0000"/>
                            </a:solidFill>
                            <a:latin typeface="Cambria Math"/>
                          </a:rPr>
                          <m:t>)</m:t>
                        </m:r>
                      </m:e>
                    </m:nary>
                  </m:oMath>
                </a14:m>
                <a:r>
                  <a:rPr lang="zh-CN" altLang="en-US" sz="2200" dirty="0">
                    <a:latin typeface="+mj-lt"/>
                  </a:rPr>
                  <a:t> </a:t>
                </a:r>
              </a:p>
            </p:txBody>
          </p:sp>
        </mc:Choice>
        <mc:Fallback xmlns="">
          <p:sp>
            <p:nvSpPr>
              <p:cNvPr id="9" name="TextBox 8"/>
              <p:cNvSpPr txBox="1">
                <a:spLocks noRot="1" noChangeAspect="1" noMove="1" noResize="1" noEditPoints="1" noAdjustHandles="1" noChangeArrowheads="1" noChangeShapeType="1" noTextEdit="1"/>
              </p:cNvSpPr>
              <p:nvPr/>
            </p:nvSpPr>
            <p:spPr>
              <a:xfrm>
                <a:off x="2638548" y="4513789"/>
                <a:ext cx="4074449" cy="430887"/>
              </a:xfrm>
              <a:prstGeom prst="rect">
                <a:avLst/>
              </a:prstGeom>
              <a:blipFill rotWithShape="1">
                <a:blip r:embed="rId5"/>
                <a:stretch>
                  <a:fillRect t="-125352" b="-1901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638548" y="5158353"/>
                <a:ext cx="181370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r>
                        <a:rPr lang="en-US" altLang="zh-CN" sz="2200" b="0" i="1" smtClean="0">
                          <a:latin typeface="Cambria Math"/>
                        </a:rPr>
                        <m:t>𝑎𝐸</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r>
                        <a:rPr lang="en-US" altLang="zh-CN" sz="2200" b="0" i="1" smtClean="0">
                          <a:latin typeface="Cambria Math"/>
                        </a:rPr>
                        <m:t>𝑏</m:t>
                      </m:r>
                    </m:oMath>
                  </m:oMathPara>
                </a14:m>
                <a:endParaRPr lang="zh-CN" altLang="en-US" sz="2200" dirty="0">
                  <a:latin typeface="+mj-l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638548" y="5158353"/>
                <a:ext cx="1813702" cy="430887"/>
              </a:xfrm>
              <a:prstGeom prst="rect">
                <a:avLst/>
              </a:prstGeom>
              <a:blipFill rotWithShape="1">
                <a:blip r:embed="rId6"/>
                <a:stretch>
                  <a:fillRect/>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xmlns="" id="{6A36E8B6-E966-40B2-B8D4-79A3FC03BB5A}"/>
              </a:ext>
            </a:extLst>
          </p:cNvPr>
          <p:cNvSpPr>
            <a:spLocks noGrp="1"/>
          </p:cNvSpPr>
          <p:nvPr>
            <p:ph type="sldNum" sz="quarter" idx="11"/>
          </p:nvPr>
        </p:nvSpPr>
        <p:spPr/>
        <p:txBody>
          <a:bodyPr/>
          <a:lstStyle/>
          <a:p>
            <a:pPr>
              <a:defRPr/>
            </a:pPr>
            <a:fld id="{DF2308B0-52A9-437D-9700-D7B37876F5B1}" type="slidenum">
              <a:rPr lang="zh-CN" altLang="en-US" smtClean="0"/>
              <a:pPr>
                <a:defRPr/>
              </a:pPr>
              <a:t>36</a:t>
            </a:fld>
            <a:endParaRPr lang="en-US" altLang="zh-CN" dirty="0"/>
          </a:p>
        </p:txBody>
      </p:sp>
    </p:spTree>
    <p:extLst>
      <p:ext uri="{BB962C8B-B14F-4D97-AF65-F5344CB8AC3E}">
        <p14:creationId xmlns:p14="http://schemas.microsoft.com/office/powerpoint/2010/main" val="94664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inVertical)">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296525" y="953725"/>
                <a:ext cx="2242280" cy="430887"/>
              </a:xfrm>
              <a:prstGeom prst="rect">
                <a:avLst/>
              </a:prstGeom>
            </p:spPr>
            <p:txBody>
              <a:bodyPr wrap="none">
                <a:spAutoFit/>
              </a:bodyPr>
              <a:lstStyle/>
              <a:p>
                <a:r>
                  <a:rPr lang="en-US" altLang="zh-CN" sz="2200" dirty="0">
                    <a:solidFill>
                      <a:srgbClr val="3333FF"/>
                    </a:solidFill>
                    <a:latin typeface="Times New Roman" panose="02020603050405020304" pitchFamily="18" charset="0"/>
                    <a:cs typeface="Times New Roman" panose="02020603050405020304" pitchFamily="18" charset="0"/>
                  </a:rPr>
                  <a:t>The Variance of </a:t>
                </a:r>
                <a14:m>
                  <m:oMath xmlns:m="http://schemas.openxmlformats.org/officeDocument/2006/math">
                    <m:r>
                      <a:rPr lang="en-US" altLang="zh-CN" sz="2200" i="1" dirty="0" smtClean="0">
                        <a:solidFill>
                          <a:srgbClr val="3333FF"/>
                        </a:solidFill>
                        <a:latin typeface="Cambria Math"/>
                      </a:rPr>
                      <m:t>𝑋</m:t>
                    </m:r>
                  </m:oMath>
                </a14:m>
                <a:endParaRPr lang="zh-CN" altLang="en-US" sz="2200" dirty="0">
                  <a:solidFill>
                    <a:srgbClr val="3333FF"/>
                  </a:solidFill>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96525" y="953725"/>
                <a:ext cx="2242280" cy="430887"/>
              </a:xfrm>
              <a:prstGeom prst="rect">
                <a:avLst/>
              </a:prstGeom>
              <a:blipFill>
                <a:blip r:embed="rId2"/>
                <a:stretch>
                  <a:fillRect l="-3542" t="-8451"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96525" y="1559815"/>
                <a:ext cx="8460940"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If we think of the population as consisting of all the possible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values </a:t>
                </a:r>
                <a14:m>
                  <m:oMath xmlns:m="http://schemas.openxmlformats.org/officeDocument/2006/math">
                    <m:sSub>
                      <m:sSubPr>
                        <m:ctrlPr>
                          <a:rPr lang="en-US" altLang="zh-CN" sz="2200" i="1">
                            <a:latin typeface="Cambria Math" charset="0"/>
                            <a:cs typeface="Times New Roman" panose="02020603050405020304" pitchFamily="18" charset="0"/>
                          </a:rPr>
                        </m:ctrlPr>
                      </m:sSubPr>
                      <m:e>
                        <m:r>
                          <a:rPr lang="en-US" altLang="zh-CN" sz="2200">
                            <a:latin typeface="Cambria Math" panose="02040503050406030204" pitchFamily="18" charset="0"/>
                            <a:cs typeface="Times New Roman" panose="02020603050405020304" pitchFamily="18" charset="0"/>
                          </a:rPr>
                          <m:t>𝑥</m:t>
                        </m:r>
                      </m:e>
                      <m:sub>
                        <m:r>
                          <a:rPr lang="en-US" altLang="zh-CN" sz="2200">
                            <a:latin typeface="Cambria Math" panose="02040503050406030204" pitchFamily="18" charset="0"/>
                            <a:cs typeface="Times New Roman" panose="02020603050405020304" pitchFamily="18" charset="0"/>
                          </a:rPr>
                          <m:t>1</m:t>
                        </m:r>
                      </m:sub>
                    </m:sSub>
                    <m:r>
                      <a:rPr lang="en-US" altLang="zh-CN" sz="2200">
                        <a:latin typeface="Cambria Math" panose="02040503050406030204" pitchFamily="18" charset="0"/>
                        <a:cs typeface="Times New Roman" panose="02020603050405020304" pitchFamily="18" charset="0"/>
                      </a:rPr>
                      <m:t>, </m:t>
                    </m:r>
                    <m:sSub>
                      <m:sSubPr>
                        <m:ctrlPr>
                          <a:rPr lang="en-US" altLang="zh-CN" sz="2200" i="1">
                            <a:latin typeface="Cambria Math" charset="0"/>
                            <a:cs typeface="Times New Roman" panose="02020603050405020304" pitchFamily="18" charset="0"/>
                          </a:rPr>
                        </m:ctrlPr>
                      </m:sSubPr>
                      <m:e>
                        <m:r>
                          <a:rPr lang="en-US" altLang="zh-CN" sz="2200">
                            <a:latin typeface="Cambria Math" panose="02040503050406030204" pitchFamily="18" charset="0"/>
                            <a:cs typeface="Times New Roman" panose="02020603050405020304" pitchFamily="18" charset="0"/>
                          </a:rPr>
                          <m:t>𝑥</m:t>
                        </m:r>
                      </m:e>
                      <m:sub>
                        <m:r>
                          <a:rPr lang="en-US" altLang="zh-CN" sz="2200">
                            <a:latin typeface="Cambria Math" panose="02040503050406030204" pitchFamily="18" charset="0"/>
                            <a:cs typeface="Times New Roman" panose="02020603050405020304" pitchFamily="18" charset="0"/>
                          </a:rPr>
                          <m:t>2</m:t>
                        </m:r>
                      </m:sub>
                    </m:sSub>
                    <m:r>
                      <a:rPr lang="en-US" altLang="zh-CN" sz="2200">
                        <a:latin typeface="Cambria Math" panose="02040503050406030204" pitchFamily="18" charset="0"/>
                        <a:cs typeface="Times New Roman" panose="02020603050405020304" pitchFamily="18" charset="0"/>
                      </a:rPr>
                      <m:t>,…</m:t>
                    </m:r>
                  </m:oMath>
                </a14:m>
                <a:r>
                  <a:rPr lang="en-US" altLang="zh-CN" sz="2200" dirty="0">
                    <a:latin typeface="Times New Roman" panose="02020603050405020304" pitchFamily="18" charset="0"/>
                    <a:cs typeface="Times New Roman" panose="02020603050405020304" pitchFamily="18" charset="0"/>
                  </a:rPr>
                  <a:t>in proportion </a:t>
                </a:r>
                <a14:m>
                  <m:oMath xmlns:m="http://schemas.openxmlformats.org/officeDocument/2006/math">
                    <m:r>
                      <a:rPr lang="en-US" altLang="zh-CN" sz="2200">
                        <a:latin typeface="Cambria Math" panose="02040503050406030204" pitchFamily="18" charset="0"/>
                        <a:cs typeface="Times New Roman" panose="02020603050405020304" pitchFamily="18" charset="0"/>
                      </a:rPr>
                      <m:t>𝑝</m:t>
                    </m:r>
                    <m:d>
                      <m:dPr>
                        <m:ctrlPr>
                          <a:rPr lang="en-US" altLang="zh-CN" sz="2200" i="1">
                            <a:latin typeface="Cambria Math" charset="0"/>
                            <a:cs typeface="Times New Roman" panose="02020603050405020304" pitchFamily="18" charset="0"/>
                          </a:rPr>
                        </m:ctrlPr>
                      </m:dPr>
                      <m:e>
                        <m:sSub>
                          <m:sSubPr>
                            <m:ctrlPr>
                              <a:rPr lang="en-US" altLang="zh-CN" sz="2200" i="1">
                                <a:latin typeface="Cambria Math" charset="0"/>
                                <a:cs typeface="Times New Roman" panose="02020603050405020304" pitchFamily="18" charset="0"/>
                              </a:rPr>
                            </m:ctrlPr>
                          </m:sSubPr>
                          <m:e>
                            <m:r>
                              <a:rPr lang="en-US" altLang="zh-CN" sz="2200">
                                <a:latin typeface="Cambria Math" panose="02040503050406030204" pitchFamily="18" charset="0"/>
                                <a:cs typeface="Times New Roman" panose="02020603050405020304" pitchFamily="18" charset="0"/>
                              </a:rPr>
                              <m:t>𝑥</m:t>
                            </m:r>
                          </m:e>
                          <m:sub>
                            <m:r>
                              <a:rPr lang="en-US" altLang="zh-CN" sz="2200">
                                <a:latin typeface="Cambria Math" panose="02040503050406030204" pitchFamily="18" charset="0"/>
                                <a:cs typeface="Times New Roman" panose="02020603050405020304" pitchFamily="18" charset="0"/>
                              </a:rPr>
                              <m:t>1</m:t>
                            </m:r>
                          </m:sub>
                        </m:sSub>
                      </m:e>
                    </m:d>
                    <m:r>
                      <a:rPr lang="en-US" altLang="zh-CN" sz="2200">
                        <a:latin typeface="Cambria Math" panose="02040503050406030204" pitchFamily="18" charset="0"/>
                        <a:cs typeface="Times New Roman" panose="02020603050405020304" pitchFamily="18" charset="0"/>
                      </a:rPr>
                      <m:t>, </m:t>
                    </m:r>
                    <m:r>
                      <a:rPr lang="en-US" altLang="zh-CN" sz="2200">
                        <a:latin typeface="Cambria Math" panose="02040503050406030204" pitchFamily="18" charset="0"/>
                        <a:cs typeface="Times New Roman" panose="02020603050405020304" pitchFamily="18" charset="0"/>
                      </a:rPr>
                      <m:t>𝑝</m:t>
                    </m:r>
                    <m:d>
                      <m:dPr>
                        <m:ctrlPr>
                          <a:rPr lang="en-US" altLang="zh-CN" sz="2200" i="1">
                            <a:latin typeface="Cambria Math" charset="0"/>
                            <a:cs typeface="Times New Roman" panose="02020603050405020304" pitchFamily="18" charset="0"/>
                          </a:rPr>
                        </m:ctrlPr>
                      </m:dPr>
                      <m:e>
                        <m:sSub>
                          <m:sSubPr>
                            <m:ctrlPr>
                              <a:rPr lang="en-US" altLang="zh-CN" sz="2200" i="1">
                                <a:latin typeface="Cambria Math" charset="0"/>
                                <a:cs typeface="Times New Roman" panose="02020603050405020304" pitchFamily="18" charset="0"/>
                              </a:rPr>
                            </m:ctrlPr>
                          </m:sSubPr>
                          <m:e>
                            <m:r>
                              <a:rPr lang="en-US" altLang="zh-CN" sz="2200">
                                <a:latin typeface="Cambria Math" panose="02040503050406030204" pitchFamily="18" charset="0"/>
                                <a:cs typeface="Times New Roman" panose="02020603050405020304" pitchFamily="18" charset="0"/>
                              </a:rPr>
                              <m:t>𝑥</m:t>
                            </m:r>
                          </m:e>
                          <m:sub>
                            <m:r>
                              <a:rPr lang="en-US" altLang="zh-CN" sz="2200">
                                <a:latin typeface="Cambria Math" panose="02040503050406030204" pitchFamily="18" charset="0"/>
                                <a:cs typeface="Times New Roman" panose="02020603050405020304" pitchFamily="18" charset="0"/>
                              </a:rPr>
                              <m:t>2</m:t>
                            </m:r>
                          </m:sub>
                        </m:sSub>
                      </m:e>
                    </m:d>
                    <m:r>
                      <a:rPr lang="en-US" altLang="zh-CN" sz="2200">
                        <a:latin typeface="Cambria Math" panose="02040503050406030204" pitchFamily="18" charset="0"/>
                        <a:cs typeface="Times New Roman" panose="02020603050405020304" pitchFamily="18" charset="0"/>
                      </a:rPr>
                      <m:t>,…</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respectively.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96525" y="1559815"/>
                <a:ext cx="8460940" cy="769441"/>
              </a:xfrm>
              <a:prstGeom prst="rect">
                <a:avLst/>
              </a:prstGeom>
              <a:blipFill>
                <a:blip r:embed="rId3"/>
                <a:stretch>
                  <a:fillRect l="-937" t="-5556"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54904" y="2504920"/>
                <a:ext cx="6811160"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We can compute the population mean, which is </a:t>
                </a:r>
                <a14:m>
                  <m:oMath xmlns:m="http://schemas.openxmlformats.org/officeDocument/2006/math">
                    <m:r>
                      <a:rPr lang="en-US" altLang="zh-CN" sz="2200">
                        <a:latin typeface="Cambria Math" panose="02040503050406030204" pitchFamily="18" charset="0"/>
                        <a:cs typeface="Times New Roman" panose="02020603050405020304" pitchFamily="18" charset="0"/>
                      </a:rPr>
                      <m:t>𝐸</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𝑋</m:t>
                    </m:r>
                    <m:r>
                      <a:rPr lang="en-US" altLang="zh-CN" sz="2200">
                        <a:latin typeface="Cambria Math" panose="02040503050406030204" pitchFamily="18" charset="0"/>
                        <a:cs typeface="Times New Roman" panose="02020603050405020304" pitchFamily="18" charset="0"/>
                      </a:rPr>
                      <m:t>)</m:t>
                    </m:r>
                  </m:oMath>
                </a14:m>
                <a:r>
                  <a:rPr lang="en-US" altLang="zh-CN" sz="2200" dirty="0">
                    <a:latin typeface="Times New Roman" panose="02020603050405020304" pitchFamily="18" charset="0"/>
                    <a:cs typeface="Times New Roman" panose="02020603050405020304" pitchFamily="18" charset="0"/>
                  </a:rPr>
                  <a:t> or </a:t>
                </a:r>
                <a14:m>
                  <m:oMath xmlns:m="http://schemas.openxmlformats.org/officeDocument/2006/math">
                    <m:r>
                      <a:rPr lang="zh-CN" altLang="en-US" sz="2200">
                        <a:latin typeface="Cambria Math" panose="02040503050406030204" pitchFamily="18" charset="0"/>
                        <a:cs typeface="Times New Roman" panose="02020603050405020304" pitchFamily="18" charset="0"/>
                      </a:rPr>
                      <m:t>𝜇</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354904" y="2504920"/>
                <a:ext cx="6811160" cy="430887"/>
              </a:xfrm>
              <a:prstGeom prst="rect">
                <a:avLst/>
              </a:prstGeom>
              <a:blipFill>
                <a:blip r:embed="rId4"/>
                <a:stretch>
                  <a:fillRect l="-1163" t="-9859" r="-89" b="-26761"/>
                </a:stretch>
              </a:blipFill>
            </p:spPr>
            <p:txBody>
              <a:bodyPr/>
              <a:lstStyle/>
              <a:p>
                <a:r>
                  <a:rPr lang="zh-CN" altLang="en-US">
                    <a:noFill/>
                  </a:rPr>
                  <a:t> </a:t>
                </a:r>
              </a:p>
            </p:txBody>
          </p:sp>
        </mc:Fallback>
      </mc:AlternateContent>
      <p:sp>
        <p:nvSpPr>
          <p:cNvPr id="7" name="矩形 6"/>
          <p:cNvSpPr/>
          <p:nvPr/>
        </p:nvSpPr>
        <p:spPr>
          <a:xfrm>
            <a:off x="339820" y="3134990"/>
            <a:ext cx="5738109" cy="430887"/>
          </a:xfrm>
          <a:prstGeom prst="rect">
            <a:avLst/>
          </a:prstGeom>
        </p:spPr>
        <p:txBody>
          <a:bodyPr wrap="none">
            <a:spAutoFit/>
          </a:bodyPr>
          <a:lstStyle/>
          <a:p>
            <a:r>
              <a:rPr lang="zh-CN" altLang="zh-CN" sz="2200" dirty="0">
                <a:latin typeface="Times New Roman" panose="02020603050405020304" pitchFamily="18" charset="0"/>
                <a:cs typeface="Times New Roman" panose="02020603050405020304" pitchFamily="18" charset="0"/>
              </a:rPr>
              <a:t>You might ask "how</a:t>
            </a:r>
            <a:r>
              <a:rPr lang="en-US" altLang="zh-CN" sz="2200" dirty="0">
                <a:latin typeface="Times New Roman" panose="02020603050405020304" pitchFamily="18" charset="0"/>
                <a:cs typeface="Times New Roman" panose="02020603050405020304" pitchFamily="18" charset="0"/>
              </a:rPr>
              <a:t> are the values </a:t>
            </a:r>
            <a:r>
              <a:rPr lang="zh-CN" altLang="zh-CN" sz="2200" dirty="0">
                <a:solidFill>
                  <a:srgbClr val="FF0000"/>
                </a:solidFill>
                <a:latin typeface="Times New Roman" panose="02020603050405020304" pitchFamily="18" charset="0"/>
                <a:cs typeface="Times New Roman" panose="02020603050405020304" pitchFamily="18" charset="0"/>
              </a:rPr>
              <a:t>spread out</a:t>
            </a:r>
            <a:r>
              <a:rPr lang="en-US" altLang="zh-CN" sz="2200" dirty="0">
                <a:latin typeface="Times New Roman" panose="02020603050405020304" pitchFamily="18" charset="0"/>
                <a:cs typeface="Times New Roman" panose="02020603050405020304" pitchFamily="18" charset="0"/>
              </a:rPr>
              <a:t>?” </a:t>
            </a:r>
            <a:r>
              <a:rPr lang="zh-CN"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p:cNvSpPr/>
              <p:nvPr/>
            </p:nvSpPr>
            <p:spPr>
              <a:xfrm>
                <a:off x="375476" y="3810065"/>
                <a:ext cx="8381989" cy="769441"/>
              </a:xfrm>
              <a:prstGeom prst="rect">
                <a:avLst/>
              </a:prstGeom>
            </p:spPr>
            <p:txBody>
              <a:bodyPr wrap="square">
                <a:spAutoFit/>
              </a:bodyPr>
              <a:lstStyle/>
              <a:p>
                <a:pPr algn="just"/>
                <a:r>
                  <a:rPr lang="zh-CN" altLang="zh-CN" sz="2200" dirty="0">
                    <a:latin typeface="Times New Roman" panose="02020603050405020304" pitchFamily="18" charset="0"/>
                    <a:cs typeface="Times New Roman" panose="02020603050405020304" pitchFamily="18" charset="0"/>
                  </a:rPr>
                  <a:t>This suggests finding the expectation of the random variable</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a:latin typeface="Cambria Math" panose="02040503050406030204" pitchFamily="18" charset="0"/>
                        <a:cs typeface="Times New Roman" panose="02020603050405020304" pitchFamily="18" charset="0"/>
                      </a:rPr>
                      <m:t>𝑋</m:t>
                    </m:r>
                    <m:r>
                      <a:rPr lang="en-US" altLang="zh-CN" sz="2200">
                        <a:latin typeface="Cambria Math" panose="02040503050406030204" pitchFamily="18" charset="0"/>
                        <a:cs typeface="Times New Roman" panose="02020603050405020304" pitchFamily="18" charset="0"/>
                      </a:rPr>
                      <m:t>−</m:t>
                    </m:r>
                    <m:r>
                      <a:rPr lang="zh-CN" altLang="en-US" sz="2200">
                        <a:latin typeface="Cambria Math" panose="02040503050406030204" pitchFamily="18" charset="0"/>
                        <a:cs typeface="Times New Roman" panose="02020603050405020304" pitchFamily="18" charset="0"/>
                      </a:rPr>
                      <m:t>𝜇</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because it is the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describing the distance from the expected value.</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375476" y="3810065"/>
                <a:ext cx="8381989" cy="769441"/>
              </a:xfrm>
              <a:prstGeom prst="rect">
                <a:avLst/>
              </a:prstGeom>
              <a:blipFill>
                <a:blip r:embed="rId5"/>
                <a:stretch>
                  <a:fillRect l="-945" t="-5556"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65547" y="5164901"/>
                <a:ext cx="804252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Unfortunately</a:t>
                </a:r>
                <a:r>
                  <a:rPr lang="en-US" altLang="zh-CN" sz="2000" dirty="0">
                    <a:latin typeface="Times New Roman" panose="02020603050405020304" pitchFamily="18" charset="0"/>
                    <a:cs typeface="Times New Roman" panose="02020603050405020304" pitchFamily="18" charset="0"/>
                  </a:rPr>
                  <a:t>,</a:t>
                </a:r>
                <a:r>
                  <a:rPr lang="en-US" altLang="zh-CN" sz="2200" dirty="0">
                    <a:latin typeface="+mj-lt"/>
                  </a:rPr>
                  <a:t> </a:t>
                </a:r>
                <a14:m>
                  <m:oMath xmlns:m="http://schemas.openxmlformats.org/officeDocument/2006/math">
                    <m:r>
                      <a:rPr lang="en-US" altLang="zh-CN" sz="2200" b="0" i="1" smtClean="0">
                        <a:latin typeface="Cambria Math"/>
                      </a:rPr>
                      <m:t>𝐸</m:t>
                    </m:r>
                    <m:d>
                      <m:dPr>
                        <m:ctrlPr>
                          <a:rPr lang="en-US" altLang="zh-CN" sz="2200" b="0" i="1" smtClean="0">
                            <a:latin typeface="Cambria Math" charset="0"/>
                          </a:rPr>
                        </m:ctrlPr>
                      </m:dPr>
                      <m:e>
                        <m:r>
                          <a:rPr lang="en-US" altLang="zh-CN" sz="2200" b="0" i="1" smtClean="0">
                            <a:latin typeface="Cambria Math"/>
                          </a:rPr>
                          <m:t>𝑋</m:t>
                        </m:r>
                        <m:r>
                          <a:rPr lang="en-US" altLang="zh-CN" sz="2200" b="0" i="1" smtClean="0">
                            <a:latin typeface="Cambria Math"/>
                          </a:rPr>
                          <m:t>−</m:t>
                        </m:r>
                        <m:r>
                          <a:rPr lang="zh-CN" altLang="en-US" sz="2200" b="0" i="1" smtClean="0">
                            <a:latin typeface="Cambria Math"/>
                          </a:rPr>
                          <m:t>𝜇</m:t>
                        </m:r>
                      </m:e>
                    </m:d>
                    <m:r>
                      <a:rPr lang="en-US" altLang="zh-CN" sz="2200" b="0" i="1" smtClean="0">
                        <a:latin typeface="Cambria Math"/>
                      </a:rPr>
                      <m:t>=</m:t>
                    </m:r>
                    <m:r>
                      <a:rPr lang="en-US" altLang="zh-CN" sz="2200" b="0" i="1" smtClean="0">
                        <a:latin typeface="Cambria Math"/>
                      </a:rPr>
                      <m:t>𝐸</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r>
                      <a:rPr lang="zh-CN" altLang="en-US" sz="2200" b="0" i="1" smtClean="0">
                        <a:latin typeface="Cambria Math"/>
                      </a:rPr>
                      <m:t>𝜇</m:t>
                    </m:r>
                    <m:r>
                      <a:rPr lang="en-US" altLang="zh-CN" sz="2200" b="0" i="1" smtClean="0">
                        <a:latin typeface="Cambria Math"/>
                      </a:rPr>
                      <m:t>=0</m:t>
                    </m:r>
                  </m:oMath>
                </a14:m>
                <a:r>
                  <a:rPr lang="en-US" altLang="zh-CN" sz="2200" dirty="0">
                    <a:latin typeface="+mj-lt"/>
                  </a:rPr>
                  <a:t>.</a:t>
                </a:r>
                <a:endParaRPr lang="zh-CN" altLang="en-US" sz="2200" dirty="0">
                  <a:latin typeface="+mj-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65547" y="5164901"/>
                <a:ext cx="8042520" cy="430887"/>
              </a:xfrm>
              <a:prstGeom prst="rect">
                <a:avLst/>
              </a:prstGeom>
              <a:blipFill>
                <a:blip r:embed="rId6"/>
                <a:stretch>
                  <a:fillRect l="-986" t="-8451" b="-28169"/>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xmlns="" id="{87A6A6A4-A2B8-4648-94BD-7C2BD6301299}"/>
              </a:ext>
            </a:extLst>
          </p:cNvPr>
          <p:cNvSpPr>
            <a:spLocks noGrp="1"/>
          </p:cNvSpPr>
          <p:nvPr>
            <p:ph type="sldNum" sz="quarter" idx="11"/>
          </p:nvPr>
        </p:nvSpPr>
        <p:spPr/>
        <p:txBody>
          <a:bodyPr/>
          <a:lstStyle/>
          <a:p>
            <a:pPr>
              <a:defRPr/>
            </a:pPr>
            <a:fld id="{DF2308B0-52A9-437D-9700-D7B37876F5B1}" type="slidenum">
              <a:rPr lang="zh-CN" altLang="en-US" smtClean="0"/>
              <a:pPr>
                <a:defRPr/>
              </a:pPr>
              <a:t>37</a:t>
            </a:fld>
            <a:endParaRPr lang="en-US" altLang="zh-CN" dirty="0"/>
          </a:p>
        </p:txBody>
      </p:sp>
    </p:spTree>
    <p:extLst>
      <p:ext uri="{BB962C8B-B14F-4D97-AF65-F5344CB8AC3E}">
        <p14:creationId xmlns:p14="http://schemas.microsoft.com/office/powerpoint/2010/main" val="396753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8"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206515" y="1032993"/>
            <a:ext cx="850594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lang="zh-CN" altLang="zh-CN" sz="2200" dirty="0">
                <a:latin typeface="Times New Roman" panose="02020603050405020304" pitchFamily="18" charset="0"/>
                <a:cs typeface="Times New Roman" panose="02020603050405020304" pitchFamily="18" charset="0"/>
              </a:rPr>
              <a:t>We could imagine taking the absolute value, but it turns out to have nicer properties if we square it instead. This gives the definition of variance: </a:t>
            </a:r>
          </a:p>
        </p:txBody>
      </p:sp>
      <p:sp>
        <p:nvSpPr>
          <p:cNvPr id="4" name="矩形 3"/>
          <p:cNvSpPr/>
          <p:nvPr/>
        </p:nvSpPr>
        <p:spPr>
          <a:xfrm>
            <a:off x="323447" y="5727455"/>
            <a:ext cx="8272079" cy="430887"/>
          </a:xfrm>
          <a:prstGeom prst="rect">
            <a:avLst/>
          </a:prstGeom>
        </p:spPr>
        <p:txBody>
          <a:bodyPr wrap="square">
            <a:spAutoFit/>
          </a:bodyPr>
          <a:lstStyle/>
          <a:p>
            <a:r>
              <a:rPr lang="zh-CN" altLang="zh-CN" sz="2200" dirty="0">
                <a:latin typeface="Times New Roman" panose="02020603050405020304" pitchFamily="18" charset="0"/>
                <a:cs typeface="Times New Roman" panose="02020603050405020304" pitchFamily="18" charset="0"/>
              </a:rPr>
              <a:t>Variance is a measure of how spread out a distribution is. </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213265" y="1943835"/>
                <a:ext cx="8505945" cy="789768"/>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have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𝑝</m:t>
                    </m:r>
                    <m:r>
                      <a:rPr lang="en-US" altLang="zh-CN" sz="2200" dirty="0">
                        <a:latin typeface="Cambria Math" panose="02040503050406030204" pitchFamily="18" charset="0"/>
                        <a:cs typeface="Times New Roman" panose="02020603050405020304" pitchFamily="18" charset="0"/>
                      </a:rPr>
                      <m:t>(</m:t>
                    </m:r>
                    <m:r>
                      <a:rPr lang="en-US" altLang="zh-CN" sz="2200" dirty="0">
                        <a:latin typeface="Cambria Math" panose="02040503050406030204" pitchFamily="18" charset="0"/>
                        <a:cs typeface="Times New Roman" panose="02020603050405020304" pitchFamily="18" charset="0"/>
                      </a:rPr>
                      <m:t>𝑥</m:t>
                    </m:r>
                    <m:r>
                      <a:rPr lang="en-US" altLang="zh-CN" sz="2200" dirty="0">
                        <a:latin typeface="Cambria Math" panose="02040503050406030204" pitchFamily="18" charset="0"/>
                        <a:cs typeface="Times New Roman" panose="02020603050405020304" pitchFamily="18" charset="0"/>
                      </a:rPr>
                      <m:t>) </m:t>
                    </m:r>
                  </m:oMath>
                </a14:m>
                <a:r>
                  <a:rPr lang="en-US" altLang="zh-CN" sz="2200" dirty="0">
                    <a:latin typeface="Times New Roman" panose="02020603050405020304" pitchFamily="18" charset="0"/>
                    <a:cs typeface="Times New Roman" panose="02020603050405020304" pitchFamily="18" charset="0"/>
                  </a:rPr>
                  <a:t>and expected value </a:t>
                </a:r>
                <a14:m>
                  <m:oMath xmlns:m="http://schemas.openxmlformats.org/officeDocument/2006/math">
                    <m:r>
                      <a:rPr lang="zh-CN" altLang="en-US" sz="2200" dirty="0">
                        <a:latin typeface="Cambria Math" panose="02040503050406030204" pitchFamily="18" charset="0"/>
                        <a:cs typeface="Times New Roman" panose="02020603050405020304" pitchFamily="18" charset="0"/>
                      </a:rPr>
                      <m:t>𝜇</m:t>
                    </m:r>
                  </m:oMath>
                </a14:m>
                <a:r>
                  <a:rPr lang="en-US" altLang="zh-CN" sz="2200" dirty="0">
                    <a:latin typeface="Times New Roman" panose="02020603050405020304" pitchFamily="18" charset="0"/>
                    <a:cs typeface="Times New Roman" panose="02020603050405020304" pitchFamily="18" charset="0"/>
                  </a:rPr>
                  <a:t>. Then the variance of</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 </m:t>
                    </m:r>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denoted by </a:t>
                </a:r>
                <a14:m>
                  <m:oMath xmlns:m="http://schemas.openxmlformats.org/officeDocument/2006/math">
                    <m:r>
                      <a:rPr lang="en-US" altLang="zh-CN" sz="2200">
                        <a:latin typeface="Cambria Math" panose="02040503050406030204" pitchFamily="18" charset="0"/>
                        <a:cs typeface="Times New Roman" panose="02020603050405020304" pitchFamily="18" charset="0"/>
                      </a:rPr>
                      <m:t>𝑉</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𝑋</m:t>
                    </m:r>
                    <m:r>
                      <a:rPr lang="en-US" altLang="zh-CN" sz="2200">
                        <a:latin typeface="Cambria Math" panose="02040503050406030204" pitchFamily="18" charset="0"/>
                        <a:cs typeface="Times New Roman" panose="02020603050405020304" pitchFamily="18" charset="0"/>
                      </a:rPr>
                      <m:t>)</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or </a:t>
                </a:r>
                <a14:m>
                  <m:oMath xmlns:m="http://schemas.openxmlformats.org/officeDocument/2006/math">
                    <m:sSubSup>
                      <m:sSubSupPr>
                        <m:ctrlPr>
                          <a:rPr lang="en-US" altLang="zh-CN" sz="2200" i="1">
                            <a:latin typeface="Cambria Math" charset="0"/>
                            <a:cs typeface="Times New Roman" panose="02020603050405020304" pitchFamily="18" charset="0"/>
                          </a:rPr>
                        </m:ctrlPr>
                      </m:sSubSupPr>
                      <m:e>
                        <m:r>
                          <a:rPr lang="zh-CN" altLang="en-US" sz="2200">
                            <a:latin typeface="Cambria Math" panose="02040503050406030204" pitchFamily="18" charset="0"/>
                            <a:cs typeface="Times New Roman" panose="02020603050405020304" pitchFamily="18" charset="0"/>
                          </a:rPr>
                          <m:t>𝜎</m:t>
                        </m:r>
                      </m:e>
                      <m:sub>
                        <m:r>
                          <a:rPr lang="en-US" altLang="zh-CN" sz="2200">
                            <a:latin typeface="Cambria Math" panose="02040503050406030204" pitchFamily="18" charset="0"/>
                            <a:cs typeface="Times New Roman" panose="02020603050405020304" pitchFamily="18" charset="0"/>
                          </a:rPr>
                          <m:t>𝑋</m:t>
                        </m:r>
                      </m:sub>
                      <m:sup>
                        <m:r>
                          <a:rPr lang="en-US" altLang="zh-CN" sz="2200">
                            <a:latin typeface="Cambria Math" panose="02040503050406030204" pitchFamily="18" charset="0"/>
                            <a:cs typeface="Times New Roman" panose="02020603050405020304" pitchFamily="18" charset="0"/>
                          </a:rPr>
                          <m:t>2</m:t>
                        </m:r>
                      </m:sup>
                    </m:sSubSup>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or just </a:t>
                </a:r>
                <a14:m>
                  <m:oMath xmlns:m="http://schemas.openxmlformats.org/officeDocument/2006/math">
                    <m:sSup>
                      <m:sSupPr>
                        <m:ctrlPr>
                          <a:rPr lang="en-US" altLang="zh-CN" sz="2200" i="1">
                            <a:latin typeface="Cambria Math" charset="0"/>
                            <a:cs typeface="Times New Roman" panose="02020603050405020304" pitchFamily="18" charset="0"/>
                          </a:rPr>
                        </m:ctrlPr>
                      </m:sSupPr>
                      <m:e>
                        <m:r>
                          <a:rPr lang="zh-CN" altLang="en-US" sz="2200">
                            <a:latin typeface="Cambria Math" panose="02040503050406030204" pitchFamily="18" charset="0"/>
                            <a:cs typeface="Times New Roman" panose="02020603050405020304" pitchFamily="18" charset="0"/>
                          </a:rPr>
                          <m:t>𝜎</m:t>
                        </m:r>
                      </m:e>
                      <m:sup>
                        <m:r>
                          <a:rPr lang="en-US" altLang="zh-CN" sz="2200">
                            <a:latin typeface="Cambria Math" panose="02040503050406030204" pitchFamily="18" charset="0"/>
                            <a:cs typeface="Times New Roman" panose="02020603050405020304" pitchFamily="18" charset="0"/>
                          </a:rPr>
                          <m:t>2</m:t>
                        </m:r>
                      </m:sup>
                    </m:sSup>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213265" y="1943835"/>
                <a:ext cx="8505945" cy="789768"/>
              </a:xfrm>
              <a:prstGeom prst="rect">
                <a:avLst/>
              </a:prstGeom>
              <a:blipFill>
                <a:blip r:embed="rId2"/>
                <a:stretch>
                  <a:fillRect l="-932" t="-5426" b="-155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141731" y="2821293"/>
                <a:ext cx="2732478" cy="4744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𝑉</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r>
                        <a:rPr lang="en-US" altLang="zh-CN" sz="2200" b="0" i="1" smtClean="0">
                          <a:latin typeface="Cambria Math"/>
                        </a:rPr>
                        <m:t>𝐸</m:t>
                      </m:r>
                      <m:d>
                        <m:dPr>
                          <m:ctrlPr>
                            <a:rPr lang="en-US" altLang="zh-CN" sz="2200" b="0" i="1" smtClean="0">
                              <a:latin typeface="Cambria Math" charset="0"/>
                            </a:rPr>
                          </m:ctrlPr>
                        </m:dPr>
                        <m:e>
                          <m:sSup>
                            <m:sSupPr>
                              <m:ctrlPr>
                                <a:rPr lang="en-US" altLang="zh-CN" sz="2200" b="0" i="1" smtClean="0">
                                  <a:latin typeface="Cambria Math" charset="0"/>
                                </a:rPr>
                              </m:ctrlPr>
                            </m:sSupPr>
                            <m:e>
                              <m:d>
                                <m:dPr>
                                  <m:ctrlPr>
                                    <a:rPr lang="en-US" altLang="zh-CN" sz="2200" b="0" i="1" smtClean="0">
                                      <a:latin typeface="Cambria Math" charset="0"/>
                                    </a:rPr>
                                  </m:ctrlPr>
                                </m:dPr>
                                <m:e>
                                  <m:r>
                                    <a:rPr lang="en-US" altLang="zh-CN" sz="2200" b="0" i="1" smtClean="0">
                                      <a:latin typeface="Cambria Math"/>
                                    </a:rPr>
                                    <m:t>𝑋</m:t>
                                  </m:r>
                                  <m:r>
                                    <a:rPr lang="en-US" altLang="zh-CN" sz="2200" b="0" i="1" smtClean="0">
                                      <a:latin typeface="Cambria Math"/>
                                    </a:rPr>
                                    <m:t>−</m:t>
                                  </m:r>
                                  <m:r>
                                    <a:rPr lang="zh-CN" altLang="en-US" sz="2200" b="0" i="1" smtClean="0">
                                      <a:latin typeface="Cambria Math"/>
                                    </a:rPr>
                                    <m:t>𝜇</m:t>
                                  </m:r>
                                </m:e>
                              </m:d>
                            </m:e>
                            <m:sup>
                              <m:r>
                                <a:rPr lang="en-US" altLang="zh-CN" sz="2200" b="0" i="1" smtClean="0">
                                  <a:latin typeface="Cambria Math"/>
                                </a:rPr>
                                <m:t>2</m:t>
                              </m:r>
                            </m:sup>
                          </m:sSup>
                        </m:e>
                      </m:d>
                    </m:oMath>
                  </m:oMathPara>
                </a14:m>
                <a:endParaRPr lang="en-US" altLang="zh-CN" sz="2200" b="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141731" y="2821293"/>
                <a:ext cx="2732478" cy="474489"/>
              </a:xfrm>
              <a:prstGeom prst="rect">
                <a:avLst/>
              </a:prstGeom>
              <a:blipFill>
                <a:blip r:embed="rId3"/>
                <a:stretch>
                  <a:fillRect b="-12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707016" y="2821293"/>
                <a:ext cx="2447658" cy="370294"/>
              </a:xfrm>
              <a:prstGeom prst="rect">
                <a:avLst/>
              </a:prstGeom>
            </p:spPr>
            <p:txBody>
              <a:bodyPr wrap="none">
                <a:spAutoFit/>
              </a:bodyPr>
              <a:lstStyle/>
              <a:p>
                <a14:m>
                  <m:oMath xmlns:m="http://schemas.openxmlformats.org/officeDocument/2006/math">
                    <m:r>
                      <a:rPr lang="en-US" altLang="zh-CN" b="0" i="1" smtClean="0">
                        <a:latin typeface="Cambria Math"/>
                      </a:rPr>
                      <m:t>=</m:t>
                    </m:r>
                    <m:nary>
                      <m:naryPr>
                        <m:chr m:val="∑"/>
                        <m:supHide m:val="on"/>
                        <m:ctrlPr>
                          <a:rPr lang="zh-CN" altLang="en-US" i="1">
                            <a:latin typeface="Cambria Math" charset="0"/>
                          </a:rPr>
                        </m:ctrlPr>
                      </m:naryPr>
                      <m:sub>
                        <m:r>
                          <m:rPr>
                            <m:brk m:alnAt="7"/>
                          </m:rPr>
                          <a:rPr lang="en-US" altLang="zh-CN" i="1">
                            <a:latin typeface="Cambria Math"/>
                          </a:rPr>
                          <m:t>𝑥</m:t>
                        </m:r>
                        <m:r>
                          <a:rPr lang="en-US" altLang="zh-CN" i="1">
                            <a:latin typeface="Cambria Math"/>
                          </a:rPr>
                          <m:t>∈</m:t>
                        </m:r>
                        <m:r>
                          <a:rPr lang="en-US" altLang="zh-CN" i="1">
                            <a:latin typeface="Cambria Math"/>
                          </a:rPr>
                          <m:t>𝐷</m:t>
                        </m:r>
                      </m:sub>
                      <m:sup/>
                      <m:e>
                        <m:sSup>
                          <m:sSupPr>
                            <m:ctrlPr>
                              <a:rPr lang="en-US" altLang="zh-CN" i="1" smtClean="0">
                                <a:latin typeface="Cambria Math" charset="0"/>
                              </a:rPr>
                            </m:ctrlPr>
                          </m:sSupPr>
                          <m:e>
                            <m:r>
                              <a:rPr lang="en-US" altLang="zh-CN" b="0" i="1" smtClean="0">
                                <a:latin typeface="Cambria Math"/>
                              </a:rPr>
                              <m:t>(</m:t>
                            </m:r>
                            <m:r>
                              <a:rPr lang="en-US" altLang="zh-CN" b="0" i="1" smtClean="0">
                                <a:latin typeface="Cambria Math"/>
                              </a:rPr>
                              <m:t>𝑥</m:t>
                            </m:r>
                            <m:r>
                              <a:rPr lang="en-US" altLang="zh-CN" b="0" i="1" smtClean="0">
                                <a:latin typeface="Cambria Math"/>
                              </a:rPr>
                              <m:t>−</m:t>
                            </m:r>
                            <m:r>
                              <a:rPr lang="zh-CN" altLang="en-US" b="0" i="1" smtClean="0">
                                <a:latin typeface="Cambria Math"/>
                              </a:rPr>
                              <m:t>𝜇</m:t>
                            </m:r>
                            <m:r>
                              <a:rPr lang="en-US" altLang="zh-CN" b="0" i="1" smtClean="0">
                                <a:latin typeface="Cambria Math"/>
                              </a:rPr>
                              <m:t>)</m:t>
                            </m:r>
                          </m:e>
                          <m:sup>
                            <m:r>
                              <a:rPr lang="en-US" altLang="zh-CN" b="0" i="1" smtClean="0">
                                <a:latin typeface="Cambria Math"/>
                              </a:rPr>
                              <m:t>2</m:t>
                            </m:r>
                          </m:sup>
                        </m:sSup>
                        <m:r>
                          <a:rPr lang="en-US" altLang="zh-CN" i="1">
                            <a:latin typeface="Cambria Math"/>
                          </a:rPr>
                          <m:t>∙</m:t>
                        </m:r>
                        <m:r>
                          <a:rPr lang="en-US" altLang="zh-CN" i="1">
                            <a:latin typeface="Cambria Math"/>
                            <a:ea typeface="Cambria Math"/>
                          </a:rPr>
                          <m:t>𝑝</m:t>
                        </m:r>
                        <m:r>
                          <a:rPr lang="en-US" altLang="zh-CN" i="1">
                            <a:latin typeface="Cambria Math"/>
                            <a:ea typeface="Cambria Math"/>
                          </a:rPr>
                          <m:t>(</m:t>
                        </m:r>
                        <m:r>
                          <a:rPr lang="en-US" altLang="zh-CN" i="1">
                            <a:latin typeface="Cambria Math"/>
                            <a:ea typeface="Cambria Math"/>
                          </a:rPr>
                          <m:t>𝑥</m:t>
                        </m:r>
                        <m:r>
                          <a:rPr lang="en-US" altLang="zh-CN" i="1">
                            <a:latin typeface="Cambria Math"/>
                            <a:ea typeface="Cambria Math"/>
                          </a:rPr>
                          <m:t>)</m:t>
                        </m:r>
                      </m:e>
                    </m:nary>
                  </m:oMath>
                </a14:m>
                <a:r>
                  <a:rPr lang="zh-CN" altLang="en-US" dirty="0"/>
                  <a:t> </a:t>
                </a:r>
                <a:r>
                  <a:rPr lang="en-US" altLang="zh-CN" dirty="0"/>
                  <a:t>.</a:t>
                </a:r>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4707016" y="2821293"/>
                <a:ext cx="2447658" cy="370294"/>
              </a:xfrm>
              <a:prstGeom prst="rect">
                <a:avLst/>
              </a:prstGeom>
              <a:blipFill rotWithShape="1">
                <a:blip r:embed="rId4"/>
                <a:stretch>
                  <a:fillRect l="-3980" t="-116393" r="-1244" b="-1868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06515" y="3419522"/>
                <a:ext cx="4215065"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The </a:t>
                </a:r>
                <a:r>
                  <a:rPr lang="en-US" altLang="zh-CN" sz="2200" dirty="0">
                    <a:solidFill>
                      <a:srgbClr val="FF0000"/>
                    </a:solidFill>
                    <a:latin typeface="Times New Roman" panose="02020603050405020304" pitchFamily="18" charset="0"/>
                    <a:cs typeface="Times New Roman" panose="02020603050405020304" pitchFamily="18" charset="0"/>
                  </a:rPr>
                  <a:t>standard deviation </a:t>
                </a:r>
                <a:r>
                  <a:rPr lang="en-US" altLang="zh-CN" sz="2200" dirty="0">
                    <a:latin typeface="Times New Roman" panose="02020603050405020304" pitchFamily="18" charset="0"/>
                    <a:cs typeface="Times New Roman" panose="02020603050405020304" pitchFamily="18" charset="0"/>
                  </a:rPr>
                  <a:t>(SD)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is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206515" y="3419522"/>
                <a:ext cx="4215065" cy="430887"/>
              </a:xfrm>
              <a:prstGeom prst="rect">
                <a:avLst/>
              </a:prstGeom>
              <a:blipFill>
                <a:blip r:embed="rId5"/>
                <a:stretch>
                  <a:fillRect l="-1881" t="-9859" r="-868" b="-26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201612" y="3972260"/>
                <a:ext cx="1746568" cy="502317"/>
              </a:xfrm>
              <a:prstGeom prst="rect">
                <a:avLst/>
              </a:prstGeom>
              <a:noFill/>
            </p:spPr>
            <p:txBody>
              <a:bodyPr wrap="none" rtlCol="0">
                <a:spAutoFit/>
              </a:bodyPr>
              <a:lstStyle/>
              <a:p>
                <a14:m>
                  <m:oMath xmlns:m="http://schemas.openxmlformats.org/officeDocument/2006/math">
                    <m:sSub>
                      <m:sSubPr>
                        <m:ctrlPr>
                          <a:rPr lang="en-US" altLang="zh-CN" sz="2200" i="1" smtClean="0">
                            <a:latin typeface="Cambria Math" charset="0"/>
                          </a:rPr>
                        </m:ctrlPr>
                      </m:sSubPr>
                      <m:e>
                        <m:r>
                          <a:rPr lang="zh-CN" altLang="en-US" sz="2200" i="1" smtClean="0">
                            <a:latin typeface="Cambria Math"/>
                          </a:rPr>
                          <m:t>𝜎</m:t>
                        </m:r>
                      </m:e>
                      <m:sub>
                        <m:r>
                          <a:rPr lang="en-US" altLang="zh-CN" sz="2200" b="0" i="1" smtClean="0">
                            <a:latin typeface="Cambria Math"/>
                          </a:rPr>
                          <m:t>𝑋</m:t>
                        </m:r>
                      </m:sub>
                    </m:sSub>
                    <m:r>
                      <a:rPr lang="en-US" altLang="zh-CN" sz="2200" b="0" i="1" smtClean="0">
                        <a:latin typeface="Cambria Math"/>
                      </a:rPr>
                      <m:t>=</m:t>
                    </m:r>
                    <m:rad>
                      <m:radPr>
                        <m:degHide m:val="on"/>
                        <m:ctrlPr>
                          <a:rPr lang="en-US" altLang="zh-CN" sz="2200" b="0" i="1" smtClean="0">
                            <a:latin typeface="Cambria Math" charset="0"/>
                          </a:rPr>
                        </m:ctrlPr>
                      </m:radPr>
                      <m:deg/>
                      <m:e>
                        <m:r>
                          <a:rPr lang="en-US" altLang="zh-CN" sz="2200" b="0" i="1" smtClean="0">
                            <a:latin typeface="Cambria Math"/>
                          </a:rPr>
                          <m:t>𝑉</m:t>
                        </m:r>
                        <m:r>
                          <a:rPr lang="en-US" altLang="zh-CN" sz="2200" b="0" i="1" smtClean="0">
                            <a:latin typeface="Cambria Math"/>
                          </a:rPr>
                          <m:t>(</m:t>
                        </m:r>
                        <m:r>
                          <a:rPr lang="en-US" altLang="zh-CN" sz="2200" b="0" i="1" smtClean="0">
                            <a:latin typeface="Cambria Math"/>
                          </a:rPr>
                          <m:t>𝑋</m:t>
                        </m:r>
                        <m:r>
                          <a:rPr lang="en-US" altLang="zh-CN" sz="2200" b="0" i="1" smtClean="0">
                            <a:latin typeface="Cambria Math"/>
                          </a:rPr>
                          <m:t>)</m:t>
                        </m:r>
                      </m:e>
                    </m:rad>
                  </m:oMath>
                </a14:m>
                <a:r>
                  <a:rPr lang="en-US" altLang="zh-CN" sz="2200" dirty="0">
                    <a:latin typeface="+mj-lt"/>
                  </a:rPr>
                  <a:t>.</a:t>
                </a:r>
                <a:endParaRPr lang="zh-CN" altLang="en-US" sz="2200" dirty="0">
                  <a:latin typeface="+mj-l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201612" y="3972260"/>
                <a:ext cx="1746568" cy="502317"/>
              </a:xfrm>
              <a:prstGeom prst="rect">
                <a:avLst/>
              </a:prstGeom>
              <a:blipFill rotWithShape="1">
                <a:blip r:embed="rId6"/>
                <a:stretch>
                  <a:fillRect r="-3833" b="-19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23689" y="4486597"/>
                <a:ext cx="8567588" cy="1123384"/>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If most of the probability distribution is </a:t>
                </a:r>
                <a:r>
                  <a:rPr lang="en-US" altLang="zh-CN" sz="2200" dirty="0">
                    <a:solidFill>
                      <a:srgbClr val="FF0000"/>
                    </a:solidFill>
                    <a:latin typeface="Times New Roman" panose="02020603050405020304" pitchFamily="18" charset="0"/>
                    <a:cs typeface="Times New Roman" panose="02020603050405020304" pitchFamily="18" charset="0"/>
                  </a:rPr>
                  <a:t>close to </a:t>
                </a:r>
                <a14:m>
                  <m:oMath xmlns:m="http://schemas.openxmlformats.org/officeDocument/2006/math">
                    <m:r>
                      <a:rPr lang="zh-CN" altLang="en-US" sz="2200">
                        <a:solidFill>
                          <a:srgbClr val="FF0000"/>
                        </a:solidFill>
                        <a:latin typeface="Cambria Math" panose="02040503050406030204" pitchFamily="18" charset="0"/>
                        <a:cs typeface="Times New Roman" panose="02020603050405020304" pitchFamily="18" charset="0"/>
                      </a:rPr>
                      <m:t>𝜇</m:t>
                    </m:r>
                  </m:oMath>
                </a14:m>
                <a:r>
                  <a:rPr lang="en-US" altLang="zh-CN" sz="2200" dirty="0">
                    <a:latin typeface="Times New Roman" panose="02020603050405020304" pitchFamily="18" charset="0"/>
                    <a:cs typeface="Times New Roman" panose="02020603050405020304" pitchFamily="18" charset="0"/>
                  </a:rPr>
                  <a:t>, then </a:t>
                </a:r>
                <a14:m>
                  <m:oMath xmlns:m="http://schemas.openxmlformats.org/officeDocument/2006/math">
                    <m:sSup>
                      <m:sSupPr>
                        <m:ctrlPr>
                          <a:rPr lang="en-US" altLang="zh-CN" sz="2200" i="1" smtClean="0">
                            <a:solidFill>
                              <a:srgbClr val="FF0000"/>
                            </a:solidFill>
                            <a:latin typeface="Cambria Math" charset="0"/>
                            <a:cs typeface="Times New Roman" panose="02020603050405020304" pitchFamily="18" charset="0"/>
                          </a:rPr>
                        </m:ctrlPr>
                      </m:sSupPr>
                      <m:e>
                        <m:r>
                          <a:rPr lang="zh-CN" altLang="en-US" sz="2200">
                            <a:solidFill>
                              <a:srgbClr val="FF0000"/>
                            </a:solidFill>
                            <a:latin typeface="Cambria Math" panose="02040503050406030204" pitchFamily="18" charset="0"/>
                            <a:cs typeface="Times New Roman" panose="02020603050405020304" pitchFamily="18" charset="0"/>
                          </a:rPr>
                          <m:t>𝜎</m:t>
                        </m:r>
                      </m:e>
                      <m:sup>
                        <m:r>
                          <a:rPr lang="en-US" altLang="zh-CN" sz="2200">
                            <a:solidFill>
                              <a:srgbClr val="FF0000"/>
                            </a:solidFill>
                            <a:latin typeface="Cambria Math" panose="02040503050406030204" pitchFamily="18" charset="0"/>
                            <a:cs typeface="Times New Roman" panose="02020603050405020304" pitchFamily="18" charset="0"/>
                          </a:rPr>
                          <m:t>2</m:t>
                        </m:r>
                      </m:sup>
                    </m:sSup>
                  </m:oMath>
                </a14:m>
                <a:r>
                  <a:rPr lang="en-US" altLang="zh-CN" sz="2200" dirty="0">
                    <a:solidFill>
                      <a:srgbClr val="FF0000"/>
                    </a:solidFill>
                    <a:latin typeface="Times New Roman" panose="02020603050405020304" pitchFamily="18" charset="0"/>
                    <a:cs typeface="Times New Roman" panose="02020603050405020304" pitchFamily="18" charset="0"/>
                  </a:rPr>
                  <a:t> will be relatively small</a:t>
                </a:r>
                <a:r>
                  <a:rPr lang="en-US" altLang="zh-CN" sz="2200" dirty="0">
                    <a:latin typeface="Times New Roman" panose="02020603050405020304" pitchFamily="18" charset="0"/>
                    <a:cs typeface="Times New Roman" panose="02020603050405020304" pitchFamily="18" charset="0"/>
                  </a:rPr>
                  <a:t>. However, if there are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values far from </a:t>
                </a:r>
                <a14:m>
                  <m:oMath xmlns:m="http://schemas.openxmlformats.org/officeDocument/2006/math">
                    <m:r>
                      <a:rPr lang="zh-CN" altLang="en-US" sz="2200" dirty="0">
                        <a:latin typeface="Cambria Math" panose="02040503050406030204" pitchFamily="18" charset="0"/>
                        <a:cs typeface="Times New Roman" panose="02020603050405020304" pitchFamily="18" charset="0"/>
                      </a:rPr>
                      <m:t>𝜇</m:t>
                    </m:r>
                  </m:oMath>
                </a14:m>
                <a:r>
                  <a:rPr lang="en-US" altLang="zh-CN" sz="2200" dirty="0">
                    <a:latin typeface="Times New Roman" panose="02020603050405020304" pitchFamily="18" charset="0"/>
                    <a:cs typeface="Times New Roman" panose="02020603050405020304" pitchFamily="18" charset="0"/>
                  </a:rPr>
                  <a:t> that have large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𝑝</m:t>
                    </m:r>
                    <m:r>
                      <a:rPr lang="en-US" altLang="zh-CN" sz="2200" dirty="0">
                        <a:latin typeface="Cambria Math" panose="02040503050406030204" pitchFamily="18" charset="0"/>
                        <a:cs typeface="Times New Roman" panose="02020603050405020304" pitchFamily="18" charset="0"/>
                      </a:rPr>
                      <m:t>(</m:t>
                    </m:r>
                    <m:r>
                      <a:rPr lang="en-US" altLang="zh-CN" sz="2200" dirty="0">
                        <a:latin typeface="Cambria Math" panose="02040503050406030204" pitchFamily="18" charset="0"/>
                        <a:cs typeface="Times New Roman" panose="02020603050405020304" pitchFamily="18" charset="0"/>
                      </a:rPr>
                      <m:t>𝑥</m:t>
                    </m:r>
                    <m:r>
                      <a:rPr lang="en-US" altLang="zh-CN" sz="2200" dirty="0">
                        <a:latin typeface="Cambria Math" panose="02040503050406030204" pitchFamily="18" charset="0"/>
                        <a:cs typeface="Times New Roman" panose="02020603050405020304" pitchFamily="18" charset="0"/>
                      </a:rPr>
                      <m:t>), </m:t>
                    </m:r>
                  </m:oMath>
                </a14:m>
                <a:r>
                  <a:rPr lang="en-US" altLang="zh-CN" sz="2200" dirty="0">
                    <a:latin typeface="Times New Roman" panose="02020603050405020304" pitchFamily="18" charset="0"/>
                    <a:cs typeface="Times New Roman" panose="02020603050405020304" pitchFamily="18" charset="0"/>
                  </a:rPr>
                  <a:t>then </a:t>
                </a:r>
                <a14:m>
                  <m:oMath xmlns:m="http://schemas.openxmlformats.org/officeDocument/2006/math">
                    <m:sSup>
                      <m:sSupPr>
                        <m:ctrlPr>
                          <a:rPr lang="en-US" altLang="zh-CN" sz="2200" i="1">
                            <a:latin typeface="Cambria Math" charset="0"/>
                            <a:cs typeface="Times New Roman" panose="02020603050405020304" pitchFamily="18" charset="0"/>
                          </a:rPr>
                        </m:ctrlPr>
                      </m:sSupPr>
                      <m:e>
                        <m:r>
                          <a:rPr lang="zh-CN" altLang="en-US" sz="2200">
                            <a:latin typeface="Cambria Math" panose="02040503050406030204" pitchFamily="18" charset="0"/>
                            <a:cs typeface="Times New Roman" panose="02020603050405020304" pitchFamily="18" charset="0"/>
                          </a:rPr>
                          <m:t>𝜎</m:t>
                        </m:r>
                      </m:e>
                      <m:sup>
                        <m:r>
                          <a:rPr lang="en-US" altLang="zh-CN" sz="2200">
                            <a:latin typeface="Cambria Math" panose="02040503050406030204" pitchFamily="18" charset="0"/>
                            <a:cs typeface="Times New Roman" panose="02020603050405020304" pitchFamily="18" charset="0"/>
                          </a:rPr>
                          <m:t>2</m:t>
                        </m:r>
                      </m:sup>
                    </m:sSup>
                  </m:oMath>
                </a14:m>
                <a:r>
                  <a:rPr lang="en-US" altLang="zh-CN" sz="2200" dirty="0">
                    <a:latin typeface="Times New Roman" panose="02020603050405020304" pitchFamily="18" charset="0"/>
                    <a:cs typeface="Times New Roman" panose="02020603050405020304" pitchFamily="18" charset="0"/>
                  </a:rPr>
                  <a:t> will be quite large.</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223689" y="4486597"/>
                <a:ext cx="8567588" cy="1123384"/>
              </a:xfrm>
              <a:prstGeom prst="rect">
                <a:avLst/>
              </a:prstGeom>
              <a:blipFill>
                <a:blip r:embed="rId7"/>
                <a:stretch>
                  <a:fillRect l="-925" t="-3804" r="-925" b="-8696"/>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xmlns="" id="{3D6AE615-5A5D-4227-9329-8A8705C89D95}"/>
              </a:ext>
            </a:extLst>
          </p:cNvPr>
          <p:cNvSpPr>
            <a:spLocks noGrp="1"/>
          </p:cNvSpPr>
          <p:nvPr>
            <p:ph type="sldNum" sz="quarter" idx="11"/>
          </p:nvPr>
        </p:nvSpPr>
        <p:spPr/>
        <p:txBody>
          <a:bodyPr/>
          <a:lstStyle/>
          <a:p>
            <a:pPr>
              <a:defRPr/>
            </a:pPr>
            <a:fld id="{DF2308B0-52A9-437D-9700-D7B37876F5B1}" type="slidenum">
              <a:rPr lang="zh-CN" altLang="en-US" smtClean="0"/>
              <a:pPr>
                <a:defRPr/>
              </a:pPr>
              <a:t>38</a:t>
            </a:fld>
            <a:endParaRPr lang="en-US" altLang="zh-CN" dirty="0"/>
          </a:p>
        </p:txBody>
      </p:sp>
    </p:spTree>
    <p:extLst>
      <p:ext uri="{BB962C8B-B14F-4D97-AF65-F5344CB8AC3E}">
        <p14:creationId xmlns:p14="http://schemas.microsoft.com/office/powerpoint/2010/main" val="136019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barn(inVertical)">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431540" y="882878"/>
                <a:ext cx="3210944"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A Shortcut Formula for </a:t>
                </a:r>
                <a14:m>
                  <m:oMath xmlns:m="http://schemas.openxmlformats.org/officeDocument/2006/math">
                    <m:sSup>
                      <m:sSupPr>
                        <m:ctrlPr>
                          <a:rPr lang="en-US" altLang="zh-CN" sz="2200" i="1" smtClean="0">
                            <a:solidFill>
                              <a:srgbClr val="FF0000"/>
                            </a:solidFill>
                            <a:latin typeface="Cambria Math" charset="0"/>
                          </a:rPr>
                        </m:ctrlPr>
                      </m:sSupPr>
                      <m:e>
                        <m:r>
                          <a:rPr lang="zh-CN" altLang="en-US" sz="2200" i="1" smtClean="0">
                            <a:solidFill>
                              <a:srgbClr val="FF0000"/>
                            </a:solidFill>
                            <a:latin typeface="Cambria Math"/>
                          </a:rPr>
                          <m:t>𝜎</m:t>
                        </m:r>
                      </m:e>
                      <m:sup>
                        <m:r>
                          <a:rPr lang="en-US" altLang="zh-CN" sz="2200" b="0" i="1" smtClean="0">
                            <a:solidFill>
                              <a:srgbClr val="FF0000"/>
                            </a:solidFill>
                            <a:latin typeface="Cambria Math"/>
                          </a:rPr>
                          <m:t>2</m:t>
                        </m:r>
                      </m:sup>
                    </m:sSup>
                  </m:oMath>
                </a14:m>
                <a:endParaRPr lang="zh-CN" altLang="en-US" sz="2200" dirty="0">
                  <a:solidFill>
                    <a:srgbClr val="FF000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431540" y="882878"/>
                <a:ext cx="3210944" cy="430887"/>
              </a:xfrm>
              <a:prstGeom prst="rect">
                <a:avLst/>
              </a:prstGeom>
              <a:blipFill>
                <a:blip r:embed="rId2"/>
                <a:stretch>
                  <a:fillRect l="-2467" t="-9859" b="-26761"/>
                </a:stretch>
              </a:blipFill>
            </p:spPr>
            <p:txBody>
              <a:bodyPr/>
              <a:lstStyle/>
              <a:p>
                <a:r>
                  <a:rPr lang="zh-CN" altLang="en-US">
                    <a:noFill/>
                  </a:rPr>
                  <a:t> </a:t>
                </a:r>
              </a:p>
            </p:txBody>
          </p:sp>
        </mc:Fallback>
      </mc:AlternateContent>
      <p:sp>
        <p:nvSpPr>
          <p:cNvPr id="3" name="TextBox 2"/>
          <p:cNvSpPr txBox="1"/>
          <p:nvPr/>
        </p:nvSpPr>
        <p:spPr>
          <a:xfrm>
            <a:off x="431540" y="1377933"/>
            <a:ext cx="229525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Proposition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1061609" y="1854234"/>
                <a:ext cx="3976537"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𝑉</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sSup>
                      <m:sSupPr>
                        <m:ctrlPr>
                          <a:rPr lang="en-US" altLang="zh-CN" sz="2200" b="0" i="1" smtClean="0">
                            <a:latin typeface="Cambria Math" charset="0"/>
                          </a:rPr>
                        </m:ctrlPr>
                      </m:sSupPr>
                      <m:e>
                        <m:r>
                          <a:rPr lang="zh-CN" altLang="en-US" sz="2200" b="0" i="1" smtClean="0">
                            <a:latin typeface="Cambria Math"/>
                          </a:rPr>
                          <m:t>𝜎</m:t>
                        </m:r>
                      </m:e>
                      <m:sup>
                        <m:r>
                          <a:rPr lang="en-US" altLang="zh-CN" sz="2200" b="0" i="1" smtClean="0">
                            <a:latin typeface="Cambria Math"/>
                          </a:rPr>
                          <m:t>2</m:t>
                        </m:r>
                      </m:sup>
                    </m:sSup>
                    <m:r>
                      <a:rPr lang="en-US" altLang="zh-CN" sz="2200" b="0" i="1" smtClean="0">
                        <a:latin typeface="Cambria Math"/>
                      </a:rPr>
                      <m:t>=</m:t>
                    </m:r>
                    <m:r>
                      <a:rPr lang="en-US" altLang="zh-CN" sz="2200" b="0" i="1" smtClean="0">
                        <a:latin typeface="Cambria Math"/>
                      </a:rPr>
                      <m:t>𝐸</m:t>
                    </m:r>
                    <m:d>
                      <m:dPr>
                        <m:ctrlPr>
                          <a:rPr lang="en-US" altLang="zh-CN" sz="2200" b="0" i="1" smtClean="0">
                            <a:latin typeface="Cambria Math" charset="0"/>
                          </a:rPr>
                        </m:ctrlPr>
                      </m:dPr>
                      <m:e>
                        <m:sSup>
                          <m:sSupPr>
                            <m:ctrlPr>
                              <a:rPr lang="en-US" altLang="zh-CN" sz="2200" b="0" i="1" smtClean="0">
                                <a:latin typeface="Cambria Math" charset="0"/>
                              </a:rPr>
                            </m:ctrlPr>
                          </m:sSupPr>
                          <m:e>
                            <m:r>
                              <a:rPr lang="en-US" altLang="zh-CN" sz="2200" b="0" i="1" smtClean="0">
                                <a:latin typeface="Cambria Math"/>
                              </a:rPr>
                              <m:t>𝑋</m:t>
                            </m:r>
                          </m:e>
                          <m:sup>
                            <m:r>
                              <a:rPr lang="en-US" altLang="zh-CN" sz="2200" b="0" i="1" smtClean="0">
                                <a:latin typeface="Cambria Math"/>
                              </a:rPr>
                              <m:t>2</m:t>
                            </m:r>
                          </m:sup>
                        </m:sSup>
                      </m:e>
                    </m:d>
                    <m:r>
                      <a:rPr lang="en-US" altLang="zh-CN" sz="2200" b="0" i="1" smtClean="0">
                        <a:latin typeface="Cambria Math"/>
                      </a:rPr>
                      <m:t>−</m:t>
                    </m:r>
                    <m:sSup>
                      <m:sSupPr>
                        <m:ctrlPr>
                          <a:rPr lang="en-US" altLang="zh-CN" sz="2200" b="0" i="1" smtClean="0">
                            <a:latin typeface="Cambria Math" charset="0"/>
                          </a:rPr>
                        </m:ctrlPr>
                      </m:sSupPr>
                      <m:e>
                        <m:r>
                          <a:rPr lang="en-US" altLang="zh-CN" sz="2200" b="0" i="1" smtClean="0">
                            <a:latin typeface="Cambria Math"/>
                          </a:rPr>
                          <m:t>(</m:t>
                        </m:r>
                        <m:r>
                          <a:rPr lang="en-US" altLang="zh-CN" sz="2200" b="0" i="1" smtClean="0">
                            <a:latin typeface="Cambria Math"/>
                          </a:rPr>
                          <m:t>𝐸</m:t>
                        </m:r>
                        <m:r>
                          <a:rPr lang="en-US" altLang="zh-CN" sz="2200" b="0" i="1" smtClean="0">
                            <a:latin typeface="Cambria Math"/>
                          </a:rPr>
                          <m:t>(</m:t>
                        </m:r>
                        <m:r>
                          <a:rPr lang="en-US" altLang="zh-CN" sz="2200" b="0" i="1" smtClean="0">
                            <a:latin typeface="Cambria Math"/>
                          </a:rPr>
                          <m:t>𝑋</m:t>
                        </m:r>
                        <m:r>
                          <a:rPr lang="en-US" altLang="zh-CN" sz="2200" b="0" i="1" smtClean="0">
                            <a:latin typeface="Cambria Math"/>
                          </a:rPr>
                          <m:t>))</m:t>
                        </m:r>
                      </m:e>
                      <m:sup>
                        <m:r>
                          <a:rPr lang="en-US" altLang="zh-CN" sz="2200" b="0" i="1" smtClean="0">
                            <a:latin typeface="Cambria Math"/>
                          </a:rPr>
                          <m:t>2</m:t>
                        </m:r>
                      </m:sup>
                    </m:sSup>
                  </m:oMath>
                </a14:m>
                <a:r>
                  <a:rPr lang="en-US" altLang="zh-CN" sz="2200" dirty="0">
                    <a:latin typeface="+mj-lt"/>
                  </a:rPr>
                  <a:t>.</a:t>
                </a:r>
                <a:endParaRPr lang="zh-CN" altLang="en-US" sz="22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061609" y="1854234"/>
                <a:ext cx="3976537" cy="430887"/>
              </a:xfrm>
              <a:prstGeom prst="rect">
                <a:avLst/>
              </a:prstGeom>
              <a:blipFill rotWithShape="1">
                <a:blip r:embed="rId3"/>
                <a:stretch>
                  <a:fillRect t="-7042" r="-1227" b="-28169"/>
                </a:stretch>
              </a:blipFill>
            </p:spPr>
            <p:txBody>
              <a:bodyPr/>
              <a:lstStyle/>
              <a:p>
                <a:r>
                  <a:rPr lang="zh-CN" altLang="en-US">
                    <a:noFill/>
                  </a:rPr>
                  <a:t> </a:t>
                </a:r>
              </a:p>
            </p:txBody>
          </p:sp>
        </mc:Fallback>
      </mc:AlternateContent>
      <p:sp>
        <p:nvSpPr>
          <p:cNvPr id="5" name="TextBox 4"/>
          <p:cNvSpPr txBox="1"/>
          <p:nvPr/>
        </p:nvSpPr>
        <p:spPr>
          <a:xfrm>
            <a:off x="521550" y="2368043"/>
            <a:ext cx="130514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Proof. </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p:cNvSpPr txBox="1"/>
              <p:nvPr/>
            </p:nvSpPr>
            <p:spPr>
              <a:xfrm>
                <a:off x="1483711" y="2393885"/>
                <a:ext cx="3554435" cy="432170"/>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𝑉</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nary>
                      <m:naryPr>
                        <m:chr m:val="∑"/>
                        <m:supHide m:val="on"/>
                        <m:ctrlPr>
                          <a:rPr lang="zh-CN" altLang="en-US" sz="2200" i="1">
                            <a:latin typeface="Cambria Math" charset="0"/>
                          </a:rPr>
                        </m:ctrlPr>
                      </m:naryPr>
                      <m:sub>
                        <m:r>
                          <m:rPr>
                            <m:brk m:alnAt="7"/>
                          </m:rPr>
                          <a:rPr lang="en-US" altLang="zh-CN" sz="2200" i="1">
                            <a:latin typeface="Cambria Math"/>
                          </a:rPr>
                          <m:t>𝑥</m:t>
                        </m:r>
                        <m:r>
                          <a:rPr lang="en-US" altLang="zh-CN" sz="2200" i="1">
                            <a:latin typeface="Cambria Math"/>
                          </a:rPr>
                          <m:t>∈</m:t>
                        </m:r>
                        <m:r>
                          <a:rPr lang="en-US" altLang="zh-CN" sz="2200" i="1">
                            <a:latin typeface="Cambria Math"/>
                          </a:rPr>
                          <m:t>𝐷</m:t>
                        </m:r>
                      </m:sub>
                      <m:sup/>
                      <m:e>
                        <m:sSup>
                          <m:sSupPr>
                            <m:ctrlPr>
                              <a:rPr lang="en-US" altLang="zh-CN" sz="2200" i="1">
                                <a:latin typeface="Cambria Math" charset="0"/>
                              </a:rPr>
                            </m:ctrlPr>
                          </m:sSupPr>
                          <m:e>
                            <m:r>
                              <a:rPr lang="en-US" altLang="zh-CN" sz="2200" i="1">
                                <a:latin typeface="Cambria Math"/>
                              </a:rPr>
                              <m:t>(</m:t>
                            </m:r>
                            <m:r>
                              <a:rPr lang="en-US" altLang="zh-CN" sz="2200" i="1">
                                <a:latin typeface="Cambria Math"/>
                              </a:rPr>
                              <m:t>𝑥</m:t>
                            </m:r>
                            <m:r>
                              <a:rPr lang="en-US" altLang="zh-CN" sz="2200" i="1">
                                <a:latin typeface="Cambria Math"/>
                              </a:rPr>
                              <m:t>−</m:t>
                            </m:r>
                            <m:r>
                              <a:rPr lang="zh-CN" altLang="en-US" sz="2200" i="1">
                                <a:latin typeface="Cambria Math"/>
                              </a:rPr>
                              <m:t>𝜇</m:t>
                            </m:r>
                            <m:r>
                              <a:rPr lang="en-US" altLang="zh-CN" sz="2200" i="1">
                                <a:latin typeface="Cambria Math"/>
                              </a:rPr>
                              <m:t>)</m:t>
                            </m:r>
                          </m:e>
                          <m:sup>
                            <m:r>
                              <a:rPr lang="en-US" altLang="zh-CN" sz="2200" i="1">
                                <a:latin typeface="Cambria Math"/>
                              </a:rPr>
                              <m:t>2</m:t>
                            </m:r>
                          </m:sup>
                        </m:sSup>
                        <m:r>
                          <a:rPr lang="en-US" altLang="zh-CN" sz="2200" i="1">
                            <a:latin typeface="Cambria Math"/>
                          </a:rPr>
                          <m:t>∙</m:t>
                        </m:r>
                        <m:r>
                          <a:rPr lang="en-US" altLang="zh-CN" sz="2200" i="1">
                            <a:latin typeface="Cambria Math"/>
                            <a:ea typeface="Cambria Math"/>
                          </a:rPr>
                          <m:t>𝑝</m:t>
                        </m:r>
                        <m:r>
                          <a:rPr lang="en-US" altLang="zh-CN" sz="2200" i="1">
                            <a:latin typeface="Cambria Math"/>
                            <a:ea typeface="Cambria Math"/>
                          </a:rPr>
                          <m:t>(</m:t>
                        </m:r>
                        <m:r>
                          <a:rPr lang="en-US" altLang="zh-CN" sz="2200" i="1">
                            <a:latin typeface="Cambria Math"/>
                            <a:ea typeface="Cambria Math"/>
                          </a:rPr>
                          <m:t>𝑥</m:t>
                        </m:r>
                        <m:r>
                          <a:rPr lang="en-US" altLang="zh-CN" sz="2200" i="1">
                            <a:latin typeface="Cambria Math"/>
                            <a:ea typeface="Cambria Math"/>
                          </a:rPr>
                          <m:t>)</m:t>
                        </m:r>
                      </m:e>
                    </m:nary>
                  </m:oMath>
                </a14:m>
                <a:r>
                  <a:rPr lang="zh-CN" altLang="en-US" sz="2200" dirty="0">
                    <a:latin typeface="+mj-lt"/>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1483711" y="2393885"/>
                <a:ext cx="3554435" cy="432170"/>
              </a:xfrm>
              <a:prstGeom prst="rect">
                <a:avLst/>
              </a:prstGeom>
              <a:blipFill rotWithShape="1">
                <a:blip r:embed="rId4"/>
                <a:stretch>
                  <a:fillRect t="-123944" b="-1915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141730" y="2978950"/>
                <a:ext cx="3935052" cy="432170"/>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nary>
                      <m:naryPr>
                        <m:chr m:val="∑"/>
                        <m:supHide m:val="on"/>
                        <m:ctrlPr>
                          <a:rPr lang="zh-CN" altLang="en-US" sz="2200" i="1">
                            <a:latin typeface="Cambria Math" charset="0"/>
                          </a:rPr>
                        </m:ctrlPr>
                      </m:naryPr>
                      <m:sub>
                        <m:r>
                          <m:rPr>
                            <m:brk m:alnAt="7"/>
                          </m:rPr>
                          <a:rPr lang="en-US" altLang="zh-CN" sz="2200" i="1">
                            <a:latin typeface="Cambria Math"/>
                          </a:rPr>
                          <m:t>𝑥</m:t>
                        </m:r>
                        <m:r>
                          <a:rPr lang="en-US" altLang="zh-CN" sz="2200" i="1">
                            <a:latin typeface="Cambria Math"/>
                          </a:rPr>
                          <m:t>∈</m:t>
                        </m:r>
                        <m:r>
                          <a:rPr lang="en-US" altLang="zh-CN" sz="2200" i="1">
                            <a:latin typeface="Cambria Math"/>
                          </a:rPr>
                          <m:t>𝐷</m:t>
                        </m:r>
                      </m:sub>
                      <m:sup/>
                      <m:e>
                        <m:r>
                          <a:rPr lang="en-US" altLang="zh-CN" sz="2200" b="0" i="1" smtClean="0">
                            <a:latin typeface="Cambria Math"/>
                          </a:rPr>
                          <m:t>(</m:t>
                        </m:r>
                        <m:sSup>
                          <m:sSupPr>
                            <m:ctrlPr>
                              <a:rPr lang="en-US" altLang="zh-CN" sz="2200" b="0" i="1" smtClean="0">
                                <a:latin typeface="Cambria Math" charset="0"/>
                              </a:rPr>
                            </m:ctrlPr>
                          </m:sSupPr>
                          <m:e>
                            <m:r>
                              <a:rPr lang="en-US" altLang="zh-CN" sz="2200" b="0" i="1" smtClean="0">
                                <a:latin typeface="Cambria Math"/>
                              </a:rPr>
                              <m:t>𝑥</m:t>
                            </m:r>
                          </m:e>
                          <m:sup>
                            <m:r>
                              <a:rPr lang="en-US" altLang="zh-CN" sz="2200" b="0" i="1" smtClean="0">
                                <a:latin typeface="Cambria Math"/>
                              </a:rPr>
                              <m:t>2</m:t>
                            </m:r>
                          </m:sup>
                        </m:sSup>
                        <m:r>
                          <a:rPr lang="en-US" altLang="zh-CN" sz="2200" b="0" i="1" smtClean="0">
                            <a:latin typeface="Cambria Math"/>
                          </a:rPr>
                          <m:t>−2</m:t>
                        </m:r>
                        <m:r>
                          <a:rPr lang="zh-CN" altLang="en-US" sz="2200" b="0" i="1" smtClean="0">
                            <a:latin typeface="Cambria Math"/>
                          </a:rPr>
                          <m:t>𝜇</m:t>
                        </m:r>
                        <m:r>
                          <a:rPr lang="en-US" altLang="zh-CN" sz="2200" b="0" i="1" smtClean="0">
                            <a:latin typeface="Cambria Math"/>
                          </a:rPr>
                          <m:t>𝑥</m:t>
                        </m:r>
                        <m:r>
                          <a:rPr lang="en-US" altLang="zh-CN" sz="2200" b="0" i="1" smtClean="0">
                            <a:latin typeface="Cambria Math"/>
                          </a:rPr>
                          <m:t>+</m:t>
                        </m:r>
                        <m:sSup>
                          <m:sSupPr>
                            <m:ctrlPr>
                              <a:rPr lang="en-US" altLang="zh-CN" sz="2200" b="0" i="1" smtClean="0">
                                <a:latin typeface="Cambria Math" charset="0"/>
                              </a:rPr>
                            </m:ctrlPr>
                          </m:sSupPr>
                          <m:e>
                            <m:r>
                              <a:rPr lang="zh-CN" altLang="en-US" sz="2200" b="0" i="1" smtClean="0">
                                <a:latin typeface="Cambria Math"/>
                              </a:rPr>
                              <m:t>𝜇</m:t>
                            </m:r>
                          </m:e>
                          <m:sup>
                            <m:r>
                              <a:rPr lang="en-US" altLang="zh-CN" sz="2200" b="0" i="1" smtClean="0">
                                <a:latin typeface="Cambria Math"/>
                              </a:rPr>
                              <m:t>2</m:t>
                            </m:r>
                          </m:sup>
                        </m:sSup>
                        <m:r>
                          <a:rPr lang="en-US" altLang="zh-CN" sz="2200" b="0" i="1" smtClean="0">
                            <a:latin typeface="Cambria Math"/>
                          </a:rPr>
                          <m:t>)</m:t>
                        </m:r>
                        <m:r>
                          <a:rPr lang="en-US" altLang="zh-CN" sz="2200" i="1">
                            <a:latin typeface="Cambria Math"/>
                          </a:rPr>
                          <m:t>∙</m:t>
                        </m:r>
                        <m:r>
                          <a:rPr lang="en-US" altLang="zh-CN" sz="2200" i="1">
                            <a:latin typeface="Cambria Math"/>
                            <a:ea typeface="Cambria Math"/>
                          </a:rPr>
                          <m:t>𝑝</m:t>
                        </m:r>
                        <m:r>
                          <a:rPr lang="en-US" altLang="zh-CN" sz="2200" i="1">
                            <a:latin typeface="Cambria Math"/>
                            <a:ea typeface="Cambria Math"/>
                          </a:rPr>
                          <m:t>(</m:t>
                        </m:r>
                        <m:r>
                          <a:rPr lang="en-US" altLang="zh-CN" sz="2200" i="1">
                            <a:latin typeface="Cambria Math"/>
                            <a:ea typeface="Cambria Math"/>
                          </a:rPr>
                          <m:t>𝑥</m:t>
                        </m:r>
                        <m:r>
                          <a:rPr lang="en-US" altLang="zh-CN" sz="2200" i="1">
                            <a:latin typeface="Cambria Math"/>
                            <a:ea typeface="Cambria Math"/>
                          </a:rPr>
                          <m:t>)</m:t>
                        </m:r>
                      </m:e>
                    </m:nary>
                    <m:r>
                      <a:rPr lang="en-US" altLang="zh-CN" sz="2200" b="0" i="1" smtClean="0">
                        <a:latin typeface="Cambria Math"/>
                        <a:ea typeface="Cambria Math"/>
                      </a:rPr>
                      <m:t> </m:t>
                    </m:r>
                  </m:oMath>
                </a14:m>
                <a:r>
                  <a:rPr lang="zh-CN" altLang="en-US" sz="2200" dirty="0">
                    <a:latin typeface="+mj-lt"/>
                  </a:rPr>
                  <a:t> </a:t>
                </a:r>
              </a:p>
            </p:txBody>
          </p:sp>
        </mc:Choice>
        <mc:Fallback xmlns="">
          <p:sp>
            <p:nvSpPr>
              <p:cNvPr id="7" name="TextBox 6"/>
              <p:cNvSpPr txBox="1">
                <a:spLocks noRot="1" noChangeAspect="1" noMove="1" noResize="1" noEditPoints="1" noAdjustHandles="1" noChangeArrowheads="1" noChangeShapeType="1" noTextEdit="1"/>
              </p:cNvSpPr>
              <p:nvPr/>
            </p:nvSpPr>
            <p:spPr>
              <a:xfrm>
                <a:off x="2141730" y="2978950"/>
                <a:ext cx="3935052" cy="432170"/>
              </a:xfrm>
              <a:prstGeom prst="rect">
                <a:avLst/>
              </a:prstGeom>
              <a:blipFill rotWithShape="1">
                <a:blip r:embed="rId5"/>
                <a:stretch>
                  <a:fillRect l="-3406" t="-123944" b="-1915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096725" y="3609020"/>
                <a:ext cx="6553654" cy="432170"/>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nary>
                      <m:naryPr>
                        <m:chr m:val="∑"/>
                        <m:supHide m:val="on"/>
                        <m:ctrlPr>
                          <a:rPr lang="zh-CN" altLang="en-US" sz="2200" i="1">
                            <a:latin typeface="Cambria Math" charset="0"/>
                          </a:rPr>
                        </m:ctrlPr>
                      </m:naryPr>
                      <m:sub>
                        <m:r>
                          <m:rPr>
                            <m:brk m:alnAt="7"/>
                          </m:rPr>
                          <a:rPr lang="en-US" altLang="zh-CN" sz="2200" i="1">
                            <a:latin typeface="Cambria Math"/>
                          </a:rPr>
                          <m:t>𝑥</m:t>
                        </m:r>
                        <m:r>
                          <a:rPr lang="en-US" altLang="zh-CN" sz="2200" i="1">
                            <a:latin typeface="Cambria Math"/>
                          </a:rPr>
                          <m:t>∈</m:t>
                        </m:r>
                        <m:r>
                          <a:rPr lang="en-US" altLang="zh-CN" sz="2200" i="1">
                            <a:latin typeface="Cambria Math"/>
                          </a:rPr>
                          <m:t>𝐷</m:t>
                        </m:r>
                      </m:sub>
                      <m:sup/>
                      <m:e>
                        <m:sSup>
                          <m:sSupPr>
                            <m:ctrlPr>
                              <a:rPr lang="en-US" altLang="zh-CN" sz="2200" b="0" i="1" smtClean="0">
                                <a:latin typeface="Cambria Math" charset="0"/>
                              </a:rPr>
                            </m:ctrlPr>
                          </m:sSupPr>
                          <m:e>
                            <m:r>
                              <a:rPr lang="en-US" altLang="zh-CN" sz="2200" b="0" i="1" smtClean="0">
                                <a:latin typeface="Cambria Math"/>
                              </a:rPr>
                              <m:t>𝑥</m:t>
                            </m:r>
                          </m:e>
                          <m:sup>
                            <m:r>
                              <a:rPr lang="en-US" altLang="zh-CN" sz="2200" b="0" i="1" smtClean="0">
                                <a:latin typeface="Cambria Math"/>
                              </a:rPr>
                              <m:t>2</m:t>
                            </m:r>
                          </m:sup>
                        </m:sSup>
                        <m:r>
                          <a:rPr lang="en-US" altLang="zh-CN" sz="2200" i="1">
                            <a:latin typeface="Cambria Math"/>
                          </a:rPr>
                          <m:t>∙</m:t>
                        </m:r>
                        <m:r>
                          <a:rPr lang="en-US" altLang="zh-CN" sz="2200" i="1">
                            <a:latin typeface="Cambria Math"/>
                            <a:ea typeface="Cambria Math"/>
                          </a:rPr>
                          <m:t>𝑝</m:t>
                        </m:r>
                        <m:r>
                          <a:rPr lang="en-US" altLang="zh-CN" sz="2200" i="1">
                            <a:latin typeface="Cambria Math"/>
                            <a:ea typeface="Cambria Math"/>
                          </a:rPr>
                          <m:t>(</m:t>
                        </m:r>
                        <m:r>
                          <a:rPr lang="en-US" altLang="zh-CN" sz="2200" i="1">
                            <a:latin typeface="Cambria Math"/>
                            <a:ea typeface="Cambria Math"/>
                          </a:rPr>
                          <m:t>𝑥</m:t>
                        </m:r>
                        <m:r>
                          <a:rPr lang="en-US" altLang="zh-CN" sz="2200" i="1">
                            <a:latin typeface="Cambria Math"/>
                            <a:ea typeface="Cambria Math"/>
                          </a:rPr>
                          <m:t>)</m:t>
                        </m:r>
                      </m:e>
                    </m:nary>
                    <m:r>
                      <a:rPr lang="en-US" altLang="zh-CN" sz="2200" b="0" i="1" smtClean="0">
                        <a:latin typeface="Cambria Math"/>
                        <a:ea typeface="Cambria Math"/>
                      </a:rPr>
                      <m:t>−2</m:t>
                    </m:r>
                    <m:r>
                      <a:rPr lang="zh-CN" altLang="en-US" sz="2200" b="0" i="1" smtClean="0">
                        <a:latin typeface="Cambria Math"/>
                        <a:ea typeface="Cambria Math"/>
                      </a:rPr>
                      <m:t>𝜇</m:t>
                    </m:r>
                    <m:nary>
                      <m:naryPr>
                        <m:chr m:val="∑"/>
                        <m:supHide m:val="on"/>
                        <m:ctrlPr>
                          <a:rPr lang="zh-CN" altLang="en-US" sz="2200" i="1">
                            <a:latin typeface="Cambria Math" charset="0"/>
                          </a:rPr>
                        </m:ctrlPr>
                      </m:naryPr>
                      <m:sub>
                        <m:r>
                          <m:rPr>
                            <m:brk m:alnAt="7"/>
                          </m:rPr>
                          <a:rPr lang="en-US" altLang="zh-CN" sz="2200" i="1">
                            <a:latin typeface="Cambria Math"/>
                          </a:rPr>
                          <m:t>𝑥</m:t>
                        </m:r>
                        <m:r>
                          <a:rPr lang="en-US" altLang="zh-CN" sz="2200" i="1">
                            <a:latin typeface="Cambria Math"/>
                          </a:rPr>
                          <m:t>∈</m:t>
                        </m:r>
                        <m:r>
                          <a:rPr lang="en-US" altLang="zh-CN" sz="2200" i="1">
                            <a:latin typeface="Cambria Math"/>
                          </a:rPr>
                          <m:t>𝐷</m:t>
                        </m:r>
                      </m:sub>
                      <m:sup/>
                      <m:e>
                        <m:r>
                          <a:rPr lang="en-US" altLang="zh-CN" sz="2200" b="0" i="1" smtClean="0">
                            <a:latin typeface="Cambria Math"/>
                          </a:rPr>
                          <m:t>𝑥</m:t>
                        </m:r>
                        <m:r>
                          <a:rPr lang="en-US" altLang="zh-CN" sz="2200" i="1">
                            <a:latin typeface="Cambria Math"/>
                          </a:rPr>
                          <m:t>∙</m:t>
                        </m:r>
                        <m:r>
                          <a:rPr lang="en-US" altLang="zh-CN" sz="2200" i="1">
                            <a:latin typeface="Cambria Math"/>
                            <a:ea typeface="Cambria Math"/>
                          </a:rPr>
                          <m:t>𝑝</m:t>
                        </m:r>
                        <m:d>
                          <m:dPr>
                            <m:ctrlPr>
                              <a:rPr lang="en-US" altLang="zh-CN" sz="2200" i="1">
                                <a:latin typeface="Cambria Math" charset="0"/>
                                <a:ea typeface="Cambria Math"/>
                              </a:rPr>
                            </m:ctrlPr>
                          </m:dPr>
                          <m:e>
                            <m:r>
                              <a:rPr lang="en-US" altLang="zh-CN" sz="2200" i="1">
                                <a:latin typeface="Cambria Math"/>
                                <a:ea typeface="Cambria Math"/>
                              </a:rPr>
                              <m:t>𝑥</m:t>
                            </m:r>
                          </m:e>
                        </m:d>
                      </m:e>
                    </m:nary>
                    <m:r>
                      <a:rPr lang="en-US" altLang="zh-CN" sz="2200" b="0" i="1" smtClean="0">
                        <a:latin typeface="Cambria Math"/>
                        <a:ea typeface="Cambria Math"/>
                      </a:rPr>
                      <m:t>+</m:t>
                    </m:r>
                    <m:sSup>
                      <m:sSupPr>
                        <m:ctrlPr>
                          <a:rPr lang="en-US" altLang="zh-CN" sz="2200" b="0" i="1" smtClean="0">
                            <a:latin typeface="Cambria Math" charset="0"/>
                            <a:ea typeface="Cambria Math"/>
                          </a:rPr>
                        </m:ctrlPr>
                      </m:sSupPr>
                      <m:e>
                        <m:r>
                          <a:rPr lang="zh-CN" altLang="en-US" sz="2200" b="0" i="1" smtClean="0">
                            <a:latin typeface="Cambria Math"/>
                            <a:ea typeface="Cambria Math"/>
                          </a:rPr>
                          <m:t>𝜇</m:t>
                        </m:r>
                      </m:e>
                      <m:sup>
                        <m:r>
                          <a:rPr lang="en-US" altLang="zh-CN" sz="2200" b="0" i="1" smtClean="0">
                            <a:latin typeface="Cambria Math"/>
                            <a:ea typeface="Cambria Math"/>
                          </a:rPr>
                          <m:t>2</m:t>
                        </m:r>
                      </m:sup>
                    </m:sSup>
                  </m:oMath>
                </a14:m>
                <a:r>
                  <a:rPr lang="zh-CN" altLang="en-US" sz="2200" dirty="0"/>
                  <a:t> </a:t>
                </a:r>
                <a14:m>
                  <m:oMath xmlns:m="http://schemas.openxmlformats.org/officeDocument/2006/math">
                    <m:nary>
                      <m:naryPr>
                        <m:chr m:val="∑"/>
                        <m:supHide m:val="on"/>
                        <m:ctrlPr>
                          <a:rPr lang="zh-CN" altLang="en-US" sz="2200" i="1">
                            <a:latin typeface="Cambria Math" charset="0"/>
                          </a:rPr>
                        </m:ctrlPr>
                      </m:naryPr>
                      <m:sub>
                        <m:r>
                          <m:rPr>
                            <m:brk m:alnAt="7"/>
                          </m:rPr>
                          <a:rPr lang="en-US" altLang="zh-CN" sz="2200" i="1">
                            <a:latin typeface="Cambria Math"/>
                          </a:rPr>
                          <m:t>𝑥</m:t>
                        </m:r>
                        <m:r>
                          <a:rPr lang="en-US" altLang="zh-CN" sz="2200" i="1">
                            <a:latin typeface="Cambria Math"/>
                          </a:rPr>
                          <m:t>∈</m:t>
                        </m:r>
                        <m:r>
                          <a:rPr lang="en-US" altLang="zh-CN" sz="2200" i="1">
                            <a:latin typeface="Cambria Math"/>
                          </a:rPr>
                          <m:t>𝐷</m:t>
                        </m:r>
                      </m:sub>
                      <m:sup/>
                      <m:e>
                        <m:r>
                          <a:rPr lang="en-US" altLang="zh-CN" sz="2200" i="1">
                            <a:latin typeface="Cambria Math"/>
                            <a:ea typeface="Cambria Math"/>
                          </a:rPr>
                          <m:t>𝑝</m:t>
                        </m:r>
                        <m:r>
                          <a:rPr lang="en-US" altLang="zh-CN" sz="2200" i="1">
                            <a:latin typeface="Cambria Math"/>
                            <a:ea typeface="Cambria Math"/>
                          </a:rPr>
                          <m:t>(</m:t>
                        </m:r>
                        <m:r>
                          <a:rPr lang="en-US" altLang="zh-CN" sz="2200" i="1">
                            <a:latin typeface="Cambria Math"/>
                            <a:ea typeface="Cambria Math"/>
                          </a:rPr>
                          <m:t>𝑥</m:t>
                        </m:r>
                        <m:r>
                          <a:rPr lang="en-US" altLang="zh-CN" sz="2200" i="1">
                            <a:latin typeface="Cambria Math"/>
                            <a:ea typeface="Cambria Math"/>
                          </a:rPr>
                          <m:t>)</m:t>
                        </m:r>
                      </m:e>
                    </m:nary>
                  </m:oMath>
                </a14:m>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096725" y="3609020"/>
                <a:ext cx="6553654" cy="432170"/>
              </a:xfrm>
              <a:prstGeom prst="rect">
                <a:avLst/>
              </a:prstGeom>
              <a:blipFill rotWithShape="1">
                <a:blip r:embed="rId6"/>
                <a:stretch>
                  <a:fillRect l="-2140" t="-123944" b="-1915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096725" y="4284095"/>
                <a:ext cx="4167038" cy="5413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r>
                        <a:rPr lang="en-US" altLang="zh-CN" sz="2200" b="0" i="1" smtClean="0">
                          <a:latin typeface="Cambria Math"/>
                        </a:rPr>
                        <m:t>𝐸</m:t>
                      </m:r>
                      <m:d>
                        <m:dPr>
                          <m:ctrlPr>
                            <a:rPr lang="en-US" altLang="zh-CN" sz="2200" b="0" i="1" smtClean="0">
                              <a:latin typeface="Cambria Math" charset="0"/>
                            </a:rPr>
                          </m:ctrlPr>
                        </m:dPr>
                        <m:e>
                          <m:sSup>
                            <m:sSupPr>
                              <m:ctrlPr>
                                <a:rPr lang="en-US" altLang="zh-CN" sz="2200" b="0" i="1" smtClean="0">
                                  <a:latin typeface="Cambria Math" charset="0"/>
                                </a:rPr>
                              </m:ctrlPr>
                            </m:sSupPr>
                            <m:e>
                              <m:r>
                                <a:rPr lang="en-US" altLang="zh-CN" sz="2200" b="0" i="1" smtClean="0">
                                  <a:latin typeface="Cambria Math"/>
                                </a:rPr>
                                <m:t>𝑋</m:t>
                              </m:r>
                            </m:e>
                            <m:sup>
                              <m:r>
                                <a:rPr lang="en-US" altLang="zh-CN" sz="2200" b="0" i="1" smtClean="0">
                                  <a:latin typeface="Cambria Math"/>
                                </a:rPr>
                                <m:t>2</m:t>
                              </m:r>
                            </m:sup>
                          </m:sSup>
                        </m:e>
                      </m:d>
                      <m:r>
                        <a:rPr lang="en-US" altLang="zh-CN" sz="2200" b="0" i="1" smtClean="0">
                          <a:latin typeface="Cambria Math"/>
                        </a:rPr>
                        <m:t>−2</m:t>
                      </m:r>
                      <m:sSup>
                        <m:sSupPr>
                          <m:ctrlPr>
                            <a:rPr lang="en-US" altLang="zh-CN" sz="2200" b="0" i="1" smtClean="0">
                              <a:latin typeface="Cambria Math" charset="0"/>
                            </a:rPr>
                          </m:ctrlPr>
                        </m:sSupPr>
                        <m:e>
                          <m:d>
                            <m:dPr>
                              <m:ctrlPr>
                                <a:rPr lang="en-US" altLang="zh-CN" sz="2200" b="0" i="1" smtClean="0">
                                  <a:latin typeface="Cambria Math" charset="0"/>
                                </a:rPr>
                              </m:ctrlPr>
                            </m:dPr>
                            <m:e>
                              <m:r>
                                <a:rPr lang="en-US" altLang="zh-CN" sz="2200" b="0" i="1" smtClean="0">
                                  <a:latin typeface="Cambria Math"/>
                                </a:rPr>
                                <m:t>𝐸</m:t>
                              </m:r>
                              <m:d>
                                <m:dPr>
                                  <m:ctrlPr>
                                    <a:rPr lang="en-US" altLang="zh-CN" sz="2200" b="0" i="1" smtClean="0">
                                      <a:latin typeface="Cambria Math" charset="0"/>
                                    </a:rPr>
                                  </m:ctrlPr>
                                </m:dPr>
                                <m:e>
                                  <m:r>
                                    <a:rPr lang="en-US" altLang="zh-CN" sz="2200" b="0" i="1" smtClean="0">
                                      <a:latin typeface="Cambria Math"/>
                                    </a:rPr>
                                    <m:t>𝑋</m:t>
                                  </m:r>
                                </m:e>
                              </m:d>
                            </m:e>
                          </m:d>
                        </m:e>
                        <m:sup>
                          <m:r>
                            <a:rPr lang="en-US" altLang="zh-CN" sz="2200" b="0" i="1" smtClean="0">
                              <a:latin typeface="Cambria Math"/>
                            </a:rPr>
                            <m:t>2</m:t>
                          </m:r>
                        </m:sup>
                      </m:sSup>
                      <m:r>
                        <a:rPr lang="en-US" altLang="zh-CN" sz="2200" b="0" i="1" smtClean="0">
                          <a:latin typeface="Cambria Math"/>
                        </a:rPr>
                        <m:t>+</m:t>
                      </m:r>
                      <m:sSup>
                        <m:sSupPr>
                          <m:ctrlPr>
                            <a:rPr lang="en-US" altLang="zh-CN" sz="2200" b="0" i="1" smtClean="0">
                              <a:latin typeface="Cambria Math" charset="0"/>
                            </a:rPr>
                          </m:ctrlPr>
                        </m:sSupPr>
                        <m:e>
                          <m:r>
                            <a:rPr lang="en-US" altLang="zh-CN" sz="2200" b="0" i="1" smtClean="0">
                              <a:latin typeface="Cambria Math"/>
                            </a:rPr>
                            <m:t>(</m:t>
                          </m:r>
                          <m:r>
                            <a:rPr lang="en-US" altLang="zh-CN" sz="2200" b="0" i="1" smtClean="0">
                              <a:latin typeface="Cambria Math"/>
                            </a:rPr>
                            <m:t>𝐸</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e>
                        <m:sup>
                          <m:r>
                            <a:rPr lang="en-US" altLang="zh-CN" sz="2200" b="0" i="1" smtClean="0">
                              <a:latin typeface="Cambria Math"/>
                            </a:rPr>
                            <m:t>2</m:t>
                          </m:r>
                        </m:sup>
                      </m:sSup>
                    </m:oMath>
                  </m:oMathPara>
                </a14:m>
                <a:endParaRPr lang="zh-CN" altLang="en-US" sz="2200" dirty="0">
                  <a:latin typeface="+mj-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096725" y="4284095"/>
                <a:ext cx="4167038" cy="541367"/>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161347" y="5004175"/>
                <a:ext cx="2610458"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200" i="1">
                          <a:latin typeface="Cambria Math"/>
                        </a:rPr>
                        <m:t>=</m:t>
                      </m:r>
                      <m:r>
                        <a:rPr lang="en-US" altLang="zh-CN" sz="2200" i="1">
                          <a:latin typeface="Cambria Math"/>
                        </a:rPr>
                        <m:t>𝐸</m:t>
                      </m:r>
                      <m:d>
                        <m:dPr>
                          <m:ctrlPr>
                            <a:rPr lang="en-US" altLang="zh-CN" sz="2200" i="1">
                              <a:latin typeface="Cambria Math" charset="0"/>
                            </a:rPr>
                          </m:ctrlPr>
                        </m:dPr>
                        <m:e>
                          <m:sSup>
                            <m:sSupPr>
                              <m:ctrlPr>
                                <a:rPr lang="en-US" altLang="zh-CN" sz="2200" i="1">
                                  <a:latin typeface="Cambria Math" charset="0"/>
                                </a:rPr>
                              </m:ctrlPr>
                            </m:sSupPr>
                            <m:e>
                              <m:r>
                                <a:rPr lang="en-US" altLang="zh-CN" sz="2200" i="1">
                                  <a:latin typeface="Cambria Math"/>
                                </a:rPr>
                                <m:t>𝑋</m:t>
                              </m:r>
                            </m:e>
                            <m:sup>
                              <m:r>
                                <a:rPr lang="en-US" altLang="zh-CN" sz="2200" i="1">
                                  <a:latin typeface="Cambria Math"/>
                                </a:rPr>
                                <m:t>2</m:t>
                              </m:r>
                            </m:sup>
                          </m:sSup>
                        </m:e>
                      </m:d>
                      <m:r>
                        <a:rPr lang="en-US" altLang="zh-CN" sz="2200" i="1">
                          <a:latin typeface="Cambria Math"/>
                        </a:rPr>
                        <m:t>−</m:t>
                      </m:r>
                      <m:sSup>
                        <m:sSupPr>
                          <m:ctrlPr>
                            <a:rPr lang="en-US" altLang="zh-CN" sz="2200" i="1">
                              <a:latin typeface="Cambria Math" charset="0"/>
                            </a:rPr>
                          </m:ctrlPr>
                        </m:sSupPr>
                        <m:e>
                          <m:r>
                            <a:rPr lang="en-US" altLang="zh-CN" sz="2200" i="1">
                              <a:latin typeface="Cambria Math"/>
                            </a:rPr>
                            <m:t>(</m:t>
                          </m:r>
                          <m:r>
                            <a:rPr lang="en-US" altLang="zh-CN" sz="2200" i="1">
                              <a:latin typeface="Cambria Math"/>
                            </a:rPr>
                            <m:t>𝐸</m:t>
                          </m:r>
                          <m:r>
                            <a:rPr lang="en-US" altLang="zh-CN" sz="2200" i="1">
                              <a:latin typeface="Cambria Math"/>
                            </a:rPr>
                            <m:t>(</m:t>
                          </m:r>
                          <m:r>
                            <a:rPr lang="en-US" altLang="zh-CN" sz="2200" i="1">
                              <a:latin typeface="Cambria Math"/>
                            </a:rPr>
                            <m:t>𝑋</m:t>
                          </m:r>
                          <m:r>
                            <a:rPr lang="en-US" altLang="zh-CN" sz="2200" i="1">
                              <a:latin typeface="Cambria Math"/>
                            </a:rPr>
                            <m:t>))</m:t>
                          </m:r>
                        </m:e>
                        <m:sup>
                          <m:r>
                            <a:rPr lang="en-US" altLang="zh-CN" sz="2200" i="1">
                              <a:latin typeface="Cambria Math"/>
                            </a:rPr>
                            <m:t>2</m:t>
                          </m:r>
                        </m:sup>
                      </m:sSup>
                    </m:oMath>
                  </m:oMathPara>
                </a14:m>
                <a:endParaRPr lang="zh-CN" altLang="en-US" sz="2200" dirty="0"/>
              </a:p>
            </p:txBody>
          </p:sp>
        </mc:Choice>
        <mc:Fallback xmlns="">
          <p:sp>
            <p:nvSpPr>
              <p:cNvPr id="10" name="矩形 9"/>
              <p:cNvSpPr>
                <a:spLocks noRot="1" noChangeAspect="1" noMove="1" noResize="1" noEditPoints="1" noAdjustHandles="1" noChangeArrowheads="1" noChangeShapeType="1" noTextEdit="1"/>
              </p:cNvSpPr>
              <p:nvPr/>
            </p:nvSpPr>
            <p:spPr>
              <a:xfrm>
                <a:off x="2161347" y="5004175"/>
                <a:ext cx="2610458" cy="430887"/>
              </a:xfrm>
              <a:prstGeom prst="rect">
                <a:avLst/>
              </a:prstGeom>
              <a:blipFill rotWithShape="1">
                <a:blip r:embed="rId8"/>
                <a:stretch>
                  <a:fillRect b="-18310"/>
                </a:stretch>
              </a:blipFill>
            </p:spPr>
            <p:txBody>
              <a:bodyPr/>
              <a:lstStyle/>
              <a:p>
                <a:r>
                  <a:rPr lang="zh-CN" altLang="en-US">
                    <a:noFill/>
                  </a:rPr>
                  <a:t> </a:t>
                </a:r>
              </a:p>
            </p:txBody>
          </p:sp>
        </mc:Fallback>
      </mc:AlternateContent>
      <p:sp>
        <p:nvSpPr>
          <p:cNvPr id="11" name="灯片编号占位符 10">
            <a:extLst>
              <a:ext uri="{FF2B5EF4-FFF2-40B4-BE49-F238E27FC236}">
                <a16:creationId xmlns:a16="http://schemas.microsoft.com/office/drawing/2014/main" xmlns="" id="{4ADEDA7A-6991-4BFA-9645-CF304485DE8D}"/>
              </a:ext>
            </a:extLst>
          </p:cNvPr>
          <p:cNvSpPr>
            <a:spLocks noGrp="1"/>
          </p:cNvSpPr>
          <p:nvPr>
            <p:ph type="sldNum" sz="quarter" idx="11"/>
          </p:nvPr>
        </p:nvSpPr>
        <p:spPr/>
        <p:txBody>
          <a:bodyPr/>
          <a:lstStyle/>
          <a:p>
            <a:pPr>
              <a:defRPr/>
            </a:pPr>
            <a:fld id="{DF2308B0-52A9-437D-9700-D7B37876F5B1}" type="slidenum">
              <a:rPr lang="zh-CN" altLang="en-US" smtClean="0"/>
              <a:pPr>
                <a:defRPr/>
              </a:pPr>
              <a:t>39</a:t>
            </a:fld>
            <a:endParaRPr lang="en-US" altLang="zh-CN" dirty="0"/>
          </a:p>
        </p:txBody>
      </p:sp>
    </p:spTree>
    <p:extLst>
      <p:ext uri="{BB962C8B-B14F-4D97-AF65-F5344CB8AC3E}">
        <p14:creationId xmlns:p14="http://schemas.microsoft.com/office/powerpoint/2010/main" val="149038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arn(inVertical)">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arn(inVertical)">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arn(inVertical)">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hlinkClick r:id="rId2" action="ppaction://hlinksldjump"/>
          </p:cNvPr>
          <p:cNvSpPr/>
          <p:nvPr/>
        </p:nvSpPr>
        <p:spPr>
          <a:xfrm>
            <a:off x="521550" y="1055944"/>
            <a:ext cx="7515835" cy="430887"/>
          </a:xfrm>
          <a:prstGeom prst="rect">
            <a:avLst/>
          </a:prstGeom>
        </p:spPr>
        <p:txBody>
          <a:bodyPr wrap="square">
            <a:spAutoFit/>
          </a:bodyPr>
          <a:lstStyle/>
          <a:p>
            <a:r>
              <a:rPr lang="en-US" altLang="zh-CN" sz="2200" dirty="0">
                <a:solidFill>
                  <a:srgbClr val="3333FF"/>
                </a:solidFill>
              </a:rPr>
              <a:t>3.2 Probability Distributions for Discrete Random Variables</a:t>
            </a:r>
            <a:endParaRPr lang="zh-CN" altLang="en-US" sz="2200" dirty="0">
              <a:solidFill>
                <a:srgbClr val="3333FF"/>
              </a:solidFill>
            </a:endParaRPr>
          </a:p>
        </p:txBody>
      </p:sp>
      <mc:AlternateContent xmlns:mc="http://schemas.openxmlformats.org/markup-compatibility/2006" xmlns:a14="http://schemas.microsoft.com/office/drawing/2010/main">
        <mc:Choice Requires="a14">
          <p:sp>
            <p:nvSpPr>
              <p:cNvPr id="6" name="矩形 5"/>
              <p:cNvSpPr/>
              <p:nvPr/>
            </p:nvSpPr>
            <p:spPr>
              <a:xfrm>
                <a:off x="253457" y="1898830"/>
                <a:ext cx="8549013" cy="1446550"/>
              </a:xfrm>
              <a:prstGeom prst="rect">
                <a:avLst/>
              </a:prstGeom>
            </p:spPr>
            <p:txBody>
              <a:bodyPr wrap="square">
                <a:spAutoFit/>
              </a:bodyPr>
              <a:lstStyle/>
              <a:p>
                <a:pPr algn="just"/>
                <a:r>
                  <a:rPr lang="en-US" altLang="zh-CN" sz="2200" dirty="0"/>
                  <a:t>For a discrete random variable </a:t>
                </a:r>
                <a14:m>
                  <m:oMath xmlns:m="http://schemas.openxmlformats.org/officeDocument/2006/math">
                    <m:r>
                      <a:rPr lang="en-US" altLang="zh-CN" sz="2200" i="1" smtClean="0">
                        <a:latin typeface="Cambria Math"/>
                      </a:rPr>
                      <m:t>𝑋</m:t>
                    </m:r>
                  </m:oMath>
                </a14:m>
                <a:r>
                  <a:rPr lang="en-US" altLang="zh-CN" sz="2200" dirty="0"/>
                  <a:t>, we aim to determine the probability of all possible </a:t>
                </a:r>
                <a14:m>
                  <m:oMath xmlns:m="http://schemas.openxmlformats.org/officeDocument/2006/math">
                    <m:r>
                      <a:rPr lang="en-US" altLang="zh-CN" sz="2200" i="1">
                        <a:latin typeface="Cambria Math"/>
                      </a:rPr>
                      <m:t>𝑋</m:t>
                    </m:r>
                  </m:oMath>
                </a14:m>
                <a:r>
                  <a:rPr lang="en-US" altLang="zh-CN" sz="2200" dirty="0"/>
                  <a:t> values. Or in other words, we aim to determine how the probability of </a:t>
                </a:r>
                <a14:m>
                  <m:oMath xmlns:m="http://schemas.openxmlformats.org/officeDocument/2006/math">
                    <m:r>
                      <a:rPr lang="en-US" altLang="zh-CN" sz="2200" i="1" dirty="0">
                        <a:latin typeface="Cambria Math"/>
                      </a:rPr>
                      <m:t>1</m:t>
                    </m:r>
                  </m:oMath>
                </a14:m>
                <a:r>
                  <a:rPr lang="en-US" altLang="zh-CN" sz="2200" dirty="0"/>
                  <a:t> is distributed among the possible values.</a:t>
                </a:r>
                <a:endParaRPr lang="zh-CN" altLang="en-US" sz="2200" dirty="0"/>
              </a:p>
            </p:txBody>
          </p:sp>
        </mc:Choice>
        <mc:Fallback xmlns="">
          <p:sp>
            <p:nvSpPr>
              <p:cNvPr id="6" name="矩形 5"/>
              <p:cNvSpPr>
                <a:spLocks noRot="1" noChangeAspect="1" noMove="1" noResize="1" noEditPoints="1" noAdjustHandles="1" noChangeArrowheads="1" noChangeShapeType="1" noTextEdit="1"/>
              </p:cNvSpPr>
              <p:nvPr/>
            </p:nvSpPr>
            <p:spPr>
              <a:xfrm>
                <a:off x="253457" y="1898830"/>
                <a:ext cx="8549013" cy="1446550"/>
              </a:xfrm>
              <a:prstGeom prst="rect">
                <a:avLst/>
              </a:prstGeom>
              <a:blipFill>
                <a:blip r:embed="rId3"/>
                <a:stretch>
                  <a:fillRect l="-927" t="-2101" r="-927" b="-7983"/>
                </a:stretch>
              </a:blipFill>
            </p:spPr>
            <p:txBody>
              <a:bodyPr/>
              <a:lstStyle/>
              <a:p>
                <a:r>
                  <a:rPr lang="zh-CN" altLang="en-US">
                    <a:noFill/>
                  </a:rPr>
                  <a:t> </a:t>
                </a:r>
              </a:p>
            </p:txBody>
          </p:sp>
        </mc:Fallback>
      </mc:AlternateContent>
      <p:sp>
        <p:nvSpPr>
          <p:cNvPr id="9" name="矩形 8"/>
          <p:cNvSpPr/>
          <p:nvPr/>
        </p:nvSpPr>
        <p:spPr>
          <a:xfrm>
            <a:off x="253457" y="3564015"/>
            <a:ext cx="8549013" cy="769441"/>
          </a:xfrm>
          <a:prstGeom prst="rect">
            <a:avLst/>
          </a:prstGeom>
        </p:spPr>
        <p:txBody>
          <a:bodyPr wrap="square">
            <a:spAutoFit/>
          </a:bodyPr>
          <a:lstStyle/>
          <a:p>
            <a:r>
              <a:rPr lang="en-US" altLang="zh-CN" sz="2200" dirty="0"/>
              <a:t>This is actually what </a:t>
            </a:r>
            <a:r>
              <a:rPr lang="en-US" altLang="zh-CN" sz="2200" dirty="0">
                <a:solidFill>
                  <a:srgbClr val="FF0000"/>
                </a:solidFill>
              </a:rPr>
              <a:t>the probability distribution </a:t>
            </a:r>
            <a:r>
              <a:rPr lang="en-US" altLang="zh-CN" sz="2200" dirty="0"/>
              <a:t>of a discrete </a:t>
            </a:r>
            <a:r>
              <a:rPr lang="en-US" altLang="zh-CN" sz="2200" dirty="0" err="1"/>
              <a:t>rv</a:t>
            </a:r>
            <a:r>
              <a:rPr lang="en-US" altLang="zh-CN" sz="2200" dirty="0"/>
              <a:t> tells us.</a:t>
            </a:r>
            <a:endParaRPr lang="zh-CN" altLang="en-US" sz="2200" dirty="0"/>
          </a:p>
        </p:txBody>
      </p:sp>
      <p:sp>
        <p:nvSpPr>
          <p:cNvPr id="4" name="灯片编号占位符 3">
            <a:extLst>
              <a:ext uri="{FF2B5EF4-FFF2-40B4-BE49-F238E27FC236}">
                <a16:creationId xmlns:a16="http://schemas.microsoft.com/office/drawing/2014/main" xmlns="" id="{FE5C1F39-A913-42B1-8CDC-45C7E2993515}"/>
              </a:ext>
            </a:extLst>
          </p:cNvPr>
          <p:cNvSpPr>
            <a:spLocks noGrp="1"/>
          </p:cNvSpPr>
          <p:nvPr>
            <p:ph type="sldNum" sz="quarter" idx="11"/>
          </p:nvPr>
        </p:nvSpPr>
        <p:spPr/>
        <p:txBody>
          <a:bodyPr/>
          <a:lstStyle/>
          <a:p>
            <a:pPr>
              <a:defRPr/>
            </a:pPr>
            <a:fld id="{DF2308B0-52A9-437D-9700-D7B37876F5B1}" type="slidenum">
              <a:rPr lang="zh-CN" altLang="en-US" smtClean="0"/>
              <a:pPr>
                <a:defRPr/>
              </a:pPr>
              <a:t>4</a:t>
            </a:fld>
            <a:endParaRPr lang="en-US" altLang="zh-CN" dirty="0"/>
          </a:p>
        </p:txBody>
      </p:sp>
    </p:spTree>
    <p:extLst>
      <p:ext uri="{BB962C8B-B14F-4D97-AF65-F5344CB8AC3E}">
        <p14:creationId xmlns:p14="http://schemas.microsoft.com/office/powerpoint/2010/main" val="4923167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1313265"/>
            <a:ext cx="2504047"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341529" y="1827960"/>
                <a:ext cx="8460941" cy="769441"/>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be a Bernoulli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with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a:latin typeface="Cambria Math" panose="02040503050406030204" pitchFamily="18" charset="0"/>
                        <a:cs typeface="Times New Roman" panose="02020603050405020304" pitchFamily="18" charset="0"/>
                      </a:rPr>
                      <m:t>𝑝</m:t>
                    </m:r>
                    <m:d>
                      <m:dPr>
                        <m:ctrlPr>
                          <a:rPr lang="en-US" altLang="zh-CN" sz="2200" i="1">
                            <a:latin typeface="Cambria Math" charset="0"/>
                            <a:cs typeface="Times New Roman" panose="02020603050405020304" pitchFamily="18" charset="0"/>
                          </a:rPr>
                        </m:ctrlPr>
                      </m:dPr>
                      <m:e>
                        <m:r>
                          <a:rPr lang="en-US" altLang="zh-CN" sz="2200">
                            <a:latin typeface="Cambria Math" panose="02040503050406030204" pitchFamily="18" charset="0"/>
                            <a:cs typeface="Times New Roman" panose="02020603050405020304" pitchFamily="18" charset="0"/>
                          </a:rPr>
                          <m:t>1</m:t>
                        </m:r>
                      </m:e>
                    </m:d>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𝑝</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200">
                        <a:latin typeface="Cambria Math" panose="02040503050406030204" pitchFamily="18" charset="0"/>
                        <a:cs typeface="Times New Roman" panose="02020603050405020304" pitchFamily="18" charset="0"/>
                      </a:rPr>
                      <m:t>𝑝</m:t>
                    </m:r>
                    <m:d>
                      <m:dPr>
                        <m:ctrlPr>
                          <a:rPr lang="en-US" altLang="zh-CN" sz="2200" i="1">
                            <a:latin typeface="Cambria Math" charset="0"/>
                            <a:cs typeface="Times New Roman" panose="02020603050405020304" pitchFamily="18" charset="0"/>
                          </a:rPr>
                        </m:ctrlPr>
                      </m:dPr>
                      <m:e>
                        <m:r>
                          <a:rPr lang="en-US" altLang="zh-CN" sz="2200">
                            <a:latin typeface="Cambria Math" panose="02040503050406030204" pitchFamily="18" charset="0"/>
                            <a:cs typeface="Times New Roman" panose="02020603050405020304" pitchFamily="18" charset="0"/>
                          </a:rPr>
                          <m:t>0</m:t>
                        </m:r>
                      </m:e>
                    </m:d>
                    <m:r>
                      <a:rPr lang="en-US" altLang="zh-CN" sz="2200">
                        <a:latin typeface="Cambria Math" panose="02040503050406030204" pitchFamily="18" charset="0"/>
                        <a:cs typeface="Times New Roman" panose="02020603050405020304" pitchFamily="18" charset="0"/>
                      </a:rPr>
                      <m:t>=1−</m:t>
                    </m:r>
                    <m:r>
                      <a:rPr lang="en-US" altLang="zh-CN" sz="2200">
                        <a:latin typeface="Cambria Math" panose="02040503050406030204" pitchFamily="18" charset="0"/>
                        <a:cs typeface="Times New Roman" panose="02020603050405020304" pitchFamily="18" charset="0"/>
                      </a:rPr>
                      <m:t>𝑝</m:t>
                    </m:r>
                  </m:oMath>
                </a14:m>
                <a:r>
                  <a:rPr lang="en-US" altLang="zh-CN" sz="2200" dirty="0">
                    <a:latin typeface="Times New Roman" panose="02020603050405020304" pitchFamily="18" charset="0"/>
                    <a:cs typeface="Times New Roman" panose="02020603050405020304" pitchFamily="18" charset="0"/>
                  </a:rPr>
                  <a:t>. </a:t>
                </a:r>
              </a:p>
              <a:p>
                <a:r>
                  <a:rPr lang="en-US" altLang="zh-CN" sz="2200" dirty="0">
                    <a:latin typeface="Times New Roman" panose="02020603050405020304" pitchFamily="18" charset="0"/>
                    <a:cs typeface="Times New Roman" panose="02020603050405020304" pitchFamily="18" charset="0"/>
                  </a:rPr>
                  <a:t>What is </a:t>
                </a:r>
                <a14:m>
                  <m:oMath xmlns:m="http://schemas.openxmlformats.org/officeDocument/2006/math">
                    <m:r>
                      <a:rPr lang="en-US" altLang="zh-CN" sz="2200">
                        <a:latin typeface="Cambria Math" panose="02040503050406030204" pitchFamily="18" charset="0"/>
                        <a:cs typeface="Times New Roman" panose="02020603050405020304" pitchFamily="18" charset="0"/>
                      </a:rPr>
                      <m:t>𝑉</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𝑋</m:t>
                    </m:r>
                    <m:r>
                      <a:rPr lang="en-US" altLang="zh-CN" sz="2200">
                        <a:latin typeface="Cambria Math" panose="02040503050406030204" pitchFamily="18" charset="0"/>
                        <a:cs typeface="Times New Roman" panose="02020603050405020304" pitchFamily="18" charset="0"/>
                      </a:rPr>
                      <m:t>)</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41529" y="1827960"/>
                <a:ext cx="8460941" cy="769441"/>
              </a:xfrm>
              <a:prstGeom prst="rect">
                <a:avLst/>
              </a:prstGeom>
              <a:blipFill>
                <a:blip r:embed="rId2"/>
                <a:stretch>
                  <a:fillRect l="-937" t="-5556" b="-15079"/>
                </a:stretch>
              </a:blipFill>
            </p:spPr>
            <p:txBody>
              <a:bodyPr/>
              <a:lstStyle/>
              <a:p>
                <a:r>
                  <a:rPr lang="zh-CN" altLang="en-US">
                    <a:noFill/>
                  </a:rPr>
                  <a:t> </a:t>
                </a:r>
              </a:p>
            </p:txBody>
          </p:sp>
        </mc:Fallback>
      </mc:AlternateContent>
      <p:sp>
        <p:nvSpPr>
          <p:cNvPr id="4" name="TextBox 3"/>
          <p:cNvSpPr txBox="1"/>
          <p:nvPr/>
        </p:nvSpPr>
        <p:spPr>
          <a:xfrm>
            <a:off x="264760" y="2796585"/>
            <a:ext cx="1252023"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Solution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p:cNvSpPr txBox="1"/>
              <p:nvPr/>
            </p:nvSpPr>
            <p:spPr>
              <a:xfrm>
                <a:off x="1572491" y="2796584"/>
                <a:ext cx="3849580"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=1</m:t>
                    </m:r>
                    <m:r>
                      <a:rPr lang="en-US" altLang="zh-CN" sz="2200" b="0" i="1" smtClean="0">
                        <a:latin typeface="Cambria Math"/>
                        <a:ea typeface="Cambria Math"/>
                      </a:rPr>
                      <m:t>∙</m:t>
                    </m:r>
                    <m:r>
                      <a:rPr lang="en-US" altLang="zh-CN" sz="2200" b="0" i="1" smtClean="0">
                        <a:latin typeface="Cambria Math"/>
                        <a:ea typeface="Cambria Math"/>
                      </a:rPr>
                      <m:t>𝑝</m:t>
                    </m:r>
                    <m:r>
                      <a:rPr lang="en-US" altLang="zh-CN" sz="2200" b="0" i="1" smtClean="0">
                        <a:latin typeface="Cambria Math"/>
                        <a:ea typeface="Cambria Math"/>
                      </a:rPr>
                      <m:t>+0∙</m:t>
                    </m:r>
                    <m:d>
                      <m:dPr>
                        <m:ctrlPr>
                          <a:rPr lang="en-US" altLang="zh-CN" sz="2200" b="0" i="1" smtClean="0">
                            <a:latin typeface="Cambria Math" charset="0"/>
                            <a:ea typeface="Cambria Math"/>
                          </a:rPr>
                        </m:ctrlPr>
                      </m:dPr>
                      <m:e>
                        <m:r>
                          <a:rPr lang="en-US" altLang="zh-CN" sz="2200" b="0" i="1" smtClean="0">
                            <a:latin typeface="Cambria Math"/>
                            <a:ea typeface="Cambria Math"/>
                          </a:rPr>
                          <m:t>1−</m:t>
                        </m:r>
                        <m:r>
                          <a:rPr lang="en-US" altLang="zh-CN" sz="2200" b="0" i="1" smtClean="0">
                            <a:latin typeface="Cambria Math"/>
                            <a:ea typeface="Cambria Math"/>
                          </a:rPr>
                          <m:t>𝑝</m:t>
                        </m:r>
                      </m:e>
                    </m:d>
                    <m:r>
                      <a:rPr lang="en-US" altLang="zh-CN" sz="2200" b="0" i="1" smtClean="0">
                        <a:latin typeface="Cambria Math"/>
                        <a:ea typeface="Cambria Math"/>
                      </a:rPr>
                      <m:t>=</m:t>
                    </m:r>
                    <m:r>
                      <a:rPr lang="en-US" altLang="zh-CN" sz="2200" b="0" i="1" smtClean="0">
                        <a:latin typeface="Cambria Math"/>
                        <a:ea typeface="Cambria Math"/>
                      </a:rPr>
                      <m:t>𝑝</m:t>
                    </m:r>
                  </m:oMath>
                </a14:m>
                <a:r>
                  <a:rPr lang="en-US" altLang="zh-CN" sz="2200" dirty="0">
                    <a:latin typeface="+mj-lt"/>
                  </a:rPr>
                  <a:t>.</a:t>
                </a:r>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572491" y="2796584"/>
                <a:ext cx="3849580" cy="430887"/>
              </a:xfrm>
              <a:prstGeom prst="rect">
                <a:avLst/>
              </a:prstGeom>
              <a:blipFill rotWithShape="1">
                <a:blip r:embed="rId3"/>
                <a:stretch>
                  <a:fillRect l="-158" t="-7143" r="-1268"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591742" y="3393149"/>
                <a:ext cx="3863173"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oMath>
                </a14:m>
                <a:r>
                  <a:rPr lang="en-US" altLang="zh-CN" sz="2200" b="0" i="0" dirty="0">
                    <a:latin typeface="+mj-lt"/>
                  </a:rPr>
                  <a:t>(</a:t>
                </a:r>
                <a14:m>
                  <m:oMath xmlns:m="http://schemas.openxmlformats.org/officeDocument/2006/math">
                    <m:sSup>
                      <m:sSupPr>
                        <m:ctrlPr>
                          <a:rPr lang="en-US" altLang="zh-CN" sz="2200" b="0" i="1" dirty="0" smtClean="0">
                            <a:latin typeface="Cambria Math" charset="0"/>
                          </a:rPr>
                        </m:ctrlPr>
                      </m:sSupPr>
                      <m:e>
                        <m:r>
                          <a:rPr lang="en-US" altLang="zh-CN" sz="2200" b="0" i="1" dirty="0" smtClean="0">
                            <a:latin typeface="Cambria Math"/>
                          </a:rPr>
                          <m:t>𝑋</m:t>
                        </m:r>
                      </m:e>
                      <m:sup>
                        <m:r>
                          <a:rPr lang="en-US" altLang="zh-CN" sz="2200" b="0" i="1" dirty="0" smtClean="0">
                            <a:latin typeface="Cambria Math"/>
                          </a:rPr>
                          <m:t>2</m:t>
                        </m:r>
                      </m:sup>
                    </m:sSup>
                  </m:oMath>
                </a14:m>
                <a:r>
                  <a:rPr lang="en-US" altLang="zh-CN" sz="2200" b="0" i="0" dirty="0">
                    <a:latin typeface="+mj-lt"/>
                  </a:rPr>
                  <a:t>)</a:t>
                </a:r>
                <a14:m>
                  <m:oMath xmlns:m="http://schemas.openxmlformats.org/officeDocument/2006/math">
                    <m:r>
                      <a:rPr lang="en-US" altLang="zh-CN" sz="2200" b="0" i="1" smtClean="0">
                        <a:latin typeface="Cambria Math"/>
                      </a:rPr>
                      <m:t>=1</m:t>
                    </m:r>
                    <m:r>
                      <a:rPr lang="en-US" altLang="zh-CN" sz="2200" b="0" i="1" smtClean="0">
                        <a:latin typeface="Cambria Math"/>
                        <a:ea typeface="Cambria Math"/>
                      </a:rPr>
                      <m:t>∙</m:t>
                    </m:r>
                    <m:r>
                      <a:rPr lang="en-US" altLang="zh-CN" sz="2200" b="0" i="1" smtClean="0">
                        <a:latin typeface="Cambria Math"/>
                        <a:ea typeface="Cambria Math"/>
                      </a:rPr>
                      <m:t>𝑝</m:t>
                    </m:r>
                    <m:r>
                      <a:rPr lang="en-US" altLang="zh-CN" sz="2200" b="0" i="1" smtClean="0">
                        <a:latin typeface="Cambria Math"/>
                        <a:ea typeface="Cambria Math"/>
                      </a:rPr>
                      <m:t>+0∙</m:t>
                    </m:r>
                    <m:d>
                      <m:dPr>
                        <m:ctrlPr>
                          <a:rPr lang="en-US" altLang="zh-CN" sz="2200" b="0" i="1" smtClean="0">
                            <a:latin typeface="Cambria Math" charset="0"/>
                            <a:ea typeface="Cambria Math"/>
                          </a:rPr>
                        </m:ctrlPr>
                      </m:dPr>
                      <m:e>
                        <m:r>
                          <a:rPr lang="en-US" altLang="zh-CN" sz="2200" b="0" i="1" smtClean="0">
                            <a:latin typeface="Cambria Math"/>
                            <a:ea typeface="Cambria Math"/>
                          </a:rPr>
                          <m:t>1−</m:t>
                        </m:r>
                        <m:r>
                          <a:rPr lang="en-US" altLang="zh-CN" sz="2200" b="0" i="1" smtClean="0">
                            <a:latin typeface="Cambria Math"/>
                            <a:ea typeface="Cambria Math"/>
                          </a:rPr>
                          <m:t>𝑝</m:t>
                        </m:r>
                      </m:e>
                    </m:d>
                    <m:r>
                      <a:rPr lang="en-US" altLang="zh-CN" sz="2200" b="0" i="1" smtClean="0">
                        <a:latin typeface="Cambria Math"/>
                        <a:ea typeface="Cambria Math"/>
                      </a:rPr>
                      <m:t>=</m:t>
                    </m:r>
                    <m:r>
                      <a:rPr lang="en-US" altLang="zh-CN" sz="2200" b="0" i="1" smtClean="0">
                        <a:latin typeface="Cambria Math"/>
                        <a:ea typeface="Cambria Math"/>
                      </a:rPr>
                      <m:t>𝑝</m:t>
                    </m:r>
                  </m:oMath>
                </a14:m>
                <a:r>
                  <a:rPr lang="en-US" altLang="zh-CN" sz="2200" dirty="0">
                    <a:latin typeface="+mj-lt"/>
                  </a:rPr>
                  <a:t>.</a:t>
                </a:r>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591742" y="3393149"/>
                <a:ext cx="3863173" cy="430887"/>
              </a:xfrm>
              <a:prstGeom prst="rect">
                <a:avLst/>
              </a:prstGeom>
              <a:blipFill rotWithShape="1">
                <a:blip r:embed="rId4"/>
                <a:stretch>
                  <a:fillRect t="-7143" r="-1104"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591742" y="3924055"/>
                <a:ext cx="3441391"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𝑉</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r>
                      <a:rPr lang="en-US" altLang="zh-CN" sz="2200" b="0" i="1" smtClean="0">
                        <a:latin typeface="Cambria Math"/>
                      </a:rPr>
                      <m:t>𝑝</m:t>
                    </m:r>
                    <m:r>
                      <a:rPr lang="en-US" altLang="zh-CN" sz="2200" b="0" i="1" smtClean="0">
                        <a:latin typeface="Cambria Math"/>
                      </a:rPr>
                      <m:t>−</m:t>
                    </m:r>
                    <m:sSup>
                      <m:sSupPr>
                        <m:ctrlPr>
                          <a:rPr lang="en-US" altLang="zh-CN" sz="2200" b="0" i="1" smtClean="0">
                            <a:latin typeface="Cambria Math" charset="0"/>
                          </a:rPr>
                        </m:ctrlPr>
                      </m:sSupPr>
                      <m:e>
                        <m:r>
                          <a:rPr lang="en-US" altLang="zh-CN" sz="2200" b="0" i="1" smtClean="0">
                            <a:latin typeface="Cambria Math"/>
                          </a:rPr>
                          <m:t>𝑝</m:t>
                        </m:r>
                      </m:e>
                      <m:sup>
                        <m:r>
                          <a:rPr lang="en-US" altLang="zh-CN" sz="2200" b="0" i="1" smtClean="0">
                            <a:latin typeface="Cambria Math"/>
                          </a:rPr>
                          <m:t>2</m:t>
                        </m:r>
                      </m:sup>
                    </m:sSup>
                    <m:r>
                      <a:rPr lang="en-US" altLang="zh-CN" sz="2200" b="0" i="1" smtClean="0">
                        <a:latin typeface="Cambria Math"/>
                      </a:rPr>
                      <m:t>=</m:t>
                    </m:r>
                    <m:r>
                      <a:rPr lang="en-US" altLang="zh-CN" sz="2200" b="0" i="1" smtClean="0">
                        <a:latin typeface="Cambria Math"/>
                      </a:rPr>
                      <m:t>𝑝</m:t>
                    </m:r>
                    <m:r>
                      <a:rPr lang="en-US" altLang="zh-CN" sz="2200" b="0" i="1" smtClean="0">
                        <a:latin typeface="Cambria Math"/>
                      </a:rPr>
                      <m:t>(1−</m:t>
                    </m:r>
                    <m:r>
                      <a:rPr lang="en-US" altLang="zh-CN" sz="2200" b="0" i="1" smtClean="0">
                        <a:latin typeface="Cambria Math"/>
                      </a:rPr>
                      <m:t>𝑝</m:t>
                    </m:r>
                    <m:r>
                      <a:rPr lang="en-US" altLang="zh-CN" sz="2200" b="0" i="1" smtClean="0">
                        <a:latin typeface="Cambria Math"/>
                      </a:rPr>
                      <m:t>)</m:t>
                    </m:r>
                  </m:oMath>
                </a14:m>
                <a:r>
                  <a:rPr lang="en-US" altLang="zh-CN" sz="2200" dirty="0">
                    <a:latin typeface="+mj-lt"/>
                  </a:rPr>
                  <a:t>.</a:t>
                </a:r>
                <a:endParaRPr lang="zh-CN" altLang="en-US" sz="220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591742" y="3924055"/>
                <a:ext cx="3441391" cy="430887"/>
              </a:xfrm>
              <a:prstGeom prst="rect">
                <a:avLst/>
              </a:prstGeom>
              <a:blipFill rotWithShape="1">
                <a:blip r:embed="rId5"/>
                <a:stretch>
                  <a:fillRect t="-7143" r="-1416"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776760" y="4554125"/>
                <a:ext cx="3368871" cy="502317"/>
              </a:xfrm>
              <a:prstGeom prst="rect">
                <a:avLst/>
              </a:prstGeom>
              <a:noFill/>
            </p:spPr>
            <p:txBody>
              <a:bodyPr wrap="none" rtlCol="0">
                <a:spAutoFit/>
              </a:bodyPr>
              <a:lstStyle/>
              <a:p>
                <a14:m>
                  <m:oMath xmlns:m="http://schemas.openxmlformats.org/officeDocument/2006/math">
                    <m:sSub>
                      <m:sSubPr>
                        <m:ctrlPr>
                          <a:rPr lang="en-US" altLang="zh-CN" sz="2200" i="1" smtClean="0">
                            <a:latin typeface="Cambria Math" charset="0"/>
                          </a:rPr>
                        </m:ctrlPr>
                      </m:sSubPr>
                      <m:e>
                        <m:r>
                          <a:rPr lang="zh-CN" altLang="en-US" sz="2200" i="1" smtClean="0">
                            <a:latin typeface="Cambria Math"/>
                          </a:rPr>
                          <m:t>𝜎</m:t>
                        </m:r>
                      </m:e>
                      <m:sub>
                        <m:r>
                          <a:rPr lang="en-US" altLang="zh-CN" sz="2200" b="0" i="1" smtClean="0">
                            <a:latin typeface="Cambria Math"/>
                          </a:rPr>
                          <m:t>𝑋</m:t>
                        </m:r>
                      </m:sub>
                    </m:sSub>
                    <m:r>
                      <a:rPr lang="en-US" altLang="zh-CN" sz="2200" b="0" i="1" smtClean="0">
                        <a:latin typeface="Cambria Math"/>
                      </a:rPr>
                      <m:t>=</m:t>
                    </m:r>
                    <m:rad>
                      <m:radPr>
                        <m:degHide m:val="on"/>
                        <m:ctrlPr>
                          <a:rPr lang="en-US" altLang="zh-CN" sz="2200" b="0" i="1" smtClean="0">
                            <a:latin typeface="Cambria Math" charset="0"/>
                          </a:rPr>
                        </m:ctrlPr>
                      </m:radPr>
                      <m:deg/>
                      <m:e>
                        <m:r>
                          <a:rPr lang="en-US" altLang="zh-CN" sz="2200" b="0" i="1" smtClean="0">
                            <a:latin typeface="Cambria Math"/>
                          </a:rPr>
                          <m:t>𝑉</m:t>
                        </m:r>
                        <m:r>
                          <a:rPr lang="en-US" altLang="zh-CN" sz="2200" b="0" i="1" smtClean="0">
                            <a:latin typeface="Cambria Math"/>
                          </a:rPr>
                          <m:t>(</m:t>
                        </m:r>
                        <m:r>
                          <a:rPr lang="en-US" altLang="zh-CN" sz="2200" b="0" i="1" smtClean="0">
                            <a:latin typeface="Cambria Math"/>
                          </a:rPr>
                          <m:t>𝑋</m:t>
                        </m:r>
                        <m:r>
                          <a:rPr lang="en-US" altLang="zh-CN" sz="2200" b="0" i="1" smtClean="0">
                            <a:latin typeface="Cambria Math"/>
                          </a:rPr>
                          <m:t>)</m:t>
                        </m:r>
                      </m:e>
                    </m:rad>
                    <m:r>
                      <a:rPr lang="en-US" altLang="zh-CN" sz="2200" b="0" i="1" smtClean="0">
                        <a:latin typeface="Cambria Math"/>
                      </a:rPr>
                      <m:t>=</m:t>
                    </m:r>
                    <m:rad>
                      <m:radPr>
                        <m:degHide m:val="on"/>
                        <m:ctrlPr>
                          <a:rPr lang="en-US" altLang="zh-CN" sz="2200" b="0" i="1" smtClean="0">
                            <a:latin typeface="Cambria Math" charset="0"/>
                          </a:rPr>
                        </m:ctrlPr>
                      </m:radPr>
                      <m:deg/>
                      <m:e>
                        <m:r>
                          <a:rPr lang="en-US" altLang="zh-CN" sz="2200" b="0" i="1" smtClean="0">
                            <a:latin typeface="Cambria Math"/>
                          </a:rPr>
                          <m:t>𝑝</m:t>
                        </m:r>
                        <m:r>
                          <a:rPr lang="en-US" altLang="zh-CN" sz="2200" b="0" i="1" smtClean="0">
                            <a:latin typeface="Cambria Math"/>
                          </a:rPr>
                          <m:t>(1−</m:t>
                        </m:r>
                        <m:r>
                          <a:rPr lang="en-US" altLang="zh-CN" sz="2200" b="0" i="1" smtClean="0">
                            <a:latin typeface="Cambria Math"/>
                          </a:rPr>
                          <m:t>𝑝</m:t>
                        </m:r>
                        <m:r>
                          <a:rPr lang="en-US" altLang="zh-CN" sz="2200" b="0" i="1" smtClean="0">
                            <a:latin typeface="Cambria Math"/>
                          </a:rPr>
                          <m:t>)</m:t>
                        </m:r>
                      </m:e>
                    </m:rad>
                  </m:oMath>
                </a14:m>
                <a:r>
                  <a:rPr lang="en-US" altLang="zh-CN" sz="2200" dirty="0">
                    <a:latin typeface="+mj-lt"/>
                  </a:rPr>
                  <a:t>.</a:t>
                </a:r>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776760" y="4554125"/>
                <a:ext cx="3368871" cy="502317"/>
              </a:xfrm>
              <a:prstGeom prst="rect">
                <a:avLst/>
              </a:prstGeom>
              <a:blipFill rotWithShape="1">
                <a:blip r:embed="rId6"/>
                <a:stretch>
                  <a:fillRect r="-1627" b="-19512"/>
                </a:stretch>
              </a:blipFill>
            </p:spPr>
            <p:txBody>
              <a:bodyPr/>
              <a:lstStyle/>
              <a:p>
                <a:r>
                  <a:rPr lang="zh-CN" altLang="en-US">
                    <a:noFill/>
                  </a:rPr>
                  <a:t> </a:t>
                </a:r>
              </a:p>
            </p:txBody>
          </p:sp>
        </mc:Fallback>
      </mc:AlternateContent>
      <p:sp>
        <p:nvSpPr>
          <p:cNvPr id="9" name="灯片编号占位符 8">
            <a:extLst>
              <a:ext uri="{FF2B5EF4-FFF2-40B4-BE49-F238E27FC236}">
                <a16:creationId xmlns:a16="http://schemas.microsoft.com/office/drawing/2014/main" xmlns="" id="{F99DDC6D-8CDB-4B8D-AFDA-4AD5EED48EB7}"/>
              </a:ext>
            </a:extLst>
          </p:cNvPr>
          <p:cNvSpPr>
            <a:spLocks noGrp="1"/>
          </p:cNvSpPr>
          <p:nvPr>
            <p:ph type="sldNum" sz="quarter" idx="11"/>
          </p:nvPr>
        </p:nvSpPr>
        <p:spPr/>
        <p:txBody>
          <a:bodyPr/>
          <a:lstStyle/>
          <a:p>
            <a:pPr>
              <a:defRPr/>
            </a:pPr>
            <a:fld id="{DF2308B0-52A9-437D-9700-D7B37876F5B1}" type="slidenum">
              <a:rPr lang="zh-CN" altLang="en-US" smtClean="0"/>
              <a:pPr>
                <a:defRPr/>
              </a:pPr>
              <a:t>40</a:t>
            </a:fld>
            <a:endParaRPr lang="en-US" altLang="zh-CN" dirty="0"/>
          </a:p>
        </p:txBody>
      </p:sp>
    </p:spTree>
    <p:extLst>
      <p:ext uri="{BB962C8B-B14F-4D97-AF65-F5344CB8AC3E}">
        <p14:creationId xmlns:p14="http://schemas.microsoft.com/office/powerpoint/2010/main" val="226681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6545" y="1088740"/>
            <a:ext cx="2184124" cy="430887"/>
          </a:xfrm>
          <a:prstGeom prst="rect">
            <a:avLst/>
          </a:prstGeom>
        </p:spPr>
        <p:txBody>
          <a:bodyPr wrap="none">
            <a:spAutoFit/>
          </a:bodyPr>
          <a:lstStyle/>
          <a:p>
            <a:r>
              <a:rPr lang="en-US" altLang="zh-CN" sz="2200" dirty="0">
                <a:solidFill>
                  <a:srgbClr val="3333FF"/>
                </a:solidFill>
                <a:latin typeface="Times New Roman" panose="02020603050405020304" pitchFamily="18" charset="0"/>
                <a:cs typeface="Times New Roman" panose="02020603050405020304" pitchFamily="18" charset="0"/>
              </a:rPr>
              <a:t>Rules of Variance</a:t>
            </a:r>
            <a:endParaRPr lang="zh-CN" altLang="en-US" sz="2200" dirty="0">
              <a:solidFill>
                <a:srgbClr val="3333F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476008" y="1628800"/>
                <a:ext cx="8145368" cy="1107996"/>
              </a:xfrm>
              <a:prstGeom prst="rect">
                <a:avLst/>
              </a:prstGeom>
            </p:spPr>
            <p:txBody>
              <a:bodyPr wrap="square">
                <a:spAutoFit/>
              </a:bodyPr>
              <a:lstStyle/>
              <a:p>
                <a:pPr algn="just"/>
                <a:r>
                  <a:rPr lang="en-US" altLang="zh-CN" sz="2200" dirty="0">
                    <a:solidFill>
                      <a:srgbClr val="FF0000"/>
                    </a:solidFill>
                    <a:latin typeface="Times New Roman" panose="02020603050405020304" pitchFamily="18" charset="0"/>
                    <a:cs typeface="Times New Roman" panose="02020603050405020304" pitchFamily="18" charset="0"/>
                  </a:rPr>
                  <a:t>Question:</a:t>
                </a:r>
              </a:p>
              <a:p>
                <a:pPr algn="just"/>
                <a:r>
                  <a:rPr lang="en-US" altLang="zh-CN" sz="2200" dirty="0">
                    <a:latin typeface="Times New Roman" panose="02020603050405020304" pitchFamily="18" charset="0"/>
                    <a:cs typeface="Times New Roman" panose="02020603050405020304" pitchFamily="18" charset="0"/>
                  </a:rPr>
                  <a:t>Suppose the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have a set of possible values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𝐷</m:t>
                    </m:r>
                  </m:oMath>
                </a14:m>
                <a:r>
                  <a:rPr lang="en-US" altLang="zh-CN" sz="2200" dirty="0">
                    <a:latin typeface="Times New Roman" panose="02020603050405020304" pitchFamily="18" charset="0"/>
                    <a:cs typeface="Times New Roman" panose="02020603050405020304" pitchFamily="18" charset="0"/>
                  </a:rPr>
                  <a:t> and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𝑝</m:t>
                    </m:r>
                    <m:r>
                      <a:rPr lang="en-US" altLang="zh-CN" sz="2200" dirty="0">
                        <a:latin typeface="Cambria Math" panose="02040503050406030204" pitchFamily="18" charset="0"/>
                        <a:cs typeface="Times New Roman" panose="02020603050405020304" pitchFamily="18" charset="0"/>
                      </a:rPr>
                      <m:t>(</m:t>
                    </m:r>
                    <m:r>
                      <a:rPr lang="en-US" altLang="zh-CN" sz="2200" dirty="0">
                        <a:latin typeface="Cambria Math" panose="02040503050406030204" pitchFamily="18" charset="0"/>
                        <a:cs typeface="Times New Roman" panose="02020603050405020304" pitchFamily="18" charset="0"/>
                      </a:rPr>
                      <m:t>𝑥</m:t>
                    </m:r>
                    <m:r>
                      <a:rPr lang="en-US" altLang="zh-CN" sz="2200" dirty="0">
                        <a:latin typeface="Cambria Math" panose="02040503050406030204" pitchFamily="18" charset="0"/>
                        <a:cs typeface="Times New Roman" panose="02020603050405020304" pitchFamily="18" charset="0"/>
                      </a:rPr>
                      <m:t>)</m:t>
                    </m:r>
                  </m:oMath>
                </a14:m>
                <a:r>
                  <a:rPr lang="en-US" altLang="zh-CN" sz="2200" dirty="0">
                    <a:latin typeface="Times New Roman" panose="02020603050405020304" pitchFamily="18" charset="0"/>
                    <a:cs typeface="Times New Roman" panose="02020603050405020304" pitchFamily="18" charset="0"/>
                  </a:rPr>
                  <a:t>. What is the variance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h</m:t>
                    </m:r>
                    <m:r>
                      <a:rPr lang="en-US" altLang="zh-CN" sz="2200" dirty="0">
                        <a:latin typeface="Cambria Math" panose="02040503050406030204" pitchFamily="18" charset="0"/>
                        <a:cs typeface="Times New Roman" panose="02020603050405020304" pitchFamily="18" charset="0"/>
                      </a:rPr>
                      <m:t>(</m:t>
                    </m:r>
                    <m:r>
                      <a:rPr lang="en-US" altLang="zh-CN" sz="2200" dirty="0">
                        <a:latin typeface="Cambria Math" panose="02040503050406030204" pitchFamily="18" charset="0"/>
                        <a:cs typeface="Times New Roman" panose="02020603050405020304" pitchFamily="18" charset="0"/>
                      </a:rPr>
                      <m:t>𝑋</m:t>
                    </m:r>
                    <m:r>
                      <a:rPr lang="en-US" altLang="zh-CN" sz="2200" dirty="0">
                        <a:latin typeface="Cambria Math" panose="02040503050406030204" pitchFamily="18" charset="0"/>
                        <a:cs typeface="Times New Roman" panose="02020603050405020304" pitchFamily="18" charset="0"/>
                      </a:rPr>
                      <m:t>)</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476008" y="1628800"/>
                <a:ext cx="8145368" cy="1107996"/>
              </a:xfrm>
              <a:prstGeom prst="rect">
                <a:avLst/>
              </a:prstGeom>
              <a:blipFill>
                <a:blip r:embed="rId2"/>
                <a:stretch>
                  <a:fillRect l="-973" t="-3846" r="-973" b="-104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76545" y="2843935"/>
                <a:ext cx="8145367"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The variance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h</m:t>
                    </m:r>
                    <m:r>
                      <a:rPr lang="en-US" altLang="zh-CN" sz="2200" dirty="0">
                        <a:latin typeface="Cambria Math" panose="02040503050406030204" pitchFamily="18" charset="0"/>
                        <a:cs typeface="Times New Roman" panose="02020603050405020304" pitchFamily="18" charset="0"/>
                      </a:rPr>
                      <m:t>(</m:t>
                    </m:r>
                    <m:r>
                      <a:rPr lang="en-US" altLang="zh-CN" sz="2200" dirty="0">
                        <a:latin typeface="Cambria Math" panose="02040503050406030204" pitchFamily="18" charset="0"/>
                        <a:cs typeface="Times New Roman" panose="02020603050405020304" pitchFamily="18" charset="0"/>
                      </a:rPr>
                      <m:t>𝑋</m:t>
                    </m:r>
                    <m:r>
                      <a:rPr lang="en-US" altLang="zh-CN" sz="2200" dirty="0">
                        <a:latin typeface="Cambria Math" panose="02040503050406030204" pitchFamily="18" charset="0"/>
                        <a:cs typeface="Times New Roman" panose="02020603050405020304" pitchFamily="18" charset="0"/>
                      </a:rPr>
                      <m:t>) </m:t>
                    </m:r>
                  </m:oMath>
                </a14:m>
                <a:r>
                  <a:rPr lang="en-US" altLang="zh-CN" sz="2200" dirty="0">
                    <a:latin typeface="Times New Roman" panose="02020603050405020304" pitchFamily="18" charset="0"/>
                    <a:cs typeface="Times New Roman" panose="02020603050405020304" pitchFamily="18" charset="0"/>
                  </a:rPr>
                  <a:t>is the expected value of the squared difference between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h</m:t>
                    </m:r>
                    <m:d>
                      <m:dPr>
                        <m:ctrlPr>
                          <a:rPr lang="en-US" altLang="zh-CN" sz="2200" i="1" dirty="0">
                            <a:latin typeface="Cambria Math" charset="0"/>
                            <a:cs typeface="Times New Roman" panose="02020603050405020304" pitchFamily="18" charset="0"/>
                          </a:rPr>
                        </m:ctrlPr>
                      </m:dPr>
                      <m:e>
                        <m:r>
                          <a:rPr lang="en-US" altLang="zh-CN" sz="2200" dirty="0">
                            <a:latin typeface="Cambria Math" panose="02040503050406030204" pitchFamily="18" charset="0"/>
                            <a:cs typeface="Times New Roman" panose="02020603050405020304" pitchFamily="18" charset="0"/>
                          </a:rPr>
                          <m:t>𝑋</m:t>
                        </m:r>
                      </m:e>
                    </m:d>
                  </m:oMath>
                </a14:m>
                <a:r>
                  <a:rPr lang="en-US" altLang="zh-CN" sz="2200" dirty="0">
                    <a:latin typeface="Times New Roman" panose="02020603050405020304" pitchFamily="18" charset="0"/>
                    <a:cs typeface="Times New Roman" panose="02020603050405020304" pitchFamily="18" charset="0"/>
                  </a:rPr>
                  <a:t> and its expected value:</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476545" y="2843935"/>
                <a:ext cx="8145367" cy="769441"/>
              </a:xfrm>
              <a:prstGeom prst="rect">
                <a:avLst/>
              </a:prstGeom>
              <a:blipFill>
                <a:blip r:embed="rId3"/>
                <a:stretch>
                  <a:fillRect l="-973" t="-5556" r="-973"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88198" y="3744035"/>
                <a:ext cx="2204963" cy="4960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𝑉</m:t>
                      </m:r>
                      <m:d>
                        <m:dPr>
                          <m:begChr m:val="["/>
                          <m:endChr m:val="]"/>
                          <m:ctrlPr>
                            <a:rPr lang="en-US" altLang="zh-CN" sz="2200" b="0" i="1" smtClean="0">
                              <a:latin typeface="Cambria Math" charset="0"/>
                            </a:rPr>
                          </m:ctrlPr>
                        </m:dPr>
                        <m:e>
                          <m:r>
                            <a:rPr lang="en-US" altLang="zh-CN" sz="2200" b="0" i="1" smtClean="0">
                              <a:latin typeface="Cambria Math"/>
                            </a:rPr>
                            <m:t>h</m:t>
                          </m:r>
                          <m:d>
                            <m:dPr>
                              <m:ctrlPr>
                                <a:rPr lang="en-US" altLang="zh-CN" sz="2200" b="0" i="1" smtClean="0">
                                  <a:latin typeface="Cambria Math" charset="0"/>
                                </a:rPr>
                              </m:ctrlPr>
                            </m:dPr>
                            <m:e>
                              <m:r>
                                <a:rPr lang="en-US" altLang="zh-CN" sz="2200" b="0" i="1" smtClean="0">
                                  <a:latin typeface="Cambria Math"/>
                                </a:rPr>
                                <m:t>𝑋</m:t>
                              </m:r>
                            </m:e>
                          </m:d>
                        </m:e>
                      </m:d>
                      <m:r>
                        <a:rPr lang="en-US" altLang="zh-CN" sz="2200" b="0" i="1" smtClean="0">
                          <a:latin typeface="Cambria Math"/>
                        </a:rPr>
                        <m:t>=</m:t>
                      </m:r>
                      <m:sSubSup>
                        <m:sSubSupPr>
                          <m:ctrlPr>
                            <a:rPr lang="en-US" altLang="zh-CN" sz="2200" b="0" i="1" smtClean="0">
                              <a:latin typeface="Cambria Math" charset="0"/>
                            </a:rPr>
                          </m:ctrlPr>
                        </m:sSubSupPr>
                        <m:e>
                          <m:r>
                            <a:rPr lang="zh-CN" altLang="en-US" sz="2200" b="0" i="1" smtClean="0">
                              <a:latin typeface="Cambria Math"/>
                            </a:rPr>
                            <m:t>𝜎</m:t>
                          </m:r>
                        </m:e>
                        <m:sub>
                          <m:r>
                            <a:rPr lang="en-US" altLang="zh-CN" sz="2200" b="0" i="1" smtClean="0">
                              <a:latin typeface="Cambria Math"/>
                            </a:rPr>
                            <m:t>h</m:t>
                          </m:r>
                          <m:r>
                            <a:rPr lang="en-US" altLang="zh-CN" sz="2200" b="0" i="1" smtClean="0">
                              <a:latin typeface="Cambria Math"/>
                            </a:rPr>
                            <m:t>(</m:t>
                          </m:r>
                          <m:r>
                            <a:rPr lang="en-US" altLang="zh-CN" sz="2200" b="0" i="1" smtClean="0">
                              <a:latin typeface="Cambria Math"/>
                            </a:rPr>
                            <m:t>𝑋</m:t>
                          </m:r>
                          <m:r>
                            <a:rPr lang="en-US" altLang="zh-CN" sz="2200" b="0" i="1" smtClean="0">
                              <a:latin typeface="Cambria Math"/>
                            </a:rPr>
                            <m:t>)</m:t>
                          </m:r>
                        </m:sub>
                        <m:sup>
                          <m:r>
                            <a:rPr lang="en-US" altLang="zh-CN" sz="2200" b="0" i="1" smtClean="0">
                              <a:latin typeface="Cambria Math"/>
                            </a:rPr>
                            <m:t>2</m:t>
                          </m:r>
                        </m:sup>
                      </m:sSubSup>
                    </m:oMath>
                  </m:oMathPara>
                </a14:m>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88198" y="3744035"/>
                <a:ext cx="2204963" cy="496033"/>
              </a:xfrm>
              <a:prstGeom prst="rect">
                <a:avLst/>
              </a:prstGeom>
              <a:blipFill rotWithShape="1">
                <a:blip r:embed="rId4"/>
                <a:stretch>
                  <a:fillRect b="-109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868418" y="3744035"/>
                <a:ext cx="3816109"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nary>
                      <m:naryPr>
                        <m:chr m:val="∑"/>
                        <m:supHide m:val="on"/>
                        <m:ctrlPr>
                          <a:rPr lang="en-US" altLang="zh-CN" sz="2200" b="0" i="1" smtClean="0">
                            <a:latin typeface="Cambria Math" charset="0"/>
                          </a:rPr>
                        </m:ctrlPr>
                      </m:naryPr>
                      <m:sub>
                        <m:r>
                          <m:rPr>
                            <m:brk m:alnAt="7"/>
                          </m:rPr>
                          <a:rPr lang="en-US" altLang="zh-CN" sz="2200" b="0" i="1" smtClean="0">
                            <a:latin typeface="Cambria Math"/>
                          </a:rPr>
                          <m:t>𝐷</m:t>
                        </m:r>
                      </m:sub>
                      <m:sup/>
                      <m:e>
                        <m:sSup>
                          <m:sSupPr>
                            <m:ctrlPr>
                              <a:rPr lang="en-US" altLang="zh-CN" sz="2200" b="0" i="1" smtClean="0">
                                <a:latin typeface="Cambria Math" charset="0"/>
                              </a:rPr>
                            </m:ctrlPr>
                          </m:sSupPr>
                          <m:e>
                            <m:r>
                              <a:rPr lang="en-US" altLang="zh-CN" sz="2200" b="0" i="1" smtClean="0">
                                <a:latin typeface="Cambria Math"/>
                              </a:rPr>
                              <m:t>(</m:t>
                            </m:r>
                            <m:r>
                              <a:rPr lang="en-US" altLang="zh-CN" sz="2200" b="0" i="1" smtClean="0">
                                <a:latin typeface="Cambria Math"/>
                              </a:rPr>
                              <m:t>h</m:t>
                            </m:r>
                            <m:d>
                              <m:dPr>
                                <m:ctrlPr>
                                  <a:rPr lang="en-US" altLang="zh-CN" sz="2200" b="0" i="1" smtClean="0">
                                    <a:latin typeface="Cambria Math" charset="0"/>
                                  </a:rPr>
                                </m:ctrlPr>
                              </m:dPr>
                              <m:e>
                                <m:r>
                                  <a:rPr lang="en-US" altLang="zh-CN" sz="2200" b="0" i="1" smtClean="0">
                                    <a:latin typeface="Cambria Math"/>
                                  </a:rPr>
                                  <m:t>𝑥</m:t>
                                </m:r>
                              </m:e>
                            </m:d>
                            <m:r>
                              <a:rPr lang="en-US" altLang="zh-CN" sz="2200" b="0" i="1" smtClean="0">
                                <a:latin typeface="Cambria Math"/>
                              </a:rPr>
                              <m:t>−</m:t>
                            </m:r>
                            <m:r>
                              <a:rPr lang="en-US" altLang="zh-CN" sz="2200" b="0" i="1" smtClean="0">
                                <a:latin typeface="Cambria Math"/>
                              </a:rPr>
                              <m:t>𝐸</m:t>
                            </m:r>
                            <m:r>
                              <a:rPr lang="en-US" altLang="zh-CN" sz="2200" b="0" i="1" smtClean="0">
                                <a:latin typeface="Cambria Math"/>
                              </a:rPr>
                              <m:t>[</m:t>
                            </m:r>
                            <m:r>
                              <a:rPr lang="en-US" altLang="zh-CN" sz="2200" b="0" i="1" smtClean="0">
                                <a:latin typeface="Cambria Math"/>
                              </a:rPr>
                              <m:t>h</m:t>
                            </m:r>
                            <m:r>
                              <a:rPr lang="en-US" altLang="zh-CN" sz="2200" b="0" i="1" smtClean="0">
                                <a:latin typeface="Cambria Math"/>
                              </a:rPr>
                              <m:t>(</m:t>
                            </m:r>
                            <m:r>
                              <a:rPr lang="en-US" altLang="zh-CN" sz="2200" b="0" i="1" smtClean="0">
                                <a:latin typeface="Cambria Math"/>
                              </a:rPr>
                              <m:t>𝑋</m:t>
                            </m:r>
                            <m:r>
                              <a:rPr lang="en-US" altLang="zh-CN" sz="2200" b="0" i="1" smtClean="0">
                                <a:latin typeface="Cambria Math"/>
                              </a:rPr>
                              <m:t>)])</m:t>
                            </m:r>
                          </m:e>
                          <m:sup>
                            <m:r>
                              <a:rPr lang="en-US" altLang="zh-CN" sz="2200" b="0" i="1" smtClean="0">
                                <a:latin typeface="Cambria Math"/>
                              </a:rPr>
                              <m:t>2</m:t>
                            </m:r>
                          </m:sup>
                        </m:sSup>
                        <m:r>
                          <a:rPr lang="en-US" altLang="zh-CN" sz="2200" b="0" i="1" smtClean="0">
                            <a:latin typeface="Cambria Math"/>
                            <a:ea typeface="Cambria Math"/>
                          </a:rPr>
                          <m:t>∙</m:t>
                        </m:r>
                        <m:r>
                          <a:rPr lang="en-US" altLang="zh-CN" sz="2200" b="0" i="1" smtClean="0">
                            <a:latin typeface="Cambria Math"/>
                            <a:ea typeface="Cambria Math"/>
                          </a:rPr>
                          <m:t>𝑝</m:t>
                        </m:r>
                        <m:r>
                          <a:rPr lang="en-US" altLang="zh-CN" sz="2200" b="0" i="1" smtClean="0">
                            <a:latin typeface="Cambria Math"/>
                            <a:ea typeface="Cambria Math"/>
                          </a:rPr>
                          <m:t>(</m:t>
                        </m:r>
                        <m:r>
                          <a:rPr lang="en-US" altLang="zh-CN" sz="2200" b="0" i="1" smtClean="0">
                            <a:latin typeface="Cambria Math"/>
                            <a:ea typeface="Cambria Math"/>
                          </a:rPr>
                          <m:t>𝑥</m:t>
                        </m:r>
                        <m:r>
                          <a:rPr lang="en-US" altLang="zh-CN" sz="2200" b="0" i="1" smtClean="0">
                            <a:latin typeface="Cambria Math"/>
                            <a:ea typeface="Cambria Math"/>
                          </a:rPr>
                          <m:t>)</m:t>
                        </m:r>
                      </m:e>
                    </m:nary>
                  </m:oMath>
                </a14:m>
                <a:r>
                  <a:rPr lang="zh-CN" altLang="en-US" sz="2200" dirty="0">
                    <a:latin typeface="+mj-lt"/>
                  </a:rPr>
                  <a:t> </a:t>
                </a:r>
              </a:p>
            </p:txBody>
          </p:sp>
        </mc:Choice>
        <mc:Fallback xmlns="">
          <p:sp>
            <p:nvSpPr>
              <p:cNvPr id="7" name="TextBox 6"/>
              <p:cNvSpPr txBox="1">
                <a:spLocks noRot="1" noChangeAspect="1" noMove="1" noResize="1" noEditPoints="1" noAdjustHandles="1" noChangeArrowheads="1" noChangeShapeType="1" noTextEdit="1"/>
              </p:cNvSpPr>
              <p:nvPr/>
            </p:nvSpPr>
            <p:spPr>
              <a:xfrm>
                <a:off x="2868418" y="3744035"/>
                <a:ext cx="3816109" cy="430887"/>
              </a:xfrm>
              <a:prstGeom prst="rect">
                <a:avLst/>
              </a:prstGeom>
              <a:blipFill rotWithShape="1">
                <a:blip r:embed="rId5"/>
                <a:stretch>
                  <a:fillRect l="-3674" t="-123944" b="-191549"/>
                </a:stretch>
              </a:blipFill>
            </p:spPr>
            <p:txBody>
              <a:bodyPr/>
              <a:lstStyle/>
              <a:p>
                <a:r>
                  <a:rPr lang="zh-CN" altLang="en-US">
                    <a:noFill/>
                  </a:rPr>
                  <a:t> </a:t>
                </a:r>
              </a:p>
            </p:txBody>
          </p:sp>
        </mc:Fallback>
      </mc:AlternateContent>
      <p:sp>
        <p:nvSpPr>
          <p:cNvPr id="8" name="矩形 7"/>
          <p:cNvSpPr/>
          <p:nvPr/>
        </p:nvSpPr>
        <p:spPr>
          <a:xfrm>
            <a:off x="487215" y="4374105"/>
            <a:ext cx="3054041"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By the </a:t>
            </a:r>
            <a:r>
              <a:rPr lang="en-US" altLang="zh-CN" sz="2200" dirty="0">
                <a:solidFill>
                  <a:srgbClr val="FF0000"/>
                </a:solidFill>
                <a:latin typeface="Times New Roman" panose="02020603050405020304" pitchFamily="18" charset="0"/>
                <a:cs typeface="Times New Roman" panose="02020603050405020304" pitchFamily="18" charset="0"/>
              </a:rPr>
              <a:t>Shortcut Formula </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p:cNvSpPr/>
              <p:nvPr/>
            </p:nvSpPr>
            <p:spPr>
              <a:xfrm>
                <a:off x="3614910" y="4374105"/>
                <a:ext cx="4216667"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200" i="1" smtClean="0">
                          <a:latin typeface="Cambria Math"/>
                        </a:rPr>
                        <m:t>𝑉</m:t>
                      </m:r>
                      <m:d>
                        <m:dPr>
                          <m:begChr m:val="["/>
                          <m:endChr m:val="]"/>
                          <m:ctrlPr>
                            <a:rPr lang="en-US" altLang="zh-CN" sz="2200" i="1">
                              <a:latin typeface="Cambria Math" charset="0"/>
                            </a:rPr>
                          </m:ctrlPr>
                        </m:dPr>
                        <m:e>
                          <m:r>
                            <a:rPr lang="en-US" altLang="zh-CN" sz="2200" i="1">
                              <a:latin typeface="Cambria Math"/>
                            </a:rPr>
                            <m:t>h</m:t>
                          </m:r>
                          <m:d>
                            <m:dPr>
                              <m:ctrlPr>
                                <a:rPr lang="en-US" altLang="zh-CN" sz="2200" i="1">
                                  <a:latin typeface="Cambria Math" charset="0"/>
                                </a:rPr>
                              </m:ctrlPr>
                            </m:dPr>
                            <m:e>
                              <m:r>
                                <a:rPr lang="en-US" altLang="zh-CN" sz="2200" i="1">
                                  <a:latin typeface="Cambria Math"/>
                                </a:rPr>
                                <m:t>𝑋</m:t>
                              </m:r>
                            </m:e>
                          </m:d>
                        </m:e>
                      </m:d>
                      <m:r>
                        <a:rPr lang="en-US" altLang="zh-CN" sz="2200" b="0" i="1" smtClean="0">
                          <a:latin typeface="Cambria Math"/>
                        </a:rPr>
                        <m:t>=</m:t>
                      </m:r>
                      <m:r>
                        <a:rPr lang="en-US" altLang="zh-CN" sz="2200" i="1">
                          <a:latin typeface="Cambria Math"/>
                        </a:rPr>
                        <m:t>𝐸</m:t>
                      </m:r>
                      <m:r>
                        <a:rPr lang="en-US" altLang="zh-CN" sz="2200" b="0" i="1" smtClean="0">
                          <a:latin typeface="Cambria Math"/>
                        </a:rPr>
                        <m:t>[</m:t>
                      </m:r>
                      <m:r>
                        <a:rPr lang="en-US" altLang="zh-CN" sz="2200" b="0" i="1" smtClean="0">
                          <a:latin typeface="Cambria Math"/>
                        </a:rPr>
                        <m:t>h</m:t>
                      </m:r>
                      <m:sSup>
                        <m:sSupPr>
                          <m:ctrlPr>
                            <a:rPr lang="en-US" altLang="zh-CN" sz="2200" b="0" i="1" smtClean="0">
                              <a:latin typeface="Cambria Math" charset="0"/>
                            </a:rPr>
                          </m:ctrlPr>
                        </m:sSupPr>
                        <m:e>
                          <m:d>
                            <m:dPr>
                              <m:ctrlPr>
                                <a:rPr lang="en-US" altLang="zh-CN" sz="2200" b="0" i="1" smtClean="0">
                                  <a:latin typeface="Cambria Math" charset="0"/>
                                </a:rPr>
                              </m:ctrlPr>
                            </m:dPr>
                            <m:e>
                              <m:r>
                                <a:rPr lang="en-US" altLang="zh-CN" sz="2200" b="0" i="1" smtClean="0">
                                  <a:latin typeface="Cambria Math"/>
                                </a:rPr>
                                <m:t>𝑋</m:t>
                              </m:r>
                            </m:e>
                          </m:d>
                        </m:e>
                        <m:sup>
                          <m:r>
                            <a:rPr lang="en-US" altLang="zh-CN" sz="2200" b="0" i="1" smtClean="0">
                              <a:latin typeface="Cambria Math"/>
                            </a:rPr>
                            <m:t>2</m:t>
                          </m:r>
                        </m:sup>
                      </m:sSup>
                      <m:r>
                        <a:rPr lang="en-US" altLang="zh-CN" sz="2200" b="0" i="1" smtClean="0">
                          <a:latin typeface="Cambria Math"/>
                        </a:rPr>
                        <m:t>]</m:t>
                      </m:r>
                      <m:r>
                        <a:rPr lang="en-US" altLang="zh-CN" sz="2200" i="1">
                          <a:latin typeface="Cambria Math"/>
                        </a:rPr>
                        <m:t>−</m:t>
                      </m:r>
                      <m:sSup>
                        <m:sSupPr>
                          <m:ctrlPr>
                            <a:rPr lang="en-US" altLang="zh-CN" sz="2200" i="1">
                              <a:latin typeface="Cambria Math" charset="0"/>
                            </a:rPr>
                          </m:ctrlPr>
                        </m:sSupPr>
                        <m:e>
                          <m:r>
                            <a:rPr lang="en-US" altLang="zh-CN" sz="2200" i="1">
                              <a:latin typeface="Cambria Math"/>
                            </a:rPr>
                            <m:t>𝐸</m:t>
                          </m:r>
                          <m:r>
                            <a:rPr lang="en-US" altLang="zh-CN" sz="2200" b="0" i="1" smtClean="0">
                              <a:latin typeface="Cambria Math"/>
                            </a:rPr>
                            <m:t>[</m:t>
                          </m:r>
                          <m:r>
                            <a:rPr lang="en-US" altLang="zh-CN" sz="2200" b="0" i="1" smtClean="0">
                              <a:latin typeface="Cambria Math"/>
                            </a:rPr>
                            <m:t>h</m:t>
                          </m:r>
                          <m:d>
                            <m:dPr>
                              <m:ctrlPr>
                                <a:rPr lang="en-US" altLang="zh-CN" sz="2200" b="0" i="1" smtClean="0">
                                  <a:latin typeface="Cambria Math" charset="0"/>
                                </a:rPr>
                              </m:ctrlPr>
                            </m:dPr>
                            <m:e>
                              <m:r>
                                <a:rPr lang="en-US" altLang="zh-CN" sz="2200" i="1">
                                  <a:latin typeface="Cambria Math"/>
                                </a:rPr>
                                <m:t>𝑋</m:t>
                              </m:r>
                            </m:e>
                          </m:d>
                          <m:r>
                            <a:rPr lang="en-US" altLang="zh-CN" sz="2200" b="0" i="1" smtClean="0">
                              <a:latin typeface="Cambria Math"/>
                            </a:rPr>
                            <m:t>]</m:t>
                          </m:r>
                        </m:e>
                        <m:sup>
                          <m:r>
                            <a:rPr lang="en-US" altLang="zh-CN" sz="2200" i="1">
                              <a:latin typeface="Cambria Math"/>
                            </a:rPr>
                            <m:t>2</m:t>
                          </m:r>
                        </m:sup>
                      </m:sSup>
                      <m:r>
                        <m:rPr>
                          <m:nor/>
                        </m:rPr>
                        <a:rPr lang="en-US" altLang="zh-CN" sz="2200" dirty="0"/>
                        <m:t>.</m:t>
                      </m:r>
                    </m:oMath>
                  </m:oMathPara>
                </a14:m>
                <a:endParaRPr lang="zh-CN" altLang="en-US" sz="2200" dirty="0"/>
              </a:p>
            </p:txBody>
          </p:sp>
        </mc:Choice>
        <mc:Fallback xmlns="">
          <p:sp>
            <p:nvSpPr>
              <p:cNvPr id="9" name="矩形 8"/>
              <p:cNvSpPr>
                <a:spLocks noRot="1" noChangeAspect="1" noMove="1" noResize="1" noEditPoints="1" noAdjustHandles="1" noChangeArrowheads="1" noChangeShapeType="1" noTextEdit="1"/>
              </p:cNvSpPr>
              <p:nvPr/>
            </p:nvSpPr>
            <p:spPr>
              <a:xfrm>
                <a:off x="3614910" y="4374105"/>
                <a:ext cx="4216667" cy="430887"/>
              </a:xfrm>
              <a:prstGeom prst="rect">
                <a:avLst/>
              </a:prstGeom>
              <a:blipFill rotWithShape="1">
                <a:blip r:embed="rId6"/>
                <a:stretch>
                  <a:fillRect b="-2000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26CAF9AD-B430-4C02-BDE8-A980B9FAA210}"/>
              </a:ext>
            </a:extLst>
          </p:cNvPr>
          <p:cNvSpPr>
            <a:spLocks noGrp="1"/>
          </p:cNvSpPr>
          <p:nvPr>
            <p:ph type="sldNum" sz="quarter" idx="11"/>
          </p:nvPr>
        </p:nvSpPr>
        <p:spPr/>
        <p:txBody>
          <a:bodyPr/>
          <a:lstStyle/>
          <a:p>
            <a:pPr>
              <a:defRPr/>
            </a:pPr>
            <a:fld id="{DF2308B0-52A9-437D-9700-D7B37876F5B1}" type="slidenum">
              <a:rPr lang="zh-CN" altLang="en-US" smtClean="0"/>
              <a:pPr>
                <a:defRPr/>
              </a:pPr>
              <a:t>41</a:t>
            </a:fld>
            <a:endParaRPr lang="en-US" altLang="zh-CN" dirty="0"/>
          </a:p>
        </p:txBody>
      </p:sp>
    </p:spTree>
    <p:extLst>
      <p:ext uri="{BB962C8B-B14F-4D97-AF65-F5344CB8AC3E}">
        <p14:creationId xmlns:p14="http://schemas.microsoft.com/office/powerpoint/2010/main" val="26515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296524" y="1268760"/>
                <a:ext cx="8595955"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If</a:t>
                </a:r>
                <a:r>
                  <a:rPr lang="en-US" altLang="zh-CN" sz="2200" dirty="0">
                    <a:latin typeface="+mj-lt"/>
                  </a:rPr>
                  <a:t> </a:t>
                </a:r>
                <a14:m>
                  <m:oMath xmlns:m="http://schemas.openxmlformats.org/officeDocument/2006/math">
                    <m:r>
                      <a:rPr lang="en-US" altLang="zh-CN" sz="2200" b="0" i="1" smtClean="0">
                        <a:latin typeface="Cambria Math"/>
                      </a:rPr>
                      <m:t>h</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r>
                      <a:rPr lang="en-US" altLang="zh-CN" sz="2200" b="0" i="1" smtClean="0">
                        <a:latin typeface="Cambria Math"/>
                      </a:rPr>
                      <m:t>𝑎𝑋</m:t>
                    </m:r>
                    <m:r>
                      <a:rPr lang="en-US" altLang="zh-CN" sz="2200" b="0" i="1" smtClean="0">
                        <a:latin typeface="Cambria Math"/>
                      </a:rPr>
                      <m:t>+</m:t>
                    </m:r>
                    <m:r>
                      <a:rPr lang="en-US" altLang="zh-CN" sz="2200" b="0" i="1" smtClean="0">
                        <a:latin typeface="Cambria Math"/>
                      </a:rPr>
                      <m:t>𝑏</m:t>
                    </m:r>
                  </m:oMath>
                </a14:m>
                <a:r>
                  <a:rPr lang="en-US" altLang="zh-CN" sz="2200" dirty="0">
                    <a:latin typeface="+mj-lt"/>
                  </a:rPr>
                  <a:t>, </a:t>
                </a:r>
                <a:r>
                  <a:rPr lang="en-US" altLang="zh-CN" sz="2200" dirty="0">
                    <a:latin typeface="Times New Roman" panose="02020603050405020304" pitchFamily="18" charset="0"/>
                    <a:cs typeface="Times New Roman" panose="02020603050405020304" pitchFamily="18" charset="0"/>
                  </a:rPr>
                  <a:t>where both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𝑎</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𝑏</m:t>
                    </m:r>
                  </m:oMath>
                </a14:m>
                <a:r>
                  <a:rPr lang="en-US" altLang="zh-CN" sz="2200" dirty="0">
                    <a:latin typeface="Times New Roman" panose="02020603050405020304" pitchFamily="18" charset="0"/>
                    <a:cs typeface="Times New Roman" panose="02020603050405020304" pitchFamily="18" charset="0"/>
                  </a:rPr>
                  <a:t> are constants, then</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96524" y="1268760"/>
                <a:ext cx="8595955" cy="430887"/>
              </a:xfrm>
              <a:prstGeom prst="rect">
                <a:avLst/>
              </a:prstGeom>
              <a:blipFill>
                <a:blip r:embed="rId2"/>
                <a:stretch>
                  <a:fillRect l="-922" t="-9859"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76998" y="2933945"/>
                <a:ext cx="6947030" cy="4744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h</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r>
                        <a:rPr lang="en-US" altLang="zh-CN" sz="2200" b="0" i="1" smtClean="0">
                          <a:latin typeface="Cambria Math"/>
                        </a:rPr>
                        <m:t>𝐸</m:t>
                      </m:r>
                      <m:d>
                        <m:dPr>
                          <m:begChr m:val="["/>
                          <m:endChr m:val="]"/>
                          <m:ctrlPr>
                            <a:rPr lang="en-US" altLang="zh-CN" sz="2200" b="0" i="1" smtClean="0">
                              <a:latin typeface="Cambria Math" charset="0"/>
                            </a:rPr>
                          </m:ctrlPr>
                        </m:dPr>
                        <m:e>
                          <m:r>
                            <a:rPr lang="en-US" altLang="zh-CN" sz="2200" b="0" i="1" smtClean="0">
                              <a:latin typeface="Cambria Math"/>
                            </a:rPr>
                            <m:t>h</m:t>
                          </m:r>
                          <m:d>
                            <m:dPr>
                              <m:ctrlPr>
                                <a:rPr lang="en-US" altLang="zh-CN" sz="2200" b="0" i="1" smtClean="0">
                                  <a:latin typeface="Cambria Math" charset="0"/>
                                </a:rPr>
                              </m:ctrlPr>
                            </m:dPr>
                            <m:e>
                              <m:r>
                                <a:rPr lang="en-US" altLang="zh-CN" sz="2200" b="0" i="1" smtClean="0">
                                  <a:latin typeface="Cambria Math"/>
                                </a:rPr>
                                <m:t>𝑋</m:t>
                              </m:r>
                            </m:e>
                          </m:d>
                        </m:e>
                      </m:d>
                      <m:r>
                        <a:rPr lang="en-US" altLang="zh-CN" sz="2200" b="0" i="1" smtClean="0">
                          <a:latin typeface="Cambria Math"/>
                        </a:rPr>
                        <m:t>=</m:t>
                      </m:r>
                      <m:r>
                        <a:rPr lang="en-US" altLang="zh-CN" sz="2200" b="0" i="1" smtClean="0">
                          <a:latin typeface="Cambria Math"/>
                        </a:rPr>
                        <m:t>𝑎𝑋</m:t>
                      </m:r>
                      <m:r>
                        <a:rPr lang="en-US" altLang="zh-CN" sz="2200" b="0" i="1" smtClean="0">
                          <a:latin typeface="Cambria Math"/>
                        </a:rPr>
                        <m:t>+</m:t>
                      </m:r>
                      <m:r>
                        <a:rPr lang="en-US" altLang="zh-CN" sz="2200" b="0" i="1" smtClean="0">
                          <a:latin typeface="Cambria Math"/>
                        </a:rPr>
                        <m:t>𝑏</m:t>
                      </m:r>
                      <m:r>
                        <a:rPr lang="en-US" altLang="zh-CN" sz="2200" b="0" i="1" smtClean="0">
                          <a:latin typeface="Cambria Math"/>
                        </a:rPr>
                        <m:t>−</m:t>
                      </m:r>
                      <m:r>
                        <a:rPr lang="en-US" altLang="zh-CN" sz="2200" b="0" i="1" smtClean="0">
                          <a:latin typeface="Cambria Math"/>
                        </a:rPr>
                        <m:t>𝑎𝐸</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r>
                        <a:rPr lang="en-US" altLang="zh-CN" sz="2200" b="0" i="1" smtClean="0">
                          <a:latin typeface="Cambria Math"/>
                        </a:rPr>
                        <m:t>𝑏</m:t>
                      </m:r>
                      <m:r>
                        <a:rPr lang="en-US" altLang="zh-CN" sz="2200" b="0" i="1" smtClean="0">
                          <a:latin typeface="Cambria Math"/>
                        </a:rPr>
                        <m:t>=</m:t>
                      </m:r>
                      <m:r>
                        <a:rPr lang="en-US" altLang="zh-CN" sz="2200" b="0" i="1" smtClean="0">
                          <a:latin typeface="Cambria Math"/>
                        </a:rPr>
                        <m:t>𝑎</m:t>
                      </m:r>
                      <m:d>
                        <m:dPr>
                          <m:ctrlPr>
                            <a:rPr lang="en-US" altLang="zh-CN" sz="2200" b="0" i="1" smtClean="0">
                              <a:latin typeface="Cambria Math" charset="0"/>
                            </a:rPr>
                          </m:ctrlPr>
                        </m:dPr>
                        <m:e>
                          <m:r>
                            <a:rPr lang="en-US" altLang="zh-CN" sz="2200" b="0" i="1" smtClean="0">
                              <a:latin typeface="Cambria Math"/>
                            </a:rPr>
                            <m:t>𝑋</m:t>
                          </m:r>
                          <m:r>
                            <a:rPr lang="en-US" altLang="zh-CN" sz="2200" b="0" i="1" smtClean="0">
                              <a:latin typeface="Cambria Math"/>
                            </a:rPr>
                            <m:t>−</m:t>
                          </m:r>
                          <m:r>
                            <a:rPr lang="en-US" altLang="zh-CN" sz="2200" b="0" i="1" smtClean="0">
                              <a:latin typeface="Cambria Math"/>
                            </a:rPr>
                            <m:t>𝐸</m:t>
                          </m:r>
                          <m:d>
                            <m:dPr>
                              <m:ctrlPr>
                                <a:rPr lang="en-US" altLang="zh-CN" sz="2200" b="0" i="1" smtClean="0">
                                  <a:latin typeface="Cambria Math" charset="0"/>
                                </a:rPr>
                              </m:ctrlPr>
                            </m:dPr>
                            <m:e>
                              <m:r>
                                <a:rPr lang="en-US" altLang="zh-CN" sz="2200" b="0" i="1" smtClean="0">
                                  <a:latin typeface="Cambria Math"/>
                                </a:rPr>
                                <m:t>𝑋</m:t>
                              </m:r>
                            </m:e>
                          </m:d>
                        </m:e>
                      </m:d>
                      <m:r>
                        <a:rPr lang="en-US" altLang="zh-CN" sz="2200" b="0" i="1" smtClean="0">
                          <a:latin typeface="Cambria Math"/>
                        </a:rPr>
                        <m:t>.</m:t>
                      </m:r>
                    </m:oMath>
                  </m:oMathPara>
                </a14:m>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76998" y="2933945"/>
                <a:ext cx="6947030" cy="474489"/>
              </a:xfrm>
              <a:prstGeom prst="rect">
                <a:avLst/>
              </a:prstGeom>
              <a:blipFill rotWithShape="1">
                <a:blip r:embed="rId3"/>
                <a:stretch>
                  <a:fillRect/>
                </a:stretch>
              </a:blipFill>
            </p:spPr>
            <p:txBody>
              <a:bodyPr/>
              <a:lstStyle/>
              <a:p>
                <a:r>
                  <a:rPr lang="zh-CN" altLang="en-US">
                    <a:noFill/>
                  </a:rPr>
                  <a:t> </a:t>
                </a:r>
              </a:p>
            </p:txBody>
          </p:sp>
        </mc:Fallback>
      </mc:AlternateContent>
      <p:sp>
        <p:nvSpPr>
          <p:cNvPr id="9" name="TextBox 8"/>
          <p:cNvSpPr txBox="1"/>
          <p:nvPr/>
        </p:nvSpPr>
        <p:spPr>
          <a:xfrm>
            <a:off x="310024" y="4792263"/>
            <a:ext cx="7605845"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Conclusion:</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p:cNvSpPr/>
              <p:nvPr/>
            </p:nvSpPr>
            <p:spPr>
              <a:xfrm>
                <a:off x="2027916" y="4778733"/>
                <a:ext cx="6414513" cy="444417"/>
              </a:xfrm>
              <a:prstGeom prst="rect">
                <a:avLst/>
              </a:prstGeom>
            </p:spPr>
            <p:txBody>
              <a:bodyPr wrap="none">
                <a:spAutoFit/>
              </a:bodyPr>
              <a:lstStyle/>
              <a:p>
                <a14:m>
                  <m:oMath xmlns:m="http://schemas.openxmlformats.org/officeDocument/2006/math">
                    <m:r>
                      <a:rPr lang="en-US" altLang="zh-CN" sz="2200" i="1" smtClean="0">
                        <a:latin typeface="Cambria Math"/>
                      </a:rPr>
                      <m:t>𝑉</m:t>
                    </m:r>
                    <m:d>
                      <m:dPr>
                        <m:begChr m:val="["/>
                        <m:endChr m:val="]"/>
                        <m:ctrlPr>
                          <a:rPr lang="en-US" altLang="zh-CN" sz="2200" i="1">
                            <a:latin typeface="Cambria Math" charset="0"/>
                          </a:rPr>
                        </m:ctrlPr>
                      </m:dPr>
                      <m:e>
                        <m:r>
                          <a:rPr lang="en-US" altLang="zh-CN" sz="2200" i="1" smtClean="0">
                            <a:solidFill>
                              <a:srgbClr val="FF0000"/>
                            </a:solidFill>
                            <a:latin typeface="Cambria Math"/>
                          </a:rPr>
                          <m:t>𝑎</m:t>
                        </m:r>
                        <m:r>
                          <a:rPr lang="en-US" altLang="zh-CN" sz="2200" i="1">
                            <a:latin typeface="Cambria Math"/>
                          </a:rPr>
                          <m:t>𝑋</m:t>
                        </m:r>
                        <m:r>
                          <a:rPr lang="en-US" altLang="zh-CN" sz="2200" i="1">
                            <a:latin typeface="Cambria Math"/>
                          </a:rPr>
                          <m:t>+</m:t>
                        </m:r>
                        <m:r>
                          <a:rPr lang="en-US" altLang="zh-CN" sz="2200" i="1" smtClean="0">
                            <a:solidFill>
                              <a:schemeClr val="bg2">
                                <a:lumMod val="60000"/>
                                <a:lumOff val="40000"/>
                              </a:schemeClr>
                            </a:solidFill>
                            <a:latin typeface="Cambria Math"/>
                          </a:rPr>
                          <m:t>𝑏</m:t>
                        </m:r>
                      </m:e>
                    </m:d>
                    <m:r>
                      <a:rPr lang="en-US" altLang="zh-CN" sz="2200" i="1">
                        <a:latin typeface="Cambria Math"/>
                      </a:rPr>
                      <m:t>=</m:t>
                    </m:r>
                    <m:sSubSup>
                      <m:sSubSupPr>
                        <m:ctrlPr>
                          <a:rPr lang="en-US" altLang="zh-CN" sz="2200" i="1">
                            <a:latin typeface="Cambria Math" charset="0"/>
                          </a:rPr>
                        </m:ctrlPr>
                      </m:sSubSupPr>
                      <m:e>
                        <m:r>
                          <a:rPr lang="zh-CN" altLang="en-US" sz="2200" i="1">
                            <a:latin typeface="Cambria Math"/>
                          </a:rPr>
                          <m:t>𝜎</m:t>
                        </m:r>
                      </m:e>
                      <m:sub>
                        <m:r>
                          <a:rPr lang="en-US" altLang="zh-CN" sz="2200" b="0" i="1" smtClean="0">
                            <a:latin typeface="Cambria Math"/>
                          </a:rPr>
                          <m:t>𝑎𝑋</m:t>
                        </m:r>
                        <m:r>
                          <a:rPr lang="en-US" altLang="zh-CN" sz="2200" b="0" i="1" smtClean="0">
                            <a:latin typeface="Cambria Math"/>
                          </a:rPr>
                          <m:t>+</m:t>
                        </m:r>
                        <m:r>
                          <a:rPr lang="en-US" altLang="zh-CN" sz="2200" b="0" i="1" smtClean="0">
                            <a:latin typeface="Cambria Math"/>
                          </a:rPr>
                          <m:t>𝑏</m:t>
                        </m:r>
                      </m:sub>
                      <m:sup>
                        <m:r>
                          <a:rPr lang="en-US" altLang="zh-CN" sz="2200" i="1">
                            <a:latin typeface="Cambria Math"/>
                          </a:rPr>
                          <m:t>2</m:t>
                        </m:r>
                      </m:sup>
                    </m:sSubSup>
                    <m:r>
                      <a:rPr lang="en-US" altLang="zh-CN" sz="2200" b="0" i="1" smtClean="0">
                        <a:latin typeface="Cambria Math"/>
                      </a:rPr>
                      <m:t>=</m:t>
                    </m:r>
                    <m:sSup>
                      <m:sSupPr>
                        <m:ctrlPr>
                          <a:rPr lang="en-US" altLang="zh-CN" sz="2200" b="0" i="1" smtClean="0">
                            <a:solidFill>
                              <a:srgbClr val="FF0000"/>
                            </a:solidFill>
                            <a:latin typeface="Cambria Math" charset="0"/>
                          </a:rPr>
                        </m:ctrlPr>
                      </m:sSupPr>
                      <m:e>
                        <m:r>
                          <a:rPr lang="en-US" altLang="zh-CN" sz="2200" b="0" i="1" smtClean="0">
                            <a:solidFill>
                              <a:srgbClr val="FF0000"/>
                            </a:solidFill>
                            <a:latin typeface="Cambria Math"/>
                          </a:rPr>
                          <m:t>𝑎</m:t>
                        </m:r>
                      </m:e>
                      <m:sup>
                        <m:r>
                          <a:rPr lang="en-US" altLang="zh-CN" sz="2200" b="0" i="1" smtClean="0">
                            <a:solidFill>
                              <a:srgbClr val="FF0000"/>
                            </a:solidFill>
                            <a:latin typeface="Cambria Math"/>
                          </a:rPr>
                          <m:t>2</m:t>
                        </m:r>
                      </m:sup>
                    </m:sSup>
                    <m:r>
                      <a:rPr lang="en-US" altLang="zh-CN" sz="2200" b="0" i="1" smtClean="0">
                        <a:latin typeface="Cambria Math"/>
                      </a:rPr>
                      <m:t>𝑉</m:t>
                    </m:r>
                    <m:r>
                      <a:rPr lang="en-US" altLang="zh-CN" sz="2200" b="0" i="1" smtClean="0">
                        <a:latin typeface="Cambria Math"/>
                      </a:rPr>
                      <m:t>(</m:t>
                    </m:r>
                    <m:r>
                      <a:rPr lang="en-US" altLang="zh-CN" sz="2200" b="0" i="1" smtClean="0">
                        <a:latin typeface="Cambria Math"/>
                      </a:rPr>
                      <m:t>𝑋</m:t>
                    </m:r>
                    <m:r>
                      <a:rPr lang="en-US" altLang="zh-CN" sz="2200" b="0" i="1" smtClean="0">
                        <a:latin typeface="Cambria Math"/>
                      </a:rPr>
                      <m:t>)</m:t>
                    </m:r>
                  </m:oMath>
                </a14:m>
                <a:r>
                  <a:rPr lang="zh-CN" altLang="en-US" sz="2200" dirty="0"/>
                  <a:t>  </a:t>
                </a:r>
                <a:r>
                  <a:rPr lang="en-US" altLang="zh-CN" sz="2200" dirty="0">
                    <a:latin typeface="Times New Roman" panose="02020603050405020304" pitchFamily="18" charset="0"/>
                    <a:cs typeface="Times New Roman" panose="02020603050405020304" pitchFamily="18" charset="0"/>
                  </a:rPr>
                  <a:t>and </a:t>
                </a:r>
                <a:r>
                  <a:rPr lang="en-US" altLang="zh-CN" sz="2200" dirty="0"/>
                  <a:t>  </a:t>
                </a:r>
                <a14:m>
                  <m:oMath xmlns:m="http://schemas.openxmlformats.org/officeDocument/2006/math">
                    <m:sSub>
                      <m:sSubPr>
                        <m:ctrlPr>
                          <a:rPr lang="en-US" altLang="zh-CN" sz="2200" i="1" smtClean="0">
                            <a:latin typeface="Cambria Math" charset="0"/>
                          </a:rPr>
                        </m:ctrlPr>
                      </m:sSubPr>
                      <m:e>
                        <m:r>
                          <a:rPr lang="zh-CN" altLang="en-US" sz="2200" i="1" smtClean="0">
                            <a:latin typeface="Cambria Math"/>
                          </a:rPr>
                          <m:t>𝜎</m:t>
                        </m:r>
                      </m:e>
                      <m:sub>
                        <m:r>
                          <a:rPr lang="en-US" altLang="zh-CN" sz="2200" b="0" i="1" smtClean="0">
                            <a:latin typeface="Cambria Math"/>
                          </a:rPr>
                          <m:t>𝑎𝑋</m:t>
                        </m:r>
                        <m:r>
                          <a:rPr lang="en-US" altLang="zh-CN" sz="2200" b="0" i="1" smtClean="0">
                            <a:latin typeface="Cambria Math"/>
                          </a:rPr>
                          <m:t>+</m:t>
                        </m:r>
                        <m:r>
                          <a:rPr lang="en-US" altLang="zh-CN" sz="2200" b="0" i="1" smtClean="0">
                            <a:latin typeface="Cambria Math"/>
                          </a:rPr>
                          <m:t>𝑏</m:t>
                        </m:r>
                      </m:sub>
                    </m:sSub>
                    <m:r>
                      <a:rPr lang="en-US" altLang="zh-CN" sz="2200" b="0" i="1" smtClean="0">
                        <a:latin typeface="Cambria Math"/>
                      </a:rPr>
                      <m:t>=|</m:t>
                    </m:r>
                    <m:r>
                      <a:rPr lang="en-US" altLang="zh-CN" sz="2200" b="0" i="1" smtClean="0">
                        <a:latin typeface="Cambria Math"/>
                      </a:rPr>
                      <m:t>𝑎</m:t>
                    </m:r>
                    <m:r>
                      <a:rPr lang="en-US" altLang="zh-CN" sz="2200" b="0" i="1" smtClean="0">
                        <a:latin typeface="Cambria Math"/>
                      </a:rPr>
                      <m:t>|</m:t>
                    </m:r>
                    <m:sSub>
                      <m:sSubPr>
                        <m:ctrlPr>
                          <a:rPr lang="en-US" altLang="zh-CN" sz="2200" b="0" i="1" smtClean="0">
                            <a:latin typeface="Cambria Math" charset="0"/>
                          </a:rPr>
                        </m:ctrlPr>
                      </m:sSubPr>
                      <m:e>
                        <m:r>
                          <a:rPr lang="zh-CN" altLang="en-US" sz="2200" b="0" i="1" smtClean="0">
                            <a:latin typeface="Cambria Math"/>
                          </a:rPr>
                          <m:t>𝜎</m:t>
                        </m:r>
                      </m:e>
                      <m:sub>
                        <m:r>
                          <a:rPr lang="en-US" altLang="zh-CN" sz="2200" b="0" i="1" smtClean="0">
                            <a:latin typeface="Cambria Math"/>
                          </a:rPr>
                          <m:t>𝑋</m:t>
                        </m:r>
                      </m:sub>
                    </m:sSub>
                  </m:oMath>
                </a14:m>
                <a:r>
                  <a:rPr lang="en-US" altLang="zh-CN" sz="2200" dirty="0"/>
                  <a:t>.</a:t>
                </a:r>
                <a:endParaRPr lang="zh-CN" altLang="en-US" sz="2200" dirty="0"/>
              </a:p>
            </p:txBody>
          </p:sp>
        </mc:Choice>
        <mc:Fallback xmlns="">
          <p:sp>
            <p:nvSpPr>
              <p:cNvPr id="10" name="矩形 9"/>
              <p:cNvSpPr>
                <a:spLocks noRot="1" noChangeAspect="1" noMove="1" noResize="1" noEditPoints="1" noAdjustHandles="1" noChangeArrowheads="1" noChangeShapeType="1" noTextEdit="1"/>
              </p:cNvSpPr>
              <p:nvPr/>
            </p:nvSpPr>
            <p:spPr>
              <a:xfrm>
                <a:off x="2027916" y="4778733"/>
                <a:ext cx="6414513" cy="444417"/>
              </a:xfrm>
              <a:prstGeom prst="rect">
                <a:avLst/>
              </a:prstGeom>
              <a:blipFill>
                <a:blip r:embed="rId4"/>
                <a:stretch>
                  <a:fillRect l="-95" t="-6849" b="-260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76998" y="1849974"/>
                <a:ext cx="2997167" cy="474489"/>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charset="0"/>
                          </a:rPr>
                        </m:ctrlPr>
                      </m:dPr>
                      <m:e>
                        <m:r>
                          <a:rPr lang="en-US" altLang="zh-CN" sz="2200" i="1">
                            <a:latin typeface="Cambria Math"/>
                          </a:rPr>
                          <m:t>h</m:t>
                        </m:r>
                        <m:d>
                          <m:dPr>
                            <m:ctrlPr>
                              <a:rPr lang="en-US" altLang="zh-CN" sz="2200" i="1">
                                <a:latin typeface="Cambria Math" charset="0"/>
                              </a:rPr>
                            </m:ctrlPr>
                          </m:dPr>
                          <m:e>
                            <m:r>
                              <a:rPr lang="en-US" altLang="zh-CN" sz="2200" i="1">
                                <a:latin typeface="Cambria Math"/>
                              </a:rPr>
                              <m:t>𝑋</m:t>
                            </m:r>
                          </m:e>
                        </m:d>
                      </m:e>
                    </m:d>
                    <m:r>
                      <a:rPr lang="en-US" altLang="zh-CN" sz="2200" b="0" i="1" smtClean="0">
                        <a:latin typeface="Cambria Math"/>
                      </a:rPr>
                      <m:t>=</m:t>
                    </m:r>
                    <m:r>
                      <a:rPr lang="en-US" altLang="zh-CN" sz="2200" b="0" i="1" smtClean="0">
                        <a:latin typeface="Cambria Math"/>
                      </a:rPr>
                      <m:t>𝑎𝐸</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r>
                      <a:rPr lang="en-US" altLang="zh-CN" sz="2200" b="0" i="1" smtClean="0">
                        <a:latin typeface="Cambria Math"/>
                      </a:rPr>
                      <m:t>𝑏</m:t>
                    </m:r>
                  </m:oMath>
                </a14:m>
                <a:r>
                  <a:rPr lang="en-US" altLang="zh-CN" sz="2200" dirty="0">
                    <a:latin typeface="+mj-lt"/>
                  </a:rPr>
                  <a:t>. </a:t>
                </a:r>
                <a:endParaRPr lang="zh-CN" altLang="en-US" sz="2200" dirty="0">
                  <a:latin typeface="+mj-lt"/>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76998" y="1849974"/>
                <a:ext cx="2997167" cy="474489"/>
              </a:xfrm>
              <a:prstGeom prst="rect">
                <a:avLst/>
              </a:prstGeom>
              <a:blipFill rotWithShape="1">
                <a:blip r:embed="rId5"/>
                <a:stretch>
                  <a:fillRect t="-3846" b="-1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75416" y="2393885"/>
                <a:ext cx="468052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Question:</a:t>
                </a:r>
                <a:r>
                  <a:rPr lang="en-US" altLang="zh-CN" sz="2200" dirty="0">
                    <a:solidFill>
                      <a:srgbClr val="FF0000"/>
                    </a:solidFill>
                    <a:latin typeface="+mj-lt"/>
                  </a:rPr>
                  <a:t> </a:t>
                </a:r>
                <a14:m>
                  <m:oMath xmlns:m="http://schemas.openxmlformats.org/officeDocument/2006/math">
                    <m:r>
                      <a:rPr lang="en-US" altLang="zh-CN" sz="2200" i="1">
                        <a:latin typeface="Cambria Math"/>
                      </a:rPr>
                      <m:t>𝑉</m:t>
                    </m:r>
                    <m:d>
                      <m:dPr>
                        <m:begChr m:val="["/>
                        <m:endChr m:val="]"/>
                        <m:ctrlPr>
                          <a:rPr lang="en-US" altLang="zh-CN" sz="2200" i="1">
                            <a:latin typeface="Cambria Math" charset="0"/>
                          </a:rPr>
                        </m:ctrlPr>
                      </m:dPr>
                      <m:e>
                        <m:r>
                          <a:rPr lang="en-US" altLang="zh-CN" sz="2200" i="1">
                            <a:latin typeface="Cambria Math"/>
                          </a:rPr>
                          <m:t>h</m:t>
                        </m:r>
                        <m:d>
                          <m:dPr>
                            <m:ctrlPr>
                              <a:rPr lang="en-US" altLang="zh-CN" sz="2200" i="1">
                                <a:latin typeface="Cambria Math" charset="0"/>
                              </a:rPr>
                            </m:ctrlPr>
                          </m:dPr>
                          <m:e>
                            <m:r>
                              <a:rPr lang="en-US" altLang="zh-CN" sz="2200" i="1">
                                <a:latin typeface="Cambria Math"/>
                              </a:rPr>
                              <m:t>𝑋</m:t>
                            </m:r>
                          </m:e>
                        </m:d>
                      </m:e>
                    </m:d>
                    <m:r>
                      <a:rPr lang="en-US" altLang="zh-CN" sz="2200" b="0" i="1" smtClean="0">
                        <a:latin typeface="Cambria Math"/>
                      </a:rPr>
                      <m:t>=?</m:t>
                    </m:r>
                  </m:oMath>
                </a14:m>
                <a:endParaRPr lang="zh-CN" altLang="en-US" sz="2200" dirty="0">
                  <a:solidFill>
                    <a:srgbClr val="FF0000"/>
                  </a:solidFill>
                  <a:latin typeface="+mj-lt"/>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75416" y="2393885"/>
                <a:ext cx="4680520" cy="430887"/>
              </a:xfrm>
              <a:prstGeom prst="rect">
                <a:avLst/>
              </a:prstGeom>
              <a:blipFill>
                <a:blip r:embed="rId6"/>
                <a:stretch>
                  <a:fillRect l="-1693"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300152" y="3564015"/>
                <a:ext cx="8142277" cy="54136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Thus</a:t>
                </a:r>
                <a:r>
                  <a:rPr lang="en-US" altLang="zh-CN" sz="2200" dirty="0">
                    <a:solidFill>
                      <a:srgbClr val="FF0000"/>
                    </a:solidFill>
                    <a:latin typeface="+mj-lt"/>
                  </a:rPr>
                  <a:t> </a:t>
                </a:r>
                <a14:m>
                  <m:oMath xmlns:m="http://schemas.openxmlformats.org/officeDocument/2006/math">
                    <m:r>
                      <a:rPr lang="en-US" altLang="zh-CN" sz="2200" i="1">
                        <a:latin typeface="Cambria Math"/>
                      </a:rPr>
                      <m:t>𝑉</m:t>
                    </m:r>
                    <m:d>
                      <m:dPr>
                        <m:begChr m:val="["/>
                        <m:endChr m:val="]"/>
                        <m:ctrlPr>
                          <a:rPr lang="en-US" altLang="zh-CN" sz="2200" i="1">
                            <a:latin typeface="Cambria Math" charset="0"/>
                          </a:rPr>
                        </m:ctrlPr>
                      </m:dPr>
                      <m:e>
                        <m:r>
                          <a:rPr lang="en-US" altLang="zh-CN" sz="2200" i="1">
                            <a:latin typeface="Cambria Math"/>
                          </a:rPr>
                          <m:t>h</m:t>
                        </m:r>
                        <m:d>
                          <m:dPr>
                            <m:ctrlPr>
                              <a:rPr lang="en-US" altLang="zh-CN" sz="2200" i="1">
                                <a:latin typeface="Cambria Math" charset="0"/>
                              </a:rPr>
                            </m:ctrlPr>
                          </m:dPr>
                          <m:e>
                            <m:r>
                              <a:rPr lang="en-US" altLang="zh-CN" sz="2200" i="1">
                                <a:latin typeface="Cambria Math"/>
                              </a:rPr>
                              <m:t>𝑋</m:t>
                            </m:r>
                          </m:e>
                        </m:d>
                      </m:e>
                    </m:d>
                    <m:r>
                      <a:rPr lang="en-US" altLang="zh-CN" sz="2200" b="0" i="1" smtClean="0">
                        <a:latin typeface="Cambria Math"/>
                      </a:rPr>
                      <m:t>=</m:t>
                    </m:r>
                    <m:r>
                      <a:rPr lang="en-US" altLang="zh-CN" sz="2200" b="0" i="1" smtClean="0">
                        <a:latin typeface="Cambria Math"/>
                      </a:rPr>
                      <m:t>𝐸</m:t>
                    </m:r>
                    <m:d>
                      <m:dPr>
                        <m:begChr m:val="["/>
                        <m:endChr m:val="]"/>
                        <m:ctrlPr>
                          <a:rPr lang="en-US" altLang="zh-CN" sz="2200" b="0" i="1" smtClean="0">
                            <a:latin typeface="Cambria Math" charset="0"/>
                          </a:rPr>
                        </m:ctrlPr>
                      </m:dPr>
                      <m:e>
                        <m:sSup>
                          <m:sSupPr>
                            <m:ctrlPr>
                              <a:rPr lang="en-US" altLang="zh-CN" sz="2200" b="0" i="1" smtClean="0">
                                <a:latin typeface="Cambria Math" charset="0"/>
                              </a:rPr>
                            </m:ctrlPr>
                          </m:sSupPr>
                          <m:e>
                            <m:d>
                              <m:dPr>
                                <m:ctrlPr>
                                  <a:rPr lang="en-US" altLang="zh-CN" sz="2200" b="0" i="1" smtClean="0">
                                    <a:latin typeface="Cambria Math" charset="0"/>
                                  </a:rPr>
                                </m:ctrlPr>
                              </m:dPr>
                              <m:e>
                                <m:r>
                                  <a:rPr lang="en-US" altLang="zh-CN" sz="2200" i="1">
                                    <a:latin typeface="Cambria Math"/>
                                  </a:rPr>
                                  <m:t>h</m:t>
                                </m:r>
                                <m:d>
                                  <m:dPr>
                                    <m:ctrlPr>
                                      <a:rPr lang="en-US" altLang="zh-CN" sz="2200" i="1">
                                        <a:latin typeface="Cambria Math" charset="0"/>
                                      </a:rPr>
                                    </m:ctrlPr>
                                  </m:dPr>
                                  <m:e>
                                    <m:r>
                                      <a:rPr lang="en-US" altLang="zh-CN" sz="2200" i="1">
                                        <a:latin typeface="Cambria Math"/>
                                      </a:rPr>
                                      <m:t>𝑋</m:t>
                                    </m:r>
                                  </m:e>
                                </m:d>
                                <m:r>
                                  <a:rPr lang="en-US" altLang="zh-CN" sz="2200" i="1">
                                    <a:latin typeface="Cambria Math"/>
                                  </a:rPr>
                                  <m:t>−</m:t>
                                </m:r>
                                <m:r>
                                  <a:rPr lang="en-US" altLang="zh-CN" sz="2200" i="1">
                                    <a:latin typeface="Cambria Math"/>
                                  </a:rPr>
                                  <m:t>𝐸</m:t>
                                </m:r>
                                <m:d>
                                  <m:dPr>
                                    <m:begChr m:val="["/>
                                    <m:endChr m:val="]"/>
                                    <m:ctrlPr>
                                      <a:rPr lang="en-US" altLang="zh-CN" sz="2200" i="1">
                                        <a:latin typeface="Cambria Math" charset="0"/>
                                      </a:rPr>
                                    </m:ctrlPr>
                                  </m:dPr>
                                  <m:e>
                                    <m:r>
                                      <a:rPr lang="en-US" altLang="zh-CN" sz="2200" i="1">
                                        <a:latin typeface="Cambria Math"/>
                                      </a:rPr>
                                      <m:t>h</m:t>
                                    </m:r>
                                    <m:d>
                                      <m:dPr>
                                        <m:ctrlPr>
                                          <a:rPr lang="en-US" altLang="zh-CN" sz="2200" i="1">
                                            <a:latin typeface="Cambria Math" charset="0"/>
                                          </a:rPr>
                                        </m:ctrlPr>
                                      </m:dPr>
                                      <m:e>
                                        <m:r>
                                          <a:rPr lang="en-US" altLang="zh-CN" sz="2200" i="1">
                                            <a:latin typeface="Cambria Math"/>
                                          </a:rPr>
                                          <m:t>𝑋</m:t>
                                        </m:r>
                                      </m:e>
                                    </m:d>
                                  </m:e>
                                </m:d>
                              </m:e>
                            </m:d>
                          </m:e>
                          <m:sup>
                            <m:r>
                              <a:rPr lang="en-US" altLang="zh-CN" sz="2200" b="0" i="1" smtClean="0">
                                <a:latin typeface="Cambria Math"/>
                              </a:rPr>
                              <m:t>2</m:t>
                            </m:r>
                          </m:sup>
                        </m:sSup>
                      </m:e>
                    </m:d>
                    <m:r>
                      <a:rPr lang="en-US" altLang="zh-CN" sz="2200" b="0" i="1" smtClean="0">
                        <a:latin typeface="Cambria Math"/>
                      </a:rPr>
                      <m:t>=</m:t>
                    </m:r>
                    <m:sSup>
                      <m:sSupPr>
                        <m:ctrlPr>
                          <a:rPr lang="en-US" altLang="zh-CN" sz="2200" b="0" i="1" smtClean="0">
                            <a:latin typeface="Cambria Math" charset="0"/>
                          </a:rPr>
                        </m:ctrlPr>
                      </m:sSupPr>
                      <m:e>
                        <m:r>
                          <a:rPr lang="en-US" altLang="zh-CN" sz="2200" b="0" i="1" smtClean="0">
                            <a:latin typeface="Cambria Math"/>
                          </a:rPr>
                          <m:t>𝑎</m:t>
                        </m:r>
                      </m:e>
                      <m:sup>
                        <m:r>
                          <a:rPr lang="en-US" altLang="zh-CN" sz="2200" b="0" i="1" smtClean="0">
                            <a:latin typeface="Cambria Math"/>
                          </a:rPr>
                          <m:t>2</m:t>
                        </m:r>
                      </m:sup>
                    </m:sSup>
                    <m:r>
                      <a:rPr lang="en-US" altLang="zh-CN" sz="2200" b="0" i="1" smtClean="0">
                        <a:latin typeface="Cambria Math"/>
                      </a:rPr>
                      <m:t>𝐸</m:t>
                    </m:r>
                    <m:r>
                      <a:rPr lang="en-US" altLang="zh-CN" sz="2200" b="0" i="1" smtClean="0">
                        <a:latin typeface="Cambria Math"/>
                      </a:rPr>
                      <m:t>[</m:t>
                    </m:r>
                    <m:sSup>
                      <m:sSupPr>
                        <m:ctrlPr>
                          <a:rPr lang="en-US" altLang="zh-CN" sz="2200" b="0" i="1" smtClean="0">
                            <a:latin typeface="Cambria Math" charset="0"/>
                          </a:rPr>
                        </m:ctrlPr>
                      </m:sSupPr>
                      <m:e>
                        <m:d>
                          <m:dPr>
                            <m:ctrlPr>
                              <a:rPr lang="en-US" altLang="zh-CN" sz="2200" i="1">
                                <a:latin typeface="Cambria Math" charset="0"/>
                              </a:rPr>
                            </m:ctrlPr>
                          </m:dPr>
                          <m:e>
                            <m:r>
                              <a:rPr lang="en-US" altLang="zh-CN" sz="2200" i="1">
                                <a:latin typeface="Cambria Math"/>
                              </a:rPr>
                              <m:t>𝑋</m:t>
                            </m:r>
                            <m:r>
                              <a:rPr lang="en-US" altLang="zh-CN" sz="2200" i="1">
                                <a:latin typeface="Cambria Math"/>
                              </a:rPr>
                              <m:t>−</m:t>
                            </m:r>
                            <m:r>
                              <a:rPr lang="en-US" altLang="zh-CN" sz="2200" i="1">
                                <a:latin typeface="Cambria Math"/>
                              </a:rPr>
                              <m:t>𝐸</m:t>
                            </m:r>
                            <m:d>
                              <m:dPr>
                                <m:ctrlPr>
                                  <a:rPr lang="en-US" altLang="zh-CN" sz="2200" i="1">
                                    <a:latin typeface="Cambria Math" charset="0"/>
                                  </a:rPr>
                                </m:ctrlPr>
                              </m:dPr>
                              <m:e>
                                <m:r>
                                  <a:rPr lang="en-US" altLang="zh-CN" sz="2200" i="1">
                                    <a:latin typeface="Cambria Math"/>
                                  </a:rPr>
                                  <m:t>𝑋</m:t>
                                </m:r>
                              </m:e>
                            </m:d>
                          </m:e>
                        </m:d>
                      </m:e>
                      <m:sup>
                        <m:r>
                          <a:rPr lang="en-US" altLang="zh-CN" sz="2200" b="0" i="1" smtClean="0">
                            <a:latin typeface="Cambria Math"/>
                          </a:rPr>
                          <m:t>2</m:t>
                        </m:r>
                      </m:sup>
                    </m:sSup>
                    <m:r>
                      <a:rPr lang="en-US" altLang="zh-CN" sz="2200" b="0" i="1" smtClean="0">
                        <a:latin typeface="Cambria Math"/>
                      </a:rPr>
                      <m:t>]</m:t>
                    </m:r>
                  </m:oMath>
                </a14:m>
                <a:endParaRPr lang="zh-CN" altLang="en-US" sz="2200" dirty="0">
                  <a:solidFill>
                    <a:srgbClr val="FF0000"/>
                  </a:solidFill>
                  <a:latin typeface="+mj-lt"/>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00152" y="3564015"/>
                <a:ext cx="8142277" cy="541367"/>
              </a:xfrm>
              <a:prstGeom prst="rect">
                <a:avLst/>
              </a:prstGeom>
              <a:blipFill>
                <a:blip r:embed="rId7"/>
                <a:stretch>
                  <a:fillRect l="-973"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096725" y="4139278"/>
                <a:ext cx="1454822"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sSup>
                      <m:sSupPr>
                        <m:ctrlPr>
                          <a:rPr lang="en-US" altLang="zh-CN" sz="2200" i="1">
                            <a:solidFill>
                              <a:srgbClr val="FF0000"/>
                            </a:solidFill>
                            <a:latin typeface="Cambria Math" charset="0"/>
                          </a:rPr>
                        </m:ctrlPr>
                      </m:sSupPr>
                      <m:e>
                        <m:r>
                          <a:rPr lang="en-US" altLang="zh-CN" sz="2200" i="1">
                            <a:solidFill>
                              <a:srgbClr val="FF0000"/>
                            </a:solidFill>
                            <a:latin typeface="Cambria Math"/>
                          </a:rPr>
                          <m:t>𝑎</m:t>
                        </m:r>
                      </m:e>
                      <m:sup>
                        <m:r>
                          <a:rPr lang="en-US" altLang="zh-CN" sz="2200" i="1">
                            <a:solidFill>
                              <a:srgbClr val="FF0000"/>
                            </a:solidFill>
                            <a:latin typeface="Cambria Math"/>
                          </a:rPr>
                          <m:t>2</m:t>
                        </m:r>
                      </m:sup>
                    </m:sSup>
                    <m:r>
                      <a:rPr lang="en-US" altLang="zh-CN" sz="2200" i="1">
                        <a:latin typeface="Cambria Math"/>
                      </a:rPr>
                      <m:t>𝑉</m:t>
                    </m:r>
                    <m:r>
                      <a:rPr lang="en-US" altLang="zh-CN" sz="2200" i="1">
                        <a:latin typeface="Cambria Math"/>
                      </a:rPr>
                      <m:t>(</m:t>
                    </m:r>
                    <m:r>
                      <a:rPr lang="en-US" altLang="zh-CN" sz="2200" i="1">
                        <a:latin typeface="Cambria Math"/>
                      </a:rPr>
                      <m:t>𝑋</m:t>
                    </m:r>
                    <m:r>
                      <a:rPr lang="en-US" altLang="zh-CN" sz="2200" i="1">
                        <a:latin typeface="Cambria Math"/>
                      </a:rPr>
                      <m:t>)</m:t>
                    </m:r>
                  </m:oMath>
                </a14:m>
                <a:r>
                  <a:rPr lang="zh-CN" altLang="en-US" sz="2200" dirty="0"/>
                  <a:t> </a:t>
                </a:r>
                <a:endParaRPr lang="zh-CN" altLang="en-US" sz="2200" dirty="0">
                  <a:latin typeface="+mj-lt"/>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2096725" y="4139278"/>
                <a:ext cx="1454822" cy="430887"/>
              </a:xfrm>
              <a:prstGeom prst="rect">
                <a:avLst/>
              </a:prstGeom>
              <a:blipFill rotWithShape="1">
                <a:blip r:embed="rId8"/>
                <a:stretch>
                  <a:fillRect b="-18310"/>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xmlns="" id="{61729EBB-9750-4161-943C-469AE63CA25A}"/>
              </a:ext>
            </a:extLst>
          </p:cNvPr>
          <p:cNvSpPr>
            <a:spLocks noGrp="1"/>
          </p:cNvSpPr>
          <p:nvPr>
            <p:ph type="sldNum" sz="quarter" idx="11"/>
          </p:nvPr>
        </p:nvSpPr>
        <p:spPr/>
        <p:txBody>
          <a:bodyPr/>
          <a:lstStyle/>
          <a:p>
            <a:pPr>
              <a:defRPr/>
            </a:pPr>
            <a:fld id="{DF2308B0-52A9-437D-9700-D7B37876F5B1}" type="slidenum">
              <a:rPr lang="zh-CN" altLang="en-US" smtClean="0"/>
              <a:pPr>
                <a:defRPr/>
              </a:pPr>
              <a:t>42</a:t>
            </a:fld>
            <a:endParaRPr lang="en-US" altLang="zh-CN" dirty="0"/>
          </a:p>
        </p:txBody>
      </p:sp>
    </p:spTree>
    <p:extLst>
      <p:ext uri="{BB962C8B-B14F-4D97-AF65-F5344CB8AC3E}">
        <p14:creationId xmlns:p14="http://schemas.microsoft.com/office/powerpoint/2010/main" val="339784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arn(inVertic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inVertic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arn(inVertic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4" grpId="0"/>
      <p:bldP spid="11" grpId="0"/>
      <p:bldP spid="15" grpId="0"/>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7257" y="837873"/>
            <a:ext cx="261029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386535" y="1358770"/>
                <a:ext cx="8325925" cy="1115690"/>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The cost of a certain vehicle test depends on the number of cylinders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in the vehicle’s engine. Suppose the </a:t>
                </a:r>
                <a:r>
                  <a:rPr lang="en-US" altLang="zh-CN" sz="2200" dirty="0">
                    <a:solidFill>
                      <a:srgbClr val="FF0000"/>
                    </a:solidFill>
                    <a:latin typeface="Times New Roman" panose="02020603050405020304" pitchFamily="18" charset="0"/>
                    <a:cs typeface="Times New Roman" panose="02020603050405020304" pitchFamily="18" charset="0"/>
                  </a:rPr>
                  <a:t>cost function</a:t>
                </a:r>
                <a:r>
                  <a:rPr lang="en-US" altLang="zh-CN" sz="2200" dirty="0">
                    <a:latin typeface="Times New Roman" panose="02020603050405020304" pitchFamily="18" charset="0"/>
                    <a:cs typeface="Times New Roman" panose="02020603050405020304" pitchFamily="18" charset="0"/>
                  </a:rPr>
                  <a:t> is given by </a:t>
                </a:r>
                <a14:m>
                  <m:oMath xmlns:m="http://schemas.openxmlformats.org/officeDocument/2006/math">
                    <m:r>
                      <a:rPr lang="en-US" altLang="zh-CN" sz="2200">
                        <a:latin typeface="Cambria Math" panose="02040503050406030204" pitchFamily="18" charset="0"/>
                        <a:cs typeface="Times New Roman" panose="02020603050405020304" pitchFamily="18" charset="0"/>
                      </a:rPr>
                      <m:t>h</m:t>
                    </m:r>
                    <m:d>
                      <m:dPr>
                        <m:ctrlPr>
                          <a:rPr lang="en-US" altLang="zh-CN" sz="2200" i="1">
                            <a:latin typeface="Cambria Math" charset="0"/>
                            <a:cs typeface="Times New Roman" panose="02020603050405020304" pitchFamily="18" charset="0"/>
                          </a:rPr>
                        </m:ctrlPr>
                      </m:dPr>
                      <m:e>
                        <m:r>
                          <a:rPr lang="en-US" altLang="zh-CN" sz="2200">
                            <a:latin typeface="Cambria Math" panose="02040503050406030204" pitchFamily="18" charset="0"/>
                            <a:cs typeface="Times New Roman" panose="02020603050405020304" pitchFamily="18" charset="0"/>
                          </a:rPr>
                          <m:t>𝑋</m:t>
                        </m:r>
                      </m:e>
                    </m:d>
                    <m:r>
                      <a:rPr lang="en-US" altLang="zh-CN" sz="2200">
                        <a:latin typeface="Cambria Math" panose="02040503050406030204" pitchFamily="18" charset="0"/>
                        <a:cs typeface="Times New Roman" panose="02020603050405020304" pitchFamily="18" charset="0"/>
                      </a:rPr>
                      <m:t>=20+3</m:t>
                    </m:r>
                    <m:r>
                      <a:rPr lang="en-US" altLang="zh-CN" sz="2200">
                        <a:latin typeface="Cambria Math" panose="02040503050406030204" pitchFamily="18" charset="0"/>
                        <a:cs typeface="Times New Roman" panose="02020603050405020304" pitchFamily="18" charset="0"/>
                      </a:rPr>
                      <m:t>𝑋</m:t>
                    </m:r>
                    <m:r>
                      <a:rPr lang="en-US" altLang="zh-CN" sz="2200">
                        <a:latin typeface="Cambria Math" panose="02040503050406030204" pitchFamily="18" charset="0"/>
                        <a:cs typeface="Times New Roman" panose="02020603050405020304" pitchFamily="18" charset="0"/>
                      </a:rPr>
                      <m:t>+0.5</m:t>
                    </m:r>
                    <m:sSup>
                      <m:sSupPr>
                        <m:ctrlPr>
                          <a:rPr lang="en-US" altLang="zh-CN" sz="2200" i="1">
                            <a:latin typeface="Cambria Math" charset="0"/>
                            <a:cs typeface="Times New Roman" panose="02020603050405020304" pitchFamily="18" charset="0"/>
                          </a:rPr>
                        </m:ctrlPr>
                      </m:sSupPr>
                      <m:e>
                        <m:r>
                          <a:rPr lang="en-US" altLang="zh-CN" sz="2200">
                            <a:latin typeface="Cambria Math" panose="02040503050406030204" pitchFamily="18" charset="0"/>
                            <a:cs typeface="Times New Roman" panose="02020603050405020304" pitchFamily="18" charset="0"/>
                          </a:rPr>
                          <m:t>𝑋</m:t>
                        </m:r>
                      </m:e>
                      <m:sup>
                        <m:r>
                          <a:rPr lang="en-US" altLang="zh-CN" sz="2200">
                            <a:latin typeface="Cambria Math" panose="02040503050406030204" pitchFamily="18" charset="0"/>
                            <a:cs typeface="Times New Roman" panose="02020603050405020304" pitchFamily="18" charset="0"/>
                          </a:rPr>
                          <m:t>2</m:t>
                        </m:r>
                      </m:sup>
                    </m:sSup>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and the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are as follows: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386535" y="1358770"/>
                <a:ext cx="8325925" cy="1115690"/>
              </a:xfrm>
              <a:prstGeom prst="rect">
                <a:avLst/>
              </a:prstGeom>
              <a:blipFill>
                <a:blip r:embed="rId2"/>
                <a:stretch>
                  <a:fillRect l="-952" t="-3825" b="-103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nvGraphicFramePr>
            <p:xfrm>
              <a:off x="1213996" y="2888940"/>
              <a:ext cx="6096000" cy="7416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xmlns="" val="20000"/>
                        </a:ext>
                      </a:extLst>
                    </a:gridCol>
                    <a:gridCol w="1524000">
                      <a:extLst>
                        <a:ext uri="{9D8B030D-6E8A-4147-A177-3AD203B41FA5}">
                          <a16:colId xmlns:a16="http://schemas.microsoft.com/office/drawing/2014/main" xmlns="" val="20001"/>
                        </a:ext>
                      </a:extLst>
                    </a:gridCol>
                    <a:gridCol w="1524000">
                      <a:extLst>
                        <a:ext uri="{9D8B030D-6E8A-4147-A177-3AD203B41FA5}">
                          <a16:colId xmlns:a16="http://schemas.microsoft.com/office/drawing/2014/main" xmlns="" val="20002"/>
                        </a:ext>
                      </a:extLst>
                    </a:gridCol>
                    <a:gridCol w="1524000">
                      <a:extLst>
                        <a:ext uri="{9D8B030D-6E8A-4147-A177-3AD203B41FA5}">
                          <a16:colId xmlns:a16="http://schemas.microsoft.com/office/drawing/2014/main" xmlns="" val="20003"/>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𝑥</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4</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6</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8</m:t>
                                </m:r>
                              </m:oMath>
                            </m:oMathPara>
                          </a14:m>
                          <a:endParaRPr lang="zh-CN" altLang="en-US" dirty="0"/>
                        </a:p>
                      </a:txBody>
                      <a:tcPr/>
                    </a:tc>
                    <a:extLst>
                      <a:ext uri="{0D108BD9-81ED-4DB2-BD59-A6C34878D82A}">
                        <a16:rowId xmlns:a16="http://schemas.microsoft.com/office/drawing/2014/main" xmlns="" val="10000"/>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a:rPr>
                                  <m:t>𝑝</m:t>
                                </m:r>
                                <m:r>
                                  <a:rPr lang="en-US" altLang="zh-CN" i="1" dirty="0" smtClean="0">
                                    <a:latin typeface="Cambria Math"/>
                                  </a:rPr>
                                  <m:t>(</m:t>
                                </m:r>
                                <m:r>
                                  <a:rPr lang="en-US" altLang="zh-CN" i="1" dirty="0" smtClean="0">
                                    <a:latin typeface="Cambria Math"/>
                                  </a:rPr>
                                  <m:t>𝑥</m:t>
                                </m:r>
                                <m:r>
                                  <a:rPr lang="en-US" altLang="zh-CN" i="1" dirty="0" smtClean="0">
                                    <a:latin typeface="Cambria Math"/>
                                  </a:rPr>
                                  <m:t>)</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0.5</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0.3</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0.2</m:t>
                                </m:r>
                              </m:oMath>
                            </m:oMathPara>
                          </a14:m>
                          <a:endParaRPr lang="zh-CN" altLang="en-US" dirty="0"/>
                        </a:p>
                      </a:txBody>
                      <a:tcPr/>
                    </a:tc>
                    <a:extLst>
                      <a:ext uri="{0D108BD9-81ED-4DB2-BD59-A6C34878D82A}">
                        <a16:rowId xmlns:a16="http://schemas.microsoft.com/office/drawing/2014/main" xmlns="" val="10001"/>
                      </a:ext>
                    </a:extLst>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4293265041"/>
                  </p:ext>
                </p:extLst>
              </p:nvPr>
            </p:nvGraphicFramePr>
            <p:xfrm>
              <a:off x="1213996" y="2888940"/>
              <a:ext cx="6096000" cy="74168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endParaRPr lang="zh-CN"/>
                        </a:p>
                      </a:txBody>
                      <a:tcPr>
                        <a:blipFill rotWithShape="1">
                          <a:blip r:embed="rId3"/>
                          <a:stretch>
                            <a:fillRect t="-1639" r="-300400" b="-113115"/>
                          </a:stretch>
                        </a:blipFill>
                      </a:tcPr>
                    </a:tc>
                    <a:tc>
                      <a:txBody>
                        <a:bodyPr/>
                        <a:lstStyle/>
                        <a:p>
                          <a:endParaRPr lang="zh-CN"/>
                        </a:p>
                      </a:txBody>
                      <a:tcPr>
                        <a:blipFill rotWithShape="1">
                          <a:blip r:embed="rId3"/>
                          <a:stretch>
                            <a:fillRect l="-100000" t="-1639" r="-200400" b="-113115"/>
                          </a:stretch>
                        </a:blipFill>
                      </a:tcPr>
                    </a:tc>
                    <a:tc>
                      <a:txBody>
                        <a:bodyPr/>
                        <a:lstStyle/>
                        <a:p>
                          <a:endParaRPr lang="zh-CN"/>
                        </a:p>
                      </a:txBody>
                      <a:tcPr>
                        <a:blipFill rotWithShape="1">
                          <a:blip r:embed="rId3"/>
                          <a:stretch>
                            <a:fillRect l="-200000" t="-1639" r="-100400" b="-113115"/>
                          </a:stretch>
                        </a:blipFill>
                      </a:tcPr>
                    </a:tc>
                    <a:tc>
                      <a:txBody>
                        <a:bodyPr/>
                        <a:lstStyle/>
                        <a:p>
                          <a:endParaRPr lang="zh-CN"/>
                        </a:p>
                      </a:txBody>
                      <a:tcPr>
                        <a:blipFill rotWithShape="1">
                          <a:blip r:embed="rId3"/>
                          <a:stretch>
                            <a:fillRect l="-300000" t="-1639" r="-400" b="-113115"/>
                          </a:stretch>
                        </a:blipFill>
                      </a:tcPr>
                    </a:tc>
                  </a:tr>
                  <a:tr h="370840">
                    <a:tc>
                      <a:txBody>
                        <a:bodyPr/>
                        <a:lstStyle/>
                        <a:p>
                          <a:endParaRPr lang="zh-CN"/>
                        </a:p>
                      </a:txBody>
                      <a:tcPr>
                        <a:blipFill rotWithShape="1">
                          <a:blip r:embed="rId3"/>
                          <a:stretch>
                            <a:fillRect t="-101639" r="-300400" b="-13115"/>
                          </a:stretch>
                        </a:blipFill>
                      </a:tcPr>
                    </a:tc>
                    <a:tc>
                      <a:txBody>
                        <a:bodyPr/>
                        <a:lstStyle/>
                        <a:p>
                          <a:endParaRPr lang="zh-CN"/>
                        </a:p>
                      </a:txBody>
                      <a:tcPr>
                        <a:blipFill rotWithShape="1">
                          <a:blip r:embed="rId3"/>
                          <a:stretch>
                            <a:fillRect l="-100000" t="-101639" r="-200400" b="-13115"/>
                          </a:stretch>
                        </a:blipFill>
                      </a:tcPr>
                    </a:tc>
                    <a:tc>
                      <a:txBody>
                        <a:bodyPr/>
                        <a:lstStyle/>
                        <a:p>
                          <a:endParaRPr lang="zh-CN"/>
                        </a:p>
                      </a:txBody>
                      <a:tcPr>
                        <a:blipFill rotWithShape="1">
                          <a:blip r:embed="rId3"/>
                          <a:stretch>
                            <a:fillRect l="-200000" t="-101639" r="-100400" b="-13115"/>
                          </a:stretch>
                        </a:blipFill>
                      </a:tcPr>
                    </a:tc>
                    <a:tc>
                      <a:txBody>
                        <a:bodyPr/>
                        <a:lstStyle/>
                        <a:p>
                          <a:endParaRPr lang="zh-CN"/>
                        </a:p>
                      </a:txBody>
                      <a:tcPr>
                        <a:blipFill rotWithShape="1">
                          <a:blip r:embed="rId3"/>
                          <a:stretch>
                            <a:fillRect l="-300000" t="-101639" r="-400" b="-13115"/>
                          </a:stretch>
                        </a:blipFill>
                      </a:tcPr>
                    </a:tc>
                  </a:tr>
                </a:tbl>
              </a:graphicData>
            </a:graphic>
          </p:graphicFrame>
        </mc:Fallback>
      </mc:AlternateContent>
      <mc:AlternateContent xmlns:mc="http://schemas.openxmlformats.org/markup-compatibility/2006" xmlns:a14="http://schemas.microsoft.com/office/drawing/2010/main">
        <mc:Choice Requires="a14">
          <p:sp>
            <p:nvSpPr>
              <p:cNvPr id="6" name="TextBox 5"/>
              <p:cNvSpPr txBox="1"/>
              <p:nvPr/>
            </p:nvSpPr>
            <p:spPr>
              <a:xfrm>
                <a:off x="327257" y="3930542"/>
                <a:ext cx="7401259"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We have obtained that </a:t>
                </a:r>
                <a14:m>
                  <m:oMath xmlns:m="http://schemas.openxmlformats.org/officeDocument/2006/math">
                    <m:r>
                      <a:rPr lang="en-US" altLang="zh-CN" sz="2200" b="0" i="1" smtClean="0">
                        <a:latin typeface="Cambria Math"/>
                      </a:rPr>
                      <m:t>𝐸</m:t>
                    </m:r>
                    <m:d>
                      <m:dPr>
                        <m:begChr m:val="["/>
                        <m:endChr m:val="]"/>
                        <m:ctrlPr>
                          <a:rPr lang="en-US" altLang="zh-CN" sz="2200" b="0" i="1" smtClean="0">
                            <a:latin typeface="Cambria Math" charset="0"/>
                          </a:rPr>
                        </m:ctrlPr>
                      </m:dPr>
                      <m:e>
                        <m:r>
                          <a:rPr lang="en-US" altLang="zh-CN" sz="2200" b="0" i="1" smtClean="0">
                            <a:latin typeface="Cambria Math"/>
                          </a:rPr>
                          <m:t>h</m:t>
                        </m:r>
                        <m:d>
                          <m:dPr>
                            <m:ctrlPr>
                              <a:rPr lang="en-US" altLang="zh-CN" sz="2200" b="0" i="1" smtClean="0">
                                <a:latin typeface="Cambria Math" charset="0"/>
                              </a:rPr>
                            </m:ctrlPr>
                          </m:dPr>
                          <m:e>
                            <m:r>
                              <a:rPr lang="en-US" altLang="zh-CN" sz="2200" b="0" i="1" smtClean="0">
                                <a:latin typeface="Cambria Math"/>
                              </a:rPr>
                              <m:t>𝑋</m:t>
                            </m:r>
                          </m:e>
                        </m:d>
                      </m:e>
                    </m:d>
                    <m:r>
                      <a:rPr lang="en-US" altLang="zh-CN" sz="2200" b="0" i="1" smtClean="0">
                        <a:latin typeface="Cambria Math"/>
                      </a:rPr>
                      <m:t>=52</m:t>
                    </m:r>
                  </m:oMath>
                </a14:m>
                <a:r>
                  <a:rPr lang="en-US" altLang="zh-CN" sz="2200" dirty="0">
                    <a:latin typeface="+mj-lt"/>
                  </a:rPr>
                  <a:t>. </a:t>
                </a:r>
                <a:r>
                  <a:rPr lang="en-US" altLang="zh-CN" sz="2200" dirty="0">
                    <a:latin typeface="Times New Roman" panose="02020603050405020304" pitchFamily="18" charset="0"/>
                    <a:cs typeface="Times New Roman" panose="02020603050405020304" pitchFamily="18" charset="0"/>
                  </a:rPr>
                  <a:t>What is </a:t>
                </a:r>
                <a14:m>
                  <m:oMath xmlns:m="http://schemas.openxmlformats.org/officeDocument/2006/math">
                    <m:r>
                      <a:rPr lang="en-US" altLang="zh-CN" sz="2200" b="0" i="1" smtClean="0">
                        <a:latin typeface="Cambria Math"/>
                      </a:rPr>
                      <m:t>𝑉</m:t>
                    </m:r>
                    <m:r>
                      <a:rPr lang="en-US" altLang="zh-CN" sz="2200" b="0" i="1" smtClean="0">
                        <a:latin typeface="Cambria Math"/>
                      </a:rPr>
                      <m:t>[</m:t>
                    </m:r>
                    <m:r>
                      <a:rPr lang="en-US" altLang="zh-CN" sz="2200" b="0" i="1" smtClean="0">
                        <a:latin typeface="Cambria Math"/>
                      </a:rPr>
                      <m:t>h</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27257" y="3930542"/>
                <a:ext cx="7401259" cy="430887"/>
              </a:xfrm>
              <a:prstGeom prst="rect">
                <a:avLst/>
              </a:prstGeom>
              <a:blipFill>
                <a:blip r:embed="rId4"/>
                <a:stretch>
                  <a:fillRect l="-1071" t="-10000" b="-28571"/>
                </a:stretch>
              </a:blipFill>
            </p:spPr>
            <p:txBody>
              <a:bodyPr/>
              <a:lstStyle/>
              <a:p>
                <a:r>
                  <a:rPr lang="zh-CN" altLang="en-US">
                    <a:noFill/>
                  </a:rPr>
                  <a:t> </a:t>
                </a:r>
              </a:p>
            </p:txBody>
          </p:sp>
        </mc:Fallback>
      </mc:AlternateContent>
      <p:sp>
        <p:nvSpPr>
          <p:cNvPr id="7" name="TextBox 6"/>
          <p:cNvSpPr txBox="1"/>
          <p:nvPr/>
        </p:nvSpPr>
        <p:spPr>
          <a:xfrm>
            <a:off x="466890" y="4486881"/>
            <a:ext cx="130514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Solution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p:cNvSpPr/>
              <p:nvPr/>
            </p:nvSpPr>
            <p:spPr>
              <a:xfrm>
                <a:off x="1615342" y="4464115"/>
                <a:ext cx="4139275"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𝑉</m:t>
                      </m:r>
                      <m:r>
                        <a:rPr lang="en-US" altLang="zh-CN" sz="2200" b="0" i="1" smtClean="0">
                          <a:latin typeface="Cambria Math"/>
                        </a:rPr>
                        <m:t>[</m:t>
                      </m:r>
                      <m:r>
                        <a:rPr lang="en-US" altLang="zh-CN" sz="2200" b="0" i="1" smtClean="0">
                          <a:latin typeface="Cambria Math"/>
                        </a:rPr>
                        <m:t>h</m:t>
                      </m:r>
                      <m:r>
                        <a:rPr lang="en-US" altLang="zh-CN" sz="2200" b="0" i="1" smtClean="0">
                          <a:latin typeface="Cambria Math"/>
                        </a:rPr>
                        <m:t>(</m:t>
                      </m:r>
                      <m:r>
                        <a:rPr lang="en-US" altLang="zh-CN" sz="2200" b="0" i="1" smtClean="0">
                          <a:latin typeface="Cambria Math"/>
                        </a:rPr>
                        <m:t>𝑋</m:t>
                      </m:r>
                      <m:r>
                        <a:rPr lang="en-US" altLang="zh-CN" sz="2200" b="0" i="1" smtClean="0">
                          <a:latin typeface="Cambria Math"/>
                        </a:rPr>
                        <m:t>)]=</m:t>
                      </m:r>
                      <m:r>
                        <a:rPr lang="en-US" altLang="zh-CN" sz="2200" i="1">
                          <a:latin typeface="Cambria Math"/>
                        </a:rPr>
                        <m:t>𝐸</m:t>
                      </m:r>
                      <m:r>
                        <a:rPr lang="en-US" altLang="zh-CN" sz="2200" i="1">
                          <a:latin typeface="Cambria Math"/>
                        </a:rPr>
                        <m:t>[</m:t>
                      </m:r>
                      <m:r>
                        <a:rPr lang="en-US" altLang="zh-CN" sz="2200" i="1">
                          <a:latin typeface="Cambria Math"/>
                        </a:rPr>
                        <m:t>h</m:t>
                      </m:r>
                      <m:sSup>
                        <m:sSupPr>
                          <m:ctrlPr>
                            <a:rPr lang="en-US" altLang="zh-CN" sz="2200" i="1">
                              <a:latin typeface="Cambria Math" charset="0"/>
                            </a:rPr>
                          </m:ctrlPr>
                        </m:sSupPr>
                        <m:e>
                          <m:d>
                            <m:dPr>
                              <m:ctrlPr>
                                <a:rPr lang="en-US" altLang="zh-CN" sz="2200" i="1">
                                  <a:latin typeface="Cambria Math" charset="0"/>
                                </a:rPr>
                              </m:ctrlPr>
                            </m:dPr>
                            <m:e>
                              <m:r>
                                <a:rPr lang="en-US" altLang="zh-CN" sz="2200" i="1">
                                  <a:latin typeface="Cambria Math"/>
                                </a:rPr>
                                <m:t>𝑋</m:t>
                              </m:r>
                            </m:e>
                          </m:d>
                        </m:e>
                        <m:sup>
                          <m:r>
                            <a:rPr lang="en-US" altLang="zh-CN" sz="2200" i="1">
                              <a:latin typeface="Cambria Math"/>
                            </a:rPr>
                            <m:t>2</m:t>
                          </m:r>
                        </m:sup>
                      </m:sSup>
                      <m:r>
                        <a:rPr lang="en-US" altLang="zh-CN" sz="2200" i="1">
                          <a:latin typeface="Cambria Math"/>
                        </a:rPr>
                        <m:t>]−</m:t>
                      </m:r>
                      <m:sSup>
                        <m:sSupPr>
                          <m:ctrlPr>
                            <a:rPr lang="en-US" altLang="zh-CN" sz="2200" i="1">
                              <a:latin typeface="Cambria Math" charset="0"/>
                            </a:rPr>
                          </m:ctrlPr>
                        </m:sSupPr>
                        <m:e>
                          <m:r>
                            <a:rPr lang="en-US" altLang="zh-CN" sz="2200" i="1">
                              <a:latin typeface="Cambria Math"/>
                            </a:rPr>
                            <m:t>𝐸</m:t>
                          </m:r>
                          <m:r>
                            <a:rPr lang="en-US" altLang="zh-CN" sz="2200" i="1">
                              <a:latin typeface="Cambria Math"/>
                            </a:rPr>
                            <m:t>[</m:t>
                          </m:r>
                          <m:r>
                            <a:rPr lang="en-US" altLang="zh-CN" sz="2200" i="1">
                              <a:latin typeface="Cambria Math"/>
                            </a:rPr>
                            <m:t>h</m:t>
                          </m:r>
                          <m:d>
                            <m:dPr>
                              <m:ctrlPr>
                                <a:rPr lang="en-US" altLang="zh-CN" sz="2200" i="1">
                                  <a:latin typeface="Cambria Math" charset="0"/>
                                </a:rPr>
                              </m:ctrlPr>
                            </m:dPr>
                            <m:e>
                              <m:r>
                                <a:rPr lang="en-US" altLang="zh-CN" sz="2200" i="1">
                                  <a:latin typeface="Cambria Math"/>
                                </a:rPr>
                                <m:t>𝑋</m:t>
                              </m:r>
                            </m:e>
                          </m:d>
                          <m:r>
                            <a:rPr lang="en-US" altLang="zh-CN" sz="2200" i="1">
                              <a:latin typeface="Cambria Math"/>
                            </a:rPr>
                            <m:t>]</m:t>
                          </m:r>
                        </m:e>
                        <m:sup>
                          <m:r>
                            <a:rPr lang="en-US" altLang="zh-CN" sz="2200" i="1">
                              <a:latin typeface="Cambria Math"/>
                            </a:rPr>
                            <m:t>2</m:t>
                          </m:r>
                        </m:sup>
                      </m:sSup>
                    </m:oMath>
                  </m:oMathPara>
                </a14:m>
                <a:endParaRPr lang="zh-CN" altLang="en-US" sz="2200" dirty="0"/>
              </a:p>
            </p:txBody>
          </p:sp>
        </mc:Choice>
        <mc:Fallback xmlns="">
          <p:sp>
            <p:nvSpPr>
              <p:cNvPr id="8" name="矩形 7"/>
              <p:cNvSpPr>
                <a:spLocks noRot="1" noChangeAspect="1" noMove="1" noResize="1" noEditPoints="1" noAdjustHandles="1" noChangeArrowheads="1" noChangeShapeType="1" noTextEdit="1"/>
              </p:cNvSpPr>
              <p:nvPr/>
            </p:nvSpPr>
            <p:spPr>
              <a:xfrm>
                <a:off x="1615342" y="4464115"/>
                <a:ext cx="4139275" cy="430887"/>
              </a:xfrm>
              <a:prstGeom prst="rect">
                <a:avLst/>
              </a:prstGeom>
              <a:blipFill rotWithShape="1">
                <a:blip r:embed="rId5"/>
                <a:stretch>
                  <a:fillRect b="-183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632599" y="5409220"/>
                <a:ext cx="5442708"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sSup>
                        <m:sSupPr>
                          <m:ctrlPr>
                            <a:rPr lang="en-US" altLang="zh-CN" sz="2200" b="0" i="1" smtClean="0">
                              <a:latin typeface="Cambria Math" charset="0"/>
                            </a:rPr>
                          </m:ctrlPr>
                        </m:sSupPr>
                        <m:e>
                          <m:r>
                            <a:rPr lang="en-US" altLang="zh-CN" sz="2200" b="0" i="1" smtClean="0">
                              <a:latin typeface="Cambria Math"/>
                            </a:rPr>
                            <m:t>40</m:t>
                          </m:r>
                        </m:e>
                        <m:sup>
                          <m:r>
                            <a:rPr lang="en-US" altLang="zh-CN" sz="2200" b="0" i="1" smtClean="0">
                              <a:latin typeface="Cambria Math"/>
                            </a:rPr>
                            <m:t>2</m:t>
                          </m:r>
                        </m:sup>
                      </m:sSup>
                      <m:d>
                        <m:dPr>
                          <m:ctrlPr>
                            <a:rPr lang="en-US" altLang="zh-CN" sz="2200" b="0" i="1" smtClean="0">
                              <a:latin typeface="Cambria Math" charset="0"/>
                            </a:rPr>
                          </m:ctrlPr>
                        </m:dPr>
                        <m:e>
                          <m:r>
                            <a:rPr lang="en-US" altLang="zh-CN" sz="2200" b="0" i="1" smtClean="0">
                              <a:latin typeface="Cambria Math"/>
                            </a:rPr>
                            <m:t>0.5</m:t>
                          </m:r>
                        </m:e>
                      </m:d>
                      <m:r>
                        <a:rPr lang="en-US" altLang="zh-CN" sz="2200" b="0" i="1" smtClean="0">
                          <a:latin typeface="Cambria Math"/>
                        </a:rPr>
                        <m:t>+</m:t>
                      </m:r>
                      <m:sSup>
                        <m:sSupPr>
                          <m:ctrlPr>
                            <a:rPr lang="en-US" altLang="zh-CN" sz="2200" b="0" i="1" smtClean="0">
                              <a:latin typeface="Cambria Math" charset="0"/>
                            </a:rPr>
                          </m:ctrlPr>
                        </m:sSupPr>
                        <m:e>
                          <m:r>
                            <a:rPr lang="en-US" altLang="zh-CN" sz="2200" b="0" i="1" smtClean="0">
                              <a:latin typeface="Cambria Math"/>
                            </a:rPr>
                            <m:t>3136</m:t>
                          </m:r>
                        </m:e>
                        <m:sup>
                          <m:r>
                            <a:rPr lang="en-US" altLang="zh-CN" sz="2200" b="0" i="1" smtClean="0">
                              <a:latin typeface="Cambria Math"/>
                            </a:rPr>
                            <m:t>2</m:t>
                          </m:r>
                        </m:sup>
                      </m:sSup>
                      <m:d>
                        <m:dPr>
                          <m:ctrlPr>
                            <a:rPr lang="en-US" altLang="zh-CN" sz="2200" b="0" i="1" smtClean="0">
                              <a:latin typeface="Cambria Math" charset="0"/>
                            </a:rPr>
                          </m:ctrlPr>
                        </m:dPr>
                        <m:e>
                          <m:r>
                            <a:rPr lang="en-US" altLang="zh-CN" sz="2200" b="0" i="1" smtClean="0">
                              <a:latin typeface="Cambria Math"/>
                            </a:rPr>
                            <m:t>0.3</m:t>
                          </m:r>
                        </m:e>
                      </m:d>
                      <m:r>
                        <a:rPr lang="en-US" altLang="zh-CN" sz="2200" b="0" i="1" smtClean="0">
                          <a:latin typeface="Cambria Math"/>
                        </a:rPr>
                        <m:t>+</m:t>
                      </m:r>
                      <m:sSup>
                        <m:sSupPr>
                          <m:ctrlPr>
                            <a:rPr lang="en-US" altLang="zh-CN" sz="2200" b="0" i="1" smtClean="0">
                              <a:latin typeface="Cambria Math" charset="0"/>
                            </a:rPr>
                          </m:ctrlPr>
                        </m:sSupPr>
                        <m:e>
                          <m:r>
                            <a:rPr lang="en-US" altLang="zh-CN" sz="2200" b="0" i="1" smtClean="0">
                              <a:latin typeface="Cambria Math"/>
                            </a:rPr>
                            <m:t>76</m:t>
                          </m:r>
                        </m:e>
                        <m:sup>
                          <m:r>
                            <a:rPr lang="en-US" altLang="zh-CN" sz="2200" b="0" i="1" smtClean="0">
                              <a:latin typeface="Cambria Math"/>
                            </a:rPr>
                            <m:t>2</m:t>
                          </m:r>
                        </m:sup>
                      </m:sSup>
                      <m:d>
                        <m:dPr>
                          <m:ctrlPr>
                            <a:rPr lang="en-US" altLang="zh-CN" sz="2200" b="0" i="1" smtClean="0">
                              <a:latin typeface="Cambria Math" charset="0"/>
                            </a:rPr>
                          </m:ctrlPr>
                        </m:dPr>
                        <m:e>
                          <m:r>
                            <a:rPr lang="en-US" altLang="zh-CN" sz="2200" b="0" i="1" smtClean="0">
                              <a:latin typeface="Cambria Math"/>
                            </a:rPr>
                            <m:t>0.2</m:t>
                          </m:r>
                        </m:e>
                      </m:d>
                      <m:r>
                        <a:rPr lang="en-US" altLang="zh-CN" sz="2200" b="0" i="1" smtClean="0">
                          <a:latin typeface="Cambria Math"/>
                        </a:rPr>
                        <m:t>−</m:t>
                      </m:r>
                      <m:sSup>
                        <m:sSupPr>
                          <m:ctrlPr>
                            <a:rPr lang="en-US" altLang="zh-CN" sz="2200" b="0" i="1" smtClean="0">
                              <a:latin typeface="Cambria Math" charset="0"/>
                            </a:rPr>
                          </m:ctrlPr>
                        </m:sSupPr>
                        <m:e>
                          <m:r>
                            <a:rPr lang="en-US" altLang="zh-CN" sz="2200" b="0" i="1" smtClean="0">
                              <a:latin typeface="Cambria Math"/>
                            </a:rPr>
                            <m:t>52</m:t>
                          </m:r>
                        </m:e>
                        <m:sup>
                          <m:r>
                            <a:rPr lang="en-US" altLang="zh-CN" sz="2200" b="0" i="1" smtClean="0">
                              <a:latin typeface="Cambria Math"/>
                            </a:rPr>
                            <m:t>2</m:t>
                          </m:r>
                        </m:sup>
                      </m:sSup>
                    </m:oMath>
                  </m:oMathPara>
                </a14:m>
                <a:endParaRPr lang="zh-CN" altLang="en-US" sz="2200" dirty="0">
                  <a:latin typeface="+mj-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632599" y="5409220"/>
                <a:ext cx="5442708" cy="430887"/>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617776" y="5936623"/>
                <a:ext cx="1018036"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=192</m:t>
                      </m:r>
                    </m:oMath>
                  </m:oMathPara>
                </a14:m>
                <a:endParaRPr lang="zh-CN" altLang="en-US" sz="2200" dirty="0">
                  <a:latin typeface="+mj-l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617776" y="5936623"/>
                <a:ext cx="1018036" cy="430887"/>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632599" y="4917768"/>
                <a:ext cx="5853462"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r>
                        <a:rPr lang="en-US" altLang="zh-CN" sz="2200" i="1">
                          <a:latin typeface="Cambria Math"/>
                        </a:rPr>
                        <m:t>h</m:t>
                      </m:r>
                      <m:sSup>
                        <m:sSupPr>
                          <m:ctrlPr>
                            <a:rPr lang="en-US" altLang="zh-CN" sz="2200" b="0" i="1" smtClean="0">
                              <a:latin typeface="Cambria Math" charset="0"/>
                            </a:rPr>
                          </m:ctrlPr>
                        </m:sSupPr>
                        <m:e>
                          <m:d>
                            <m:dPr>
                              <m:ctrlPr>
                                <a:rPr lang="en-US" altLang="zh-CN" sz="2200" i="1">
                                  <a:latin typeface="Cambria Math" charset="0"/>
                                </a:rPr>
                              </m:ctrlPr>
                            </m:dPr>
                            <m:e>
                              <m:r>
                                <a:rPr lang="en-US" altLang="zh-CN" sz="2200" i="1">
                                  <a:latin typeface="Cambria Math"/>
                                </a:rPr>
                                <m:t>4</m:t>
                              </m:r>
                            </m:e>
                          </m:d>
                        </m:e>
                        <m:sup>
                          <m:r>
                            <a:rPr lang="en-US" altLang="zh-CN" sz="2200" b="0" i="1" smtClean="0">
                              <a:latin typeface="Cambria Math"/>
                            </a:rPr>
                            <m:t>2</m:t>
                          </m:r>
                        </m:sup>
                      </m:sSup>
                      <m:d>
                        <m:dPr>
                          <m:ctrlPr>
                            <a:rPr lang="en-US" altLang="zh-CN" sz="2200" i="1">
                              <a:latin typeface="Cambria Math" charset="0"/>
                            </a:rPr>
                          </m:ctrlPr>
                        </m:dPr>
                        <m:e>
                          <m:r>
                            <a:rPr lang="en-US" altLang="zh-CN" sz="2200" i="1">
                              <a:latin typeface="Cambria Math"/>
                            </a:rPr>
                            <m:t>0.5</m:t>
                          </m:r>
                        </m:e>
                      </m:d>
                      <m:r>
                        <a:rPr lang="en-US" altLang="zh-CN" sz="2200" i="1">
                          <a:latin typeface="Cambria Math"/>
                        </a:rPr>
                        <m:t>+</m:t>
                      </m:r>
                      <m:r>
                        <a:rPr lang="en-US" altLang="zh-CN" sz="2200" i="1">
                          <a:latin typeface="Cambria Math"/>
                        </a:rPr>
                        <m:t>h</m:t>
                      </m:r>
                      <m:sSup>
                        <m:sSupPr>
                          <m:ctrlPr>
                            <a:rPr lang="en-US" altLang="zh-CN" sz="2200" b="0" i="1" smtClean="0">
                              <a:latin typeface="Cambria Math" charset="0"/>
                            </a:rPr>
                          </m:ctrlPr>
                        </m:sSupPr>
                        <m:e>
                          <m:d>
                            <m:dPr>
                              <m:ctrlPr>
                                <a:rPr lang="en-US" altLang="zh-CN" sz="2200" i="1">
                                  <a:latin typeface="Cambria Math" charset="0"/>
                                </a:rPr>
                              </m:ctrlPr>
                            </m:dPr>
                            <m:e>
                              <m:r>
                                <a:rPr lang="en-US" altLang="zh-CN" sz="2200" i="1">
                                  <a:latin typeface="Cambria Math"/>
                                </a:rPr>
                                <m:t>6</m:t>
                              </m:r>
                            </m:e>
                          </m:d>
                        </m:e>
                        <m:sup>
                          <m:r>
                            <a:rPr lang="en-US" altLang="zh-CN" sz="2200" b="0" i="1" smtClean="0">
                              <a:latin typeface="Cambria Math"/>
                            </a:rPr>
                            <m:t>2</m:t>
                          </m:r>
                        </m:sup>
                      </m:sSup>
                      <m:d>
                        <m:dPr>
                          <m:ctrlPr>
                            <a:rPr lang="en-US" altLang="zh-CN" sz="2200" i="1">
                              <a:latin typeface="Cambria Math" charset="0"/>
                            </a:rPr>
                          </m:ctrlPr>
                        </m:dPr>
                        <m:e>
                          <m:r>
                            <a:rPr lang="en-US" altLang="zh-CN" sz="2200" i="1">
                              <a:latin typeface="Cambria Math"/>
                            </a:rPr>
                            <m:t>0.3</m:t>
                          </m:r>
                        </m:e>
                      </m:d>
                      <m:r>
                        <a:rPr lang="en-US" altLang="zh-CN" sz="2200" i="1">
                          <a:latin typeface="Cambria Math"/>
                        </a:rPr>
                        <m:t>+</m:t>
                      </m:r>
                      <m:r>
                        <a:rPr lang="en-US" altLang="zh-CN" sz="2200" i="1">
                          <a:latin typeface="Cambria Math"/>
                        </a:rPr>
                        <m:t>h</m:t>
                      </m:r>
                      <m:sSup>
                        <m:sSupPr>
                          <m:ctrlPr>
                            <a:rPr lang="en-US" altLang="zh-CN" sz="2200" b="0" i="1" smtClean="0">
                              <a:latin typeface="Cambria Math" charset="0"/>
                            </a:rPr>
                          </m:ctrlPr>
                        </m:sSupPr>
                        <m:e>
                          <m:d>
                            <m:dPr>
                              <m:ctrlPr>
                                <a:rPr lang="en-US" altLang="zh-CN" sz="2200" i="1">
                                  <a:latin typeface="Cambria Math" charset="0"/>
                                </a:rPr>
                              </m:ctrlPr>
                            </m:dPr>
                            <m:e>
                              <m:r>
                                <a:rPr lang="en-US" altLang="zh-CN" sz="2200" i="1">
                                  <a:latin typeface="Cambria Math"/>
                                </a:rPr>
                                <m:t>8</m:t>
                              </m:r>
                            </m:e>
                          </m:d>
                        </m:e>
                        <m:sup>
                          <m:r>
                            <a:rPr lang="en-US" altLang="zh-CN" sz="2200" b="0" i="1" smtClean="0">
                              <a:latin typeface="Cambria Math"/>
                            </a:rPr>
                            <m:t>2</m:t>
                          </m:r>
                        </m:sup>
                      </m:sSup>
                      <m:d>
                        <m:dPr>
                          <m:ctrlPr>
                            <a:rPr lang="en-US" altLang="zh-CN" sz="2200" b="0" i="1" smtClean="0">
                              <a:latin typeface="Cambria Math" charset="0"/>
                            </a:rPr>
                          </m:ctrlPr>
                        </m:dPr>
                        <m:e>
                          <m:r>
                            <a:rPr lang="en-US" altLang="zh-CN" sz="2200" i="1">
                              <a:latin typeface="Cambria Math"/>
                            </a:rPr>
                            <m:t>0.2</m:t>
                          </m:r>
                        </m:e>
                      </m:d>
                      <m:r>
                        <a:rPr lang="en-US" altLang="zh-CN" sz="2200" b="0" i="1" smtClean="0">
                          <a:latin typeface="Cambria Math"/>
                        </a:rPr>
                        <m:t>−</m:t>
                      </m:r>
                      <m:sSup>
                        <m:sSupPr>
                          <m:ctrlPr>
                            <a:rPr lang="en-US" altLang="zh-CN" sz="2200" b="0" i="1" smtClean="0">
                              <a:latin typeface="Cambria Math" charset="0"/>
                            </a:rPr>
                          </m:ctrlPr>
                        </m:sSupPr>
                        <m:e>
                          <m:r>
                            <a:rPr lang="en-US" altLang="zh-CN" sz="2200" b="0" i="1" smtClean="0">
                              <a:latin typeface="Cambria Math"/>
                            </a:rPr>
                            <m:t>52</m:t>
                          </m:r>
                        </m:e>
                        <m:sup>
                          <m:r>
                            <a:rPr lang="en-US" altLang="zh-CN" sz="2200" b="0" i="1" smtClean="0">
                              <a:latin typeface="Cambria Math"/>
                            </a:rPr>
                            <m:t>2</m:t>
                          </m:r>
                        </m:sup>
                      </m:sSup>
                    </m:oMath>
                  </m:oMathPara>
                </a14:m>
                <a:endParaRPr lang="zh-CN" altLang="en-US" sz="2200" dirty="0"/>
              </a:p>
            </p:txBody>
          </p:sp>
        </mc:Choice>
        <mc:Fallback xmlns="">
          <p:sp>
            <p:nvSpPr>
              <p:cNvPr id="11" name="矩形 10"/>
              <p:cNvSpPr>
                <a:spLocks noRot="1" noChangeAspect="1" noMove="1" noResize="1" noEditPoints="1" noAdjustHandles="1" noChangeArrowheads="1" noChangeShapeType="1" noTextEdit="1"/>
              </p:cNvSpPr>
              <p:nvPr/>
            </p:nvSpPr>
            <p:spPr>
              <a:xfrm>
                <a:off x="2632599" y="4917768"/>
                <a:ext cx="5853462" cy="430887"/>
              </a:xfrm>
              <a:prstGeom prst="rect">
                <a:avLst/>
              </a:prstGeom>
              <a:blipFill rotWithShape="1">
                <a:blip r:embed="rId8"/>
                <a:stretch>
                  <a:fillRect/>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xmlns="" id="{4D18461F-ED37-4109-B199-9E4CA8D5DF32}"/>
              </a:ext>
            </a:extLst>
          </p:cNvPr>
          <p:cNvSpPr>
            <a:spLocks noGrp="1"/>
          </p:cNvSpPr>
          <p:nvPr>
            <p:ph type="sldNum" sz="quarter" idx="11"/>
          </p:nvPr>
        </p:nvSpPr>
        <p:spPr/>
        <p:txBody>
          <a:bodyPr/>
          <a:lstStyle/>
          <a:p>
            <a:pPr>
              <a:defRPr/>
            </a:pPr>
            <a:fld id="{DF2308B0-52A9-437D-9700-D7B37876F5B1}" type="slidenum">
              <a:rPr lang="zh-CN" altLang="en-US" smtClean="0"/>
              <a:pPr>
                <a:defRPr/>
              </a:pPr>
              <a:t>43</a:t>
            </a:fld>
            <a:endParaRPr lang="en-US" altLang="zh-CN" dirty="0"/>
          </a:p>
        </p:txBody>
      </p:sp>
    </p:spTree>
    <p:extLst>
      <p:ext uri="{BB962C8B-B14F-4D97-AF65-F5344CB8AC3E}">
        <p14:creationId xmlns:p14="http://schemas.microsoft.com/office/powerpoint/2010/main" val="401302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334489" y="971792"/>
                <a:ext cx="3018134"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The Expected Value of </a:t>
                </a:r>
                <a14:m>
                  <m:oMath xmlns:m="http://schemas.openxmlformats.org/officeDocument/2006/math">
                    <m:r>
                      <a:rPr lang="en-US" altLang="zh-CN" sz="2200" dirty="0">
                        <a:solidFill>
                          <a:srgbClr val="FF0000"/>
                        </a:solidFill>
                        <a:latin typeface="Cambria Math" panose="02040503050406030204" pitchFamily="18" charset="0"/>
                        <a:cs typeface="Times New Roman" panose="02020603050405020304" pitchFamily="18" charset="0"/>
                      </a:rPr>
                      <m:t>𝑋</m:t>
                    </m:r>
                  </m:oMath>
                </a14:m>
                <a:endParaRPr lang="zh-CN" altLang="en-US" sz="2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334489" y="971792"/>
                <a:ext cx="3018134" cy="430887"/>
              </a:xfrm>
              <a:prstGeom prst="rect">
                <a:avLst/>
              </a:prstGeom>
              <a:blipFill>
                <a:blip r:embed="rId2"/>
                <a:stretch>
                  <a:fillRect l="-2626" t="-8451"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41530" y="1448780"/>
                <a:ext cx="8370930"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be a discrete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with set of possible values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𝐷</m:t>
                    </m:r>
                  </m:oMath>
                </a14:m>
                <a:r>
                  <a:rPr lang="en-US" altLang="zh-CN" sz="2200" dirty="0">
                    <a:latin typeface="Times New Roman" panose="02020603050405020304" pitchFamily="18" charset="0"/>
                    <a:cs typeface="Times New Roman" panose="02020603050405020304" pitchFamily="18" charset="0"/>
                  </a:rPr>
                  <a:t> and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𝑝</m:t>
                    </m:r>
                    <m:r>
                      <a:rPr lang="en-US" altLang="zh-CN" sz="2200" dirty="0">
                        <a:latin typeface="Cambria Math" panose="02040503050406030204" pitchFamily="18" charset="0"/>
                        <a:cs typeface="Times New Roman" panose="02020603050405020304" pitchFamily="18" charset="0"/>
                      </a:rPr>
                      <m:t>(</m:t>
                    </m:r>
                    <m:r>
                      <a:rPr lang="en-US" altLang="zh-CN" sz="2200" dirty="0">
                        <a:latin typeface="Cambria Math" panose="02040503050406030204" pitchFamily="18" charset="0"/>
                        <a:cs typeface="Times New Roman" panose="02020603050405020304" pitchFamily="18" charset="0"/>
                      </a:rPr>
                      <m:t>𝑥</m:t>
                    </m:r>
                    <m:r>
                      <a:rPr lang="en-US" altLang="zh-CN" sz="2200" dirty="0">
                        <a:latin typeface="Cambria Math" panose="02040503050406030204" pitchFamily="18" charset="0"/>
                        <a:cs typeface="Times New Roman" panose="02020603050405020304" pitchFamily="18" charset="0"/>
                      </a:rPr>
                      <m:t>). </m:t>
                    </m:r>
                  </m:oMath>
                </a14:m>
                <a:r>
                  <a:rPr lang="en-US" altLang="zh-CN" sz="2200" dirty="0">
                    <a:latin typeface="Times New Roman" panose="02020603050405020304" pitchFamily="18" charset="0"/>
                    <a:cs typeface="Times New Roman" panose="02020603050405020304" pitchFamily="18" charset="0"/>
                  </a:rPr>
                  <a:t>The </a:t>
                </a:r>
                <a:r>
                  <a:rPr lang="en-US" altLang="zh-CN" sz="2200" dirty="0">
                    <a:solidFill>
                      <a:srgbClr val="FF0000"/>
                    </a:solidFill>
                    <a:latin typeface="Times New Roman" panose="02020603050405020304" pitchFamily="18" charset="0"/>
                    <a:cs typeface="Times New Roman" panose="02020603050405020304" pitchFamily="18" charset="0"/>
                  </a:rPr>
                  <a:t>expected value </a:t>
                </a:r>
                <a:r>
                  <a:rPr lang="en-US" altLang="zh-CN" sz="2200" dirty="0">
                    <a:latin typeface="Times New Roman" panose="02020603050405020304" pitchFamily="18" charset="0"/>
                    <a:cs typeface="Times New Roman" panose="02020603050405020304" pitchFamily="18" charset="0"/>
                  </a:rPr>
                  <a:t>or</a:t>
                </a:r>
                <a:r>
                  <a:rPr lang="en-US" altLang="zh-CN" sz="2200" dirty="0"/>
                  <a:t> </a:t>
                </a:r>
                <a:r>
                  <a:rPr lang="en-US" altLang="zh-CN" sz="2200" dirty="0">
                    <a:solidFill>
                      <a:srgbClr val="FF0000"/>
                    </a:solidFill>
                    <a:latin typeface="Times New Roman" panose="02020603050405020304" pitchFamily="18" charset="0"/>
                    <a:cs typeface="Times New Roman" panose="02020603050405020304" pitchFamily="18" charset="0"/>
                  </a:rPr>
                  <a:t>mean value </a:t>
                </a:r>
                <a:r>
                  <a:rPr lang="en-US" altLang="zh-CN" sz="2200" dirty="0">
                    <a:latin typeface="Times New Roman" panose="02020603050405020304" pitchFamily="18" charset="0"/>
                    <a:cs typeface="Times New Roman" panose="02020603050405020304" pitchFamily="18" charset="0"/>
                  </a:rPr>
                  <a:t>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denoted by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𝐸</m:t>
                    </m:r>
                    <m:r>
                      <a:rPr lang="en-US" altLang="zh-CN" sz="2200" dirty="0">
                        <a:latin typeface="Cambria Math" panose="02040503050406030204" pitchFamily="18" charset="0"/>
                        <a:cs typeface="Times New Roman" panose="02020603050405020304" pitchFamily="18" charset="0"/>
                      </a:rPr>
                      <m:t>(</m:t>
                    </m:r>
                    <m:r>
                      <a:rPr lang="en-US" altLang="zh-CN" sz="2200" dirty="0">
                        <a:latin typeface="Cambria Math" panose="02040503050406030204" pitchFamily="18" charset="0"/>
                        <a:cs typeface="Times New Roman" panose="02020603050405020304" pitchFamily="18" charset="0"/>
                      </a:rPr>
                      <m:t>𝑋</m:t>
                    </m:r>
                    <m:r>
                      <a:rPr lang="en-US" altLang="zh-CN" sz="2200" dirty="0">
                        <a:latin typeface="Cambria Math" panose="02040503050406030204" pitchFamily="18" charset="0"/>
                        <a:cs typeface="Times New Roman" panose="02020603050405020304" pitchFamily="18" charset="0"/>
                      </a:rPr>
                      <m:t>) </m:t>
                    </m:r>
                  </m:oMath>
                </a14:m>
                <a:r>
                  <a:rPr lang="en-US" altLang="zh-CN" sz="2200" dirty="0">
                    <a:latin typeface="Times New Roman" panose="02020603050405020304" pitchFamily="18" charset="0"/>
                    <a:cs typeface="Times New Roman" panose="02020603050405020304" pitchFamily="18" charset="0"/>
                  </a:rPr>
                  <a:t>or </a:t>
                </a:r>
                <a14:m>
                  <m:oMath xmlns:m="http://schemas.openxmlformats.org/officeDocument/2006/math">
                    <m:sSub>
                      <m:sSubPr>
                        <m:ctrlPr>
                          <a:rPr lang="en-US" altLang="zh-CN" sz="2200" i="1">
                            <a:latin typeface="Cambria Math" charset="0"/>
                            <a:cs typeface="Times New Roman" panose="02020603050405020304" pitchFamily="18" charset="0"/>
                          </a:rPr>
                        </m:ctrlPr>
                      </m:sSubPr>
                      <m:e>
                        <m:r>
                          <a:rPr lang="zh-CN" altLang="en-US" sz="2200">
                            <a:latin typeface="Cambria Math" panose="02040503050406030204" pitchFamily="18" charset="0"/>
                            <a:cs typeface="Times New Roman" panose="02020603050405020304" pitchFamily="18" charset="0"/>
                          </a:rPr>
                          <m:t>𝜇</m:t>
                        </m:r>
                      </m:e>
                      <m:sub>
                        <m:r>
                          <a:rPr lang="en-US" altLang="zh-CN" sz="2200">
                            <a:latin typeface="Cambria Math" panose="02040503050406030204" pitchFamily="18" charset="0"/>
                            <a:cs typeface="Times New Roman" panose="02020603050405020304" pitchFamily="18" charset="0"/>
                          </a:rPr>
                          <m:t>𝑋</m:t>
                        </m:r>
                      </m:sub>
                    </m:sSub>
                  </m:oMath>
                </a14:m>
                <a:r>
                  <a:rPr lang="en-US" altLang="zh-CN" sz="2200" dirty="0">
                    <a:latin typeface="Times New Roman" panose="02020603050405020304" pitchFamily="18" charset="0"/>
                    <a:cs typeface="Times New Roman" panose="02020603050405020304" pitchFamily="18" charset="0"/>
                  </a:rPr>
                  <a:t> or just </a:t>
                </a:r>
                <a14:m>
                  <m:oMath xmlns:m="http://schemas.openxmlformats.org/officeDocument/2006/math">
                    <m:r>
                      <a:rPr lang="zh-CN" altLang="en-US" sz="2200" i="1" smtClean="0">
                        <a:latin typeface="Cambria Math"/>
                      </a:rPr>
                      <m:t>𝜇</m:t>
                    </m:r>
                  </m:oMath>
                </a14:m>
                <a:r>
                  <a:rPr lang="en-US" altLang="zh-CN" sz="2200" dirty="0"/>
                  <a:t> </a:t>
                </a:r>
                <a:r>
                  <a:rPr lang="en-US" altLang="zh-CN" sz="2200" dirty="0">
                    <a:latin typeface="Times New Roman" panose="02020603050405020304" pitchFamily="18" charset="0"/>
                    <a:cs typeface="Times New Roman" panose="02020603050405020304" pitchFamily="18" charset="0"/>
                  </a:rPr>
                  <a:t>is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341530" y="1448780"/>
                <a:ext cx="8370930" cy="769441"/>
              </a:xfrm>
              <a:prstGeom prst="rect">
                <a:avLst/>
              </a:prstGeom>
              <a:blipFill>
                <a:blip r:embed="rId3"/>
                <a:stretch>
                  <a:fillRect l="-947" t="-5556"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096725" y="2493807"/>
                <a:ext cx="3561424"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sSub>
                      <m:sSubPr>
                        <m:ctrlPr>
                          <a:rPr lang="en-US" altLang="zh-CN" sz="2200" b="0" i="1" smtClean="0">
                            <a:latin typeface="Cambria Math" charset="0"/>
                          </a:rPr>
                        </m:ctrlPr>
                      </m:sSubPr>
                      <m:e>
                        <m:r>
                          <a:rPr lang="zh-CN" altLang="en-US" sz="2200" b="0" i="1" smtClean="0">
                            <a:latin typeface="Cambria Math"/>
                          </a:rPr>
                          <m:t>𝜇</m:t>
                        </m:r>
                      </m:e>
                      <m:sub>
                        <m:r>
                          <a:rPr lang="en-US" altLang="zh-CN" sz="2200" b="0" i="1" smtClean="0">
                            <a:latin typeface="Cambria Math"/>
                          </a:rPr>
                          <m:t>𝑋</m:t>
                        </m:r>
                      </m:sub>
                    </m:sSub>
                    <m:r>
                      <a:rPr lang="en-US" altLang="zh-CN" sz="2200" b="0" i="1" smtClean="0">
                        <a:latin typeface="Cambria Math"/>
                      </a:rPr>
                      <m:t>=</m:t>
                    </m:r>
                    <m:nary>
                      <m:naryPr>
                        <m:chr m:val="∑"/>
                        <m:supHide m:val="on"/>
                        <m:ctrlPr>
                          <a:rPr lang="en-US" altLang="zh-CN" sz="2200" b="0" i="1" smtClean="0">
                            <a:latin typeface="Cambria Math" charset="0"/>
                          </a:rPr>
                        </m:ctrlPr>
                      </m:naryPr>
                      <m:sub>
                        <m:r>
                          <m:rPr>
                            <m:brk m:alnAt="7"/>
                          </m:rPr>
                          <a:rPr lang="en-US" altLang="zh-CN" sz="2200" b="0" i="1" smtClean="0">
                            <a:latin typeface="Cambria Math"/>
                          </a:rPr>
                          <m:t>𝑥</m:t>
                        </m:r>
                        <m:r>
                          <a:rPr lang="en-US" altLang="zh-CN" sz="2200" b="0" i="1" smtClean="0">
                            <a:latin typeface="Cambria Math"/>
                          </a:rPr>
                          <m:t>∈</m:t>
                        </m:r>
                        <m:r>
                          <a:rPr lang="en-US" altLang="zh-CN" sz="2200" b="0" i="1" smtClean="0">
                            <a:latin typeface="Cambria Math"/>
                          </a:rPr>
                          <m:t>𝐷</m:t>
                        </m:r>
                      </m:sub>
                      <m:sup/>
                      <m:e>
                        <m:r>
                          <a:rPr lang="en-US" altLang="zh-CN" sz="2200" b="0" i="1" smtClean="0">
                            <a:latin typeface="Cambria Math"/>
                          </a:rPr>
                          <m:t>𝑥</m:t>
                        </m:r>
                        <m:r>
                          <a:rPr lang="en-US" altLang="zh-CN" sz="2200" b="0" i="1" smtClean="0">
                            <a:latin typeface="Cambria Math"/>
                            <a:ea typeface="Cambria Math"/>
                          </a:rPr>
                          <m:t>∙</m:t>
                        </m:r>
                        <m:r>
                          <a:rPr lang="en-US" altLang="zh-CN" sz="2200" b="0" i="1" smtClean="0">
                            <a:latin typeface="Cambria Math"/>
                          </a:rPr>
                          <m:t>𝑝</m:t>
                        </m:r>
                        <m:r>
                          <a:rPr lang="en-US" altLang="zh-CN" sz="2200" b="0" i="1" smtClean="0">
                            <a:latin typeface="Cambria Math"/>
                          </a:rPr>
                          <m:t>(</m:t>
                        </m:r>
                        <m:r>
                          <a:rPr lang="en-US" altLang="zh-CN" sz="2200" b="0" i="1" smtClean="0">
                            <a:latin typeface="Cambria Math"/>
                          </a:rPr>
                          <m:t>𝑥</m:t>
                        </m:r>
                        <m:r>
                          <a:rPr lang="en-US" altLang="zh-CN" sz="2200" b="0" i="1" smtClean="0">
                            <a:latin typeface="Cambria Math"/>
                          </a:rPr>
                          <m:t>)</m:t>
                        </m:r>
                      </m:e>
                    </m:nary>
                  </m:oMath>
                </a14:m>
                <a:r>
                  <a:rPr lang="en-US" altLang="zh-CN" sz="2200" dirty="0">
                    <a:latin typeface="+mj-lt"/>
                  </a:rPr>
                  <a:t>.</a:t>
                </a:r>
                <a:r>
                  <a:rPr lang="zh-CN" altLang="en-US" sz="2200" dirty="0">
                    <a:latin typeface="+mj-lt"/>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2096725" y="2493807"/>
                <a:ext cx="3561424" cy="430887"/>
              </a:xfrm>
              <a:prstGeom prst="rect">
                <a:avLst/>
              </a:prstGeom>
              <a:blipFill rotWithShape="1">
                <a:blip r:embed="rId4"/>
                <a:stretch>
                  <a:fillRect l="-171" t="-125352" b="-1901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96525" y="3474005"/>
                <a:ext cx="8145905" cy="80195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The expected value of any function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h</m:t>
                    </m:r>
                    <m:r>
                      <a:rPr lang="en-US" altLang="zh-CN" sz="2200" dirty="0">
                        <a:latin typeface="Cambria Math" panose="02040503050406030204" pitchFamily="18" charset="0"/>
                        <a:cs typeface="Times New Roman" panose="02020603050405020304" pitchFamily="18" charset="0"/>
                      </a:rPr>
                      <m:t>(</m:t>
                    </m:r>
                    <m:r>
                      <a:rPr lang="en-US" altLang="zh-CN" sz="2200" dirty="0">
                        <a:latin typeface="Cambria Math" panose="02040503050406030204" pitchFamily="18" charset="0"/>
                        <a:cs typeface="Times New Roman" panose="02020603050405020304" pitchFamily="18" charset="0"/>
                      </a:rPr>
                      <m:t>𝑋</m:t>
                    </m:r>
                    <m:r>
                      <a:rPr lang="en-US" altLang="zh-CN" sz="2200" dirty="0">
                        <a:latin typeface="Cambria Math" panose="02040503050406030204" pitchFamily="18" charset="0"/>
                        <a:cs typeface="Times New Roman" panose="02020603050405020304" pitchFamily="18" charset="0"/>
                      </a:rPr>
                      <m:t>), </m:t>
                    </m:r>
                  </m:oMath>
                </a14:m>
                <a:r>
                  <a:rPr lang="en-US" altLang="zh-CN" sz="2200" dirty="0">
                    <a:latin typeface="Times New Roman" panose="02020603050405020304" pitchFamily="18" charset="0"/>
                    <a:cs typeface="Times New Roman" panose="02020603050405020304" pitchFamily="18" charset="0"/>
                  </a:rPr>
                  <a:t>denoted by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𝐸</m:t>
                    </m:r>
                    <m:r>
                      <a:rPr lang="en-US" altLang="zh-CN" sz="2200" dirty="0">
                        <a:latin typeface="Cambria Math" panose="02040503050406030204" pitchFamily="18" charset="0"/>
                        <a:cs typeface="Times New Roman" panose="02020603050405020304" pitchFamily="18" charset="0"/>
                      </a:rPr>
                      <m:t>(</m:t>
                    </m:r>
                    <m:r>
                      <a:rPr lang="en-US" altLang="zh-CN" sz="2200" dirty="0">
                        <a:latin typeface="Cambria Math" panose="02040503050406030204" pitchFamily="18" charset="0"/>
                        <a:cs typeface="Times New Roman" panose="02020603050405020304" pitchFamily="18" charset="0"/>
                      </a:rPr>
                      <m:t>h</m:t>
                    </m:r>
                    <m:d>
                      <m:dPr>
                        <m:ctrlPr>
                          <a:rPr lang="en-US" altLang="zh-CN" sz="2200" i="1" dirty="0">
                            <a:latin typeface="Cambria Math" charset="0"/>
                            <a:cs typeface="Times New Roman" panose="02020603050405020304" pitchFamily="18" charset="0"/>
                          </a:rPr>
                        </m:ctrlPr>
                      </m:dPr>
                      <m:e>
                        <m:r>
                          <a:rPr lang="en-US" altLang="zh-CN" sz="2200" dirty="0">
                            <a:latin typeface="Cambria Math" panose="02040503050406030204" pitchFamily="18" charset="0"/>
                            <a:cs typeface="Times New Roman" panose="02020603050405020304" pitchFamily="18" charset="0"/>
                          </a:rPr>
                          <m:t>𝑋</m:t>
                        </m:r>
                      </m:e>
                    </m:d>
                    <m:r>
                      <a:rPr lang="en-US" altLang="zh-CN" sz="2200" dirty="0">
                        <a:latin typeface="Cambria Math" panose="02040503050406030204" pitchFamily="18" charset="0"/>
                        <a:cs typeface="Times New Roman" panose="02020603050405020304" pitchFamily="18" charset="0"/>
                      </a:rPr>
                      <m:t>) </m:t>
                    </m:r>
                  </m:oMath>
                </a14:m>
                <a:r>
                  <a:rPr lang="en-US" altLang="zh-CN" sz="2200" dirty="0">
                    <a:latin typeface="Times New Roman" panose="02020603050405020304" pitchFamily="18" charset="0"/>
                    <a:cs typeface="Times New Roman" panose="02020603050405020304" pitchFamily="18" charset="0"/>
                  </a:rPr>
                  <a:t>or </a:t>
                </a:r>
                <a14:m>
                  <m:oMath xmlns:m="http://schemas.openxmlformats.org/officeDocument/2006/math">
                    <m:sSub>
                      <m:sSubPr>
                        <m:ctrlPr>
                          <a:rPr lang="en-US" altLang="zh-CN" sz="2200" i="1">
                            <a:latin typeface="Cambria Math" charset="0"/>
                            <a:cs typeface="Times New Roman" panose="02020603050405020304" pitchFamily="18" charset="0"/>
                          </a:rPr>
                        </m:ctrlPr>
                      </m:sSubPr>
                      <m:e>
                        <m:r>
                          <a:rPr lang="zh-CN" altLang="en-US" sz="2200">
                            <a:latin typeface="Cambria Math" panose="02040503050406030204" pitchFamily="18" charset="0"/>
                            <a:cs typeface="Times New Roman" panose="02020603050405020304" pitchFamily="18" charset="0"/>
                          </a:rPr>
                          <m:t>𝜇</m:t>
                        </m:r>
                      </m:e>
                      <m:sub>
                        <m:r>
                          <a:rPr lang="en-US" altLang="zh-CN" sz="2200">
                            <a:latin typeface="Cambria Math" panose="02040503050406030204" pitchFamily="18" charset="0"/>
                            <a:cs typeface="Times New Roman" panose="02020603050405020304" pitchFamily="18" charset="0"/>
                          </a:rPr>
                          <m:t>h</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𝑋</m:t>
                        </m:r>
                        <m:r>
                          <a:rPr lang="en-US" altLang="zh-CN" sz="2200">
                            <a:latin typeface="Cambria Math" panose="02040503050406030204" pitchFamily="18" charset="0"/>
                            <a:cs typeface="Times New Roman" panose="02020603050405020304" pitchFamily="18" charset="0"/>
                          </a:rPr>
                          <m:t>)</m:t>
                        </m:r>
                      </m:sub>
                    </m:sSub>
                  </m:oMath>
                </a14:m>
                <a:r>
                  <a:rPr lang="en-US" altLang="zh-CN" sz="2200" dirty="0">
                    <a:latin typeface="Times New Roman" panose="02020603050405020304" pitchFamily="18" charset="0"/>
                    <a:cs typeface="Times New Roman" panose="02020603050405020304" pitchFamily="18" charset="0"/>
                  </a:rPr>
                  <a:t>, is computed by</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296525" y="3474005"/>
                <a:ext cx="8145905" cy="801951"/>
              </a:xfrm>
              <a:prstGeom prst="rect">
                <a:avLst/>
              </a:prstGeom>
              <a:blipFill>
                <a:blip r:embed="rId5"/>
                <a:stretch>
                  <a:fillRect l="-973" t="-5344" b="-106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434263" y="4271089"/>
                <a:ext cx="3614707" cy="474489"/>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charset="0"/>
                          </a:rPr>
                        </m:ctrlPr>
                      </m:dPr>
                      <m:e>
                        <m:r>
                          <a:rPr lang="en-US" altLang="zh-CN" sz="2200" b="0" i="1" smtClean="0">
                            <a:latin typeface="Cambria Math"/>
                          </a:rPr>
                          <m:t>h</m:t>
                        </m:r>
                        <m:d>
                          <m:dPr>
                            <m:ctrlPr>
                              <a:rPr lang="en-US" altLang="zh-CN" sz="2200" b="0" i="1" smtClean="0">
                                <a:latin typeface="Cambria Math" charset="0"/>
                              </a:rPr>
                            </m:ctrlPr>
                          </m:dPr>
                          <m:e>
                            <m:r>
                              <a:rPr lang="en-US" altLang="zh-CN" sz="2200" b="0" i="1" smtClean="0">
                                <a:latin typeface="Cambria Math"/>
                              </a:rPr>
                              <m:t>𝑋</m:t>
                            </m:r>
                          </m:e>
                        </m:d>
                      </m:e>
                    </m:d>
                    <m:r>
                      <a:rPr lang="en-US" altLang="zh-CN" sz="2200" i="1">
                        <a:latin typeface="Cambria Math"/>
                      </a:rPr>
                      <m:t>=</m:t>
                    </m:r>
                    <m:nary>
                      <m:naryPr>
                        <m:chr m:val="∑"/>
                        <m:supHide m:val="on"/>
                        <m:ctrlPr>
                          <a:rPr lang="zh-CN" altLang="en-US" sz="2200" i="1">
                            <a:latin typeface="Cambria Math" charset="0"/>
                          </a:rPr>
                        </m:ctrlPr>
                      </m:naryPr>
                      <m:sub>
                        <m:r>
                          <m:rPr>
                            <m:brk m:alnAt="7"/>
                          </m:rPr>
                          <a:rPr lang="en-US" altLang="zh-CN" sz="2200" i="1">
                            <a:latin typeface="Cambria Math"/>
                          </a:rPr>
                          <m:t>𝑥</m:t>
                        </m:r>
                        <m:r>
                          <a:rPr lang="en-US" altLang="zh-CN" sz="2200" i="1">
                            <a:latin typeface="Cambria Math"/>
                          </a:rPr>
                          <m:t>∈</m:t>
                        </m:r>
                        <m:r>
                          <a:rPr lang="en-US" altLang="zh-CN" sz="2200" i="1">
                            <a:latin typeface="Cambria Math"/>
                          </a:rPr>
                          <m:t>𝐷</m:t>
                        </m:r>
                      </m:sub>
                      <m:sup/>
                      <m:e>
                        <m:r>
                          <a:rPr lang="en-US" altLang="zh-CN" sz="2200" i="1">
                            <a:latin typeface="Cambria Math"/>
                          </a:rPr>
                          <m:t>h</m:t>
                        </m:r>
                        <m:r>
                          <a:rPr lang="en-US" altLang="zh-CN" sz="2200" i="1">
                            <a:latin typeface="Cambria Math"/>
                          </a:rPr>
                          <m:t>(</m:t>
                        </m:r>
                        <m:r>
                          <a:rPr lang="en-US" altLang="zh-CN" sz="2200" i="1">
                            <a:latin typeface="Cambria Math"/>
                          </a:rPr>
                          <m:t>𝑥</m:t>
                        </m:r>
                        <m:r>
                          <a:rPr lang="en-US" altLang="zh-CN" sz="2200" i="1">
                            <a:latin typeface="Cambria Math"/>
                          </a:rPr>
                          <m:t>)∙</m:t>
                        </m:r>
                        <m:r>
                          <a:rPr lang="en-US" altLang="zh-CN" sz="2200" i="1">
                            <a:latin typeface="Cambria Math"/>
                            <a:ea typeface="Cambria Math"/>
                          </a:rPr>
                          <m:t>𝑝</m:t>
                        </m:r>
                        <m:r>
                          <a:rPr lang="en-US" altLang="zh-CN" sz="2200" i="1">
                            <a:latin typeface="Cambria Math"/>
                            <a:ea typeface="Cambria Math"/>
                          </a:rPr>
                          <m:t>(</m:t>
                        </m:r>
                        <m:r>
                          <a:rPr lang="en-US" altLang="zh-CN" sz="2200" i="1">
                            <a:latin typeface="Cambria Math"/>
                            <a:ea typeface="Cambria Math"/>
                          </a:rPr>
                          <m:t>𝑥</m:t>
                        </m:r>
                        <m:r>
                          <a:rPr lang="en-US" altLang="zh-CN" sz="2200" i="1">
                            <a:latin typeface="Cambria Math"/>
                            <a:ea typeface="Cambria Math"/>
                          </a:rPr>
                          <m:t>)</m:t>
                        </m:r>
                      </m:e>
                    </m:nary>
                  </m:oMath>
                </a14:m>
                <a:r>
                  <a:rPr lang="en-US" altLang="zh-CN" sz="2200" dirty="0"/>
                  <a:t>.</a:t>
                </a:r>
                <a:endParaRPr lang="zh-CN" altLang="en-US" sz="2200" dirty="0"/>
              </a:p>
            </p:txBody>
          </p:sp>
        </mc:Choice>
        <mc:Fallback xmlns="">
          <p:sp>
            <p:nvSpPr>
              <p:cNvPr id="10" name="TextBox 9"/>
              <p:cNvSpPr txBox="1">
                <a:spLocks noRot="1" noChangeAspect="1" noMove="1" noResize="1" noEditPoints="1" noAdjustHandles="1" noChangeArrowheads="1" noChangeShapeType="1" noTextEdit="1"/>
              </p:cNvSpPr>
              <p:nvPr/>
            </p:nvSpPr>
            <p:spPr>
              <a:xfrm>
                <a:off x="2434263" y="4271089"/>
                <a:ext cx="3614707" cy="474489"/>
              </a:xfrm>
              <a:prstGeom prst="rect">
                <a:avLst/>
              </a:prstGeom>
              <a:blipFill rotWithShape="1">
                <a:blip r:embed="rId6"/>
                <a:stretch>
                  <a:fillRect t="-111688" r="-1349" b="-17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22308" y="5409220"/>
                <a:ext cx="7024102" cy="430887"/>
              </a:xfrm>
              <a:prstGeom prst="rect">
                <a:avLst/>
              </a:prstGeom>
              <a:noFill/>
            </p:spPr>
            <p:txBody>
              <a:bodyPr wrap="none" rtlCol="0">
                <a:spAutoFit/>
              </a:bodyPr>
              <a:lstStyle/>
              <a:p>
                <a14:m>
                  <m:oMath xmlns:m="http://schemas.openxmlformats.org/officeDocument/2006/math">
                    <m:r>
                      <a:rPr lang="en-US" altLang="zh-CN" sz="2200">
                        <a:latin typeface="Cambria Math" panose="02040503050406030204" pitchFamily="18" charset="0"/>
                        <a:cs typeface="Times New Roman" panose="02020603050405020304" pitchFamily="18" charset="0"/>
                      </a:rPr>
                      <m:t>𝐸</m:t>
                    </m:r>
                    <m:d>
                      <m:dPr>
                        <m:ctrlPr>
                          <a:rPr lang="en-US" altLang="zh-CN" sz="2200" i="1">
                            <a:latin typeface="Cambria Math" charset="0"/>
                            <a:cs typeface="Times New Roman" panose="02020603050405020304" pitchFamily="18" charset="0"/>
                          </a:rPr>
                        </m:ctrlPr>
                      </m:dPr>
                      <m:e>
                        <m:r>
                          <a:rPr lang="en-US" altLang="zh-CN" sz="2200">
                            <a:latin typeface="Cambria Math" panose="02040503050406030204" pitchFamily="18" charset="0"/>
                            <a:cs typeface="Times New Roman" panose="02020603050405020304" pitchFamily="18" charset="0"/>
                          </a:rPr>
                          <m:t>𝑎𝑋</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𝑏</m:t>
                        </m:r>
                      </m:e>
                    </m:d>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𝑎𝐸</m:t>
                    </m:r>
                    <m:d>
                      <m:dPr>
                        <m:ctrlPr>
                          <a:rPr lang="en-US" altLang="zh-CN" sz="2200" i="1">
                            <a:latin typeface="Cambria Math" charset="0"/>
                            <a:cs typeface="Times New Roman" panose="02020603050405020304" pitchFamily="18" charset="0"/>
                          </a:rPr>
                        </m:ctrlPr>
                      </m:dPr>
                      <m:e>
                        <m:r>
                          <a:rPr lang="en-US" altLang="zh-CN" sz="2200">
                            <a:latin typeface="Cambria Math" panose="02040503050406030204" pitchFamily="18" charset="0"/>
                            <a:cs typeface="Times New Roman" panose="02020603050405020304" pitchFamily="18" charset="0"/>
                          </a:rPr>
                          <m:t>𝑋</m:t>
                        </m:r>
                      </m:e>
                    </m:d>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𝑏</m:t>
                    </m:r>
                  </m:oMath>
                </a14:m>
                <a:r>
                  <a:rPr lang="en-US" altLang="zh-CN" sz="2200" dirty="0">
                    <a:latin typeface="Times New Roman" panose="02020603050405020304" pitchFamily="18" charset="0"/>
                    <a:cs typeface="Times New Roman" panose="02020603050405020304" pitchFamily="18" charset="0"/>
                  </a:rPr>
                  <a:t>, where both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𝑎</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𝑏</m:t>
                    </m:r>
                  </m:oMath>
                </a14:m>
                <a:r>
                  <a:rPr lang="en-US" altLang="zh-CN" sz="2200" dirty="0">
                    <a:latin typeface="Times New Roman" panose="02020603050405020304" pitchFamily="18" charset="0"/>
                    <a:cs typeface="Times New Roman" panose="02020603050405020304" pitchFamily="18" charset="0"/>
                  </a:rPr>
                  <a:t> are constants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22308" y="5409220"/>
                <a:ext cx="7024102" cy="430887"/>
              </a:xfrm>
              <a:prstGeom prst="rect">
                <a:avLst/>
              </a:prstGeom>
              <a:blipFill>
                <a:blip r:embed="rId7"/>
                <a:stretch>
                  <a:fillRect l="-87" t="-8451" r="-260" b="-28169"/>
                </a:stretch>
              </a:blipFill>
            </p:spPr>
            <p:txBody>
              <a:bodyPr/>
              <a:lstStyle/>
              <a:p>
                <a:r>
                  <a:rPr lang="zh-CN" altLang="en-US">
                    <a:noFill/>
                  </a:rPr>
                  <a:t> </a:t>
                </a:r>
              </a:p>
            </p:txBody>
          </p:sp>
        </mc:Fallback>
      </mc:AlternateContent>
      <p:sp>
        <p:nvSpPr>
          <p:cNvPr id="12" name="矩形 11"/>
          <p:cNvSpPr/>
          <p:nvPr/>
        </p:nvSpPr>
        <p:spPr>
          <a:xfrm>
            <a:off x="296525" y="4869160"/>
            <a:ext cx="2959977"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Rules of Expected Value</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296525" y="3068960"/>
            <a:ext cx="4027577"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The Expected Value of a Function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xmlns="" id="{77E6E200-C5B5-4B21-AA67-55FB628DBBD6}"/>
              </a:ext>
            </a:extLst>
          </p:cNvPr>
          <p:cNvSpPr>
            <a:spLocks noGrp="1"/>
          </p:cNvSpPr>
          <p:nvPr>
            <p:ph type="sldNum" sz="quarter" idx="11"/>
          </p:nvPr>
        </p:nvSpPr>
        <p:spPr/>
        <p:txBody>
          <a:bodyPr/>
          <a:lstStyle/>
          <a:p>
            <a:pPr>
              <a:defRPr/>
            </a:pPr>
            <a:fld id="{DF2308B0-52A9-437D-9700-D7B37876F5B1}" type="slidenum">
              <a:rPr lang="zh-CN" altLang="en-US" smtClean="0"/>
              <a:pPr>
                <a:defRPr/>
              </a:pPr>
              <a:t>44</a:t>
            </a:fld>
            <a:endParaRPr lang="en-US" altLang="zh-CN" dirty="0"/>
          </a:p>
        </p:txBody>
      </p:sp>
      <p:sp>
        <p:nvSpPr>
          <p:cNvPr id="14" name="矩形 13"/>
          <p:cNvSpPr/>
          <p:nvPr/>
        </p:nvSpPr>
        <p:spPr>
          <a:xfrm>
            <a:off x="3626895" y="527794"/>
            <a:ext cx="1061509" cy="430887"/>
          </a:xfrm>
          <a:prstGeom prst="rect">
            <a:avLst/>
          </a:prstGeom>
        </p:spPr>
        <p:txBody>
          <a:bodyPr wrap="none">
            <a:spAutoFit/>
          </a:bodyPr>
          <a:lstStyle/>
          <a:p>
            <a:r>
              <a:rPr lang="en-US" altLang="zh-CN" sz="2200" b="1" dirty="0" smtClean="0">
                <a:solidFill>
                  <a:srgbClr val="3333FF"/>
                </a:solidFill>
                <a:latin typeface="Times New Roman" panose="02020603050405020304" pitchFamily="18" charset="0"/>
                <a:cs typeface="Times New Roman" panose="02020603050405020304" pitchFamily="18" charset="0"/>
              </a:rPr>
              <a:t>Review</a:t>
            </a:r>
            <a:endParaRPr lang="zh-CN" altLang="en-US" sz="2200" b="1" dirty="0">
              <a:solidFill>
                <a:srgbClr val="3333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747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251520" y="1112720"/>
                <a:ext cx="2242280"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The Variance of </a:t>
                </a:r>
                <a14:m>
                  <m:oMath xmlns:m="http://schemas.openxmlformats.org/officeDocument/2006/math">
                    <m:r>
                      <a:rPr lang="en-US" altLang="zh-CN" sz="2200" i="1" dirty="0" smtClean="0">
                        <a:solidFill>
                          <a:srgbClr val="FF0000"/>
                        </a:solidFill>
                        <a:latin typeface="Cambria Math"/>
                      </a:rPr>
                      <m:t>𝑋</m:t>
                    </m:r>
                  </m:oMath>
                </a14:m>
                <a:endParaRPr lang="zh-CN" altLang="en-US" sz="2200" dirty="0">
                  <a:solidFill>
                    <a:srgbClr val="FF000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251520" y="1112720"/>
                <a:ext cx="2242280" cy="430887"/>
              </a:xfrm>
              <a:prstGeom prst="rect">
                <a:avLst/>
              </a:prstGeom>
              <a:blipFill>
                <a:blip r:embed="rId2"/>
                <a:stretch>
                  <a:fillRect l="-3533"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58270" y="1583795"/>
                <a:ext cx="8184161" cy="798424"/>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have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𝑝</m:t>
                    </m:r>
                    <m:r>
                      <a:rPr lang="en-US" altLang="zh-CN" sz="2200" dirty="0">
                        <a:latin typeface="Cambria Math" panose="02040503050406030204" pitchFamily="18" charset="0"/>
                        <a:cs typeface="Times New Roman" panose="02020603050405020304" pitchFamily="18" charset="0"/>
                      </a:rPr>
                      <m:t>(</m:t>
                    </m:r>
                    <m:r>
                      <a:rPr lang="en-US" altLang="zh-CN" sz="2200" dirty="0">
                        <a:latin typeface="Cambria Math" panose="02040503050406030204" pitchFamily="18" charset="0"/>
                        <a:cs typeface="Times New Roman" panose="02020603050405020304" pitchFamily="18" charset="0"/>
                      </a:rPr>
                      <m:t>𝑥</m:t>
                    </m:r>
                    <m:r>
                      <a:rPr lang="en-US" altLang="zh-CN" sz="2200" dirty="0">
                        <a:latin typeface="Cambria Math" panose="02040503050406030204" pitchFamily="18" charset="0"/>
                        <a:cs typeface="Times New Roman" panose="02020603050405020304" pitchFamily="18" charset="0"/>
                      </a:rPr>
                      <m:t>) </m:t>
                    </m:r>
                  </m:oMath>
                </a14:m>
                <a:r>
                  <a:rPr lang="en-US" altLang="zh-CN" sz="2200" dirty="0">
                    <a:latin typeface="Times New Roman" panose="02020603050405020304" pitchFamily="18" charset="0"/>
                    <a:cs typeface="Times New Roman" panose="02020603050405020304" pitchFamily="18" charset="0"/>
                  </a:rPr>
                  <a:t>and expected value </a:t>
                </a:r>
                <a14:m>
                  <m:oMath xmlns:m="http://schemas.openxmlformats.org/officeDocument/2006/math">
                    <m:r>
                      <a:rPr lang="zh-CN" altLang="en-US" sz="2200" dirty="0">
                        <a:latin typeface="Cambria Math" panose="02040503050406030204" pitchFamily="18" charset="0"/>
                        <a:cs typeface="Times New Roman" panose="02020603050405020304" pitchFamily="18" charset="0"/>
                      </a:rPr>
                      <m:t>𝜇</m:t>
                    </m:r>
                  </m:oMath>
                </a14:m>
                <a:r>
                  <a:rPr lang="en-US" altLang="zh-CN" sz="2200" dirty="0">
                    <a:latin typeface="Times New Roman" panose="02020603050405020304" pitchFamily="18" charset="0"/>
                    <a:cs typeface="Times New Roman" panose="02020603050405020304" pitchFamily="18" charset="0"/>
                  </a:rPr>
                  <a:t>. Then the </a:t>
                </a:r>
                <a:r>
                  <a:rPr lang="en-US" altLang="zh-CN" sz="2200" dirty="0">
                    <a:solidFill>
                      <a:srgbClr val="FF0000"/>
                    </a:solidFill>
                    <a:latin typeface="Times New Roman" panose="02020603050405020304" pitchFamily="18" charset="0"/>
                    <a:cs typeface="Times New Roman" panose="02020603050405020304" pitchFamily="18" charset="0"/>
                  </a:rPr>
                  <a:t>variance</a:t>
                </a:r>
                <a:r>
                  <a:rPr lang="en-US" altLang="zh-CN" sz="2200" b="1" dirty="0"/>
                  <a:t> </a:t>
                </a:r>
                <a:r>
                  <a:rPr lang="en-US" altLang="zh-CN" sz="2200" dirty="0">
                    <a:latin typeface="Times New Roman" panose="02020603050405020304" pitchFamily="18" charset="0"/>
                    <a:cs typeface="Times New Roman" panose="02020603050405020304" pitchFamily="18" charset="0"/>
                  </a:rPr>
                  <a:t>of</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 </m:t>
                    </m:r>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denoted by </a:t>
                </a:r>
                <a14:m>
                  <m:oMath xmlns:m="http://schemas.openxmlformats.org/officeDocument/2006/math">
                    <m:r>
                      <a:rPr lang="en-US" altLang="zh-CN" sz="2200">
                        <a:latin typeface="Cambria Math" panose="02040503050406030204" pitchFamily="18" charset="0"/>
                        <a:cs typeface="Times New Roman" panose="02020603050405020304" pitchFamily="18" charset="0"/>
                      </a:rPr>
                      <m:t>𝑉</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𝑋</m:t>
                    </m:r>
                    <m:r>
                      <a:rPr lang="en-US" altLang="zh-CN" sz="2200">
                        <a:latin typeface="Cambria Math" panose="02040503050406030204" pitchFamily="18" charset="0"/>
                        <a:cs typeface="Times New Roman" panose="02020603050405020304" pitchFamily="18" charset="0"/>
                      </a:rPr>
                      <m:t>)</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or </a:t>
                </a:r>
                <a14:m>
                  <m:oMath xmlns:m="http://schemas.openxmlformats.org/officeDocument/2006/math">
                    <m:sSubSup>
                      <m:sSubSupPr>
                        <m:ctrlPr>
                          <a:rPr lang="en-US" altLang="zh-CN" sz="2200" i="1">
                            <a:latin typeface="Cambria Math" charset="0"/>
                            <a:cs typeface="Times New Roman" panose="02020603050405020304" pitchFamily="18" charset="0"/>
                          </a:rPr>
                        </m:ctrlPr>
                      </m:sSubSupPr>
                      <m:e>
                        <m:r>
                          <a:rPr lang="zh-CN" altLang="en-US" sz="2200">
                            <a:latin typeface="Cambria Math" panose="02040503050406030204" pitchFamily="18" charset="0"/>
                            <a:cs typeface="Times New Roman" panose="02020603050405020304" pitchFamily="18" charset="0"/>
                          </a:rPr>
                          <m:t>𝜎</m:t>
                        </m:r>
                      </m:e>
                      <m:sub>
                        <m:r>
                          <a:rPr lang="en-US" altLang="zh-CN" sz="2200">
                            <a:latin typeface="Cambria Math" panose="02040503050406030204" pitchFamily="18" charset="0"/>
                            <a:cs typeface="Times New Roman" panose="02020603050405020304" pitchFamily="18" charset="0"/>
                          </a:rPr>
                          <m:t>𝑋</m:t>
                        </m:r>
                      </m:sub>
                      <m:sup>
                        <m:r>
                          <a:rPr lang="en-US" altLang="zh-CN" sz="2200">
                            <a:latin typeface="Cambria Math" panose="02040503050406030204" pitchFamily="18" charset="0"/>
                            <a:cs typeface="Times New Roman" panose="02020603050405020304" pitchFamily="18" charset="0"/>
                          </a:rPr>
                          <m:t>2</m:t>
                        </m:r>
                      </m:sup>
                    </m:sSubSup>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or just </a:t>
                </a:r>
                <a14:m>
                  <m:oMath xmlns:m="http://schemas.openxmlformats.org/officeDocument/2006/math">
                    <m:sSup>
                      <m:sSupPr>
                        <m:ctrlPr>
                          <a:rPr lang="en-US" altLang="zh-CN" sz="2200" i="1">
                            <a:latin typeface="Cambria Math" charset="0"/>
                            <a:cs typeface="Times New Roman" panose="02020603050405020304" pitchFamily="18" charset="0"/>
                          </a:rPr>
                        </m:ctrlPr>
                      </m:sSupPr>
                      <m:e>
                        <m:r>
                          <a:rPr lang="zh-CN" altLang="en-US" sz="2200">
                            <a:latin typeface="Cambria Math" panose="02040503050406030204" pitchFamily="18" charset="0"/>
                            <a:cs typeface="Times New Roman" panose="02020603050405020304" pitchFamily="18" charset="0"/>
                          </a:rPr>
                          <m:t>𝜎</m:t>
                        </m:r>
                      </m:e>
                      <m:sup>
                        <m:r>
                          <a:rPr lang="en-US" altLang="zh-CN" sz="2200">
                            <a:latin typeface="Cambria Math" panose="02040503050406030204" pitchFamily="18" charset="0"/>
                            <a:cs typeface="Times New Roman" panose="02020603050405020304" pitchFamily="18" charset="0"/>
                          </a:rPr>
                          <m:t>2</m:t>
                        </m:r>
                      </m:sup>
                    </m:sSup>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258270" y="1583795"/>
                <a:ext cx="8184161" cy="798424"/>
              </a:xfrm>
              <a:prstGeom prst="rect">
                <a:avLst/>
              </a:prstGeom>
              <a:blipFill>
                <a:blip r:embed="rId3"/>
                <a:stretch>
                  <a:fillRect l="-968" t="-5344" b="-137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186736" y="2461253"/>
                <a:ext cx="2712859"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𝑉</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r>
                        <a:rPr lang="en-US" altLang="zh-CN" sz="2200" b="0" i="1" smtClean="0">
                          <a:latin typeface="Cambria Math"/>
                        </a:rPr>
                        <m:t>𝐸</m:t>
                      </m:r>
                      <m:r>
                        <a:rPr lang="en-US" altLang="zh-CN" sz="2200" b="0" i="1" smtClean="0">
                          <a:latin typeface="Cambria Math"/>
                        </a:rPr>
                        <m:t>(</m:t>
                      </m:r>
                      <m:sSup>
                        <m:sSupPr>
                          <m:ctrlPr>
                            <a:rPr lang="en-US" altLang="zh-CN" sz="2200" b="0" i="1" smtClean="0">
                              <a:latin typeface="Cambria Math" charset="0"/>
                            </a:rPr>
                          </m:ctrlPr>
                        </m:sSupPr>
                        <m:e>
                          <m:r>
                            <a:rPr lang="en-US" altLang="zh-CN" sz="2200" b="0" i="1" smtClean="0">
                              <a:latin typeface="Cambria Math"/>
                            </a:rPr>
                            <m:t>(</m:t>
                          </m:r>
                          <m:r>
                            <a:rPr lang="en-US" altLang="zh-CN" sz="2200" b="0" i="1" smtClean="0">
                              <a:latin typeface="Cambria Math"/>
                            </a:rPr>
                            <m:t>𝑋</m:t>
                          </m:r>
                          <m:r>
                            <a:rPr lang="en-US" altLang="zh-CN" sz="2200" b="0" i="1" smtClean="0">
                              <a:latin typeface="Cambria Math"/>
                            </a:rPr>
                            <m:t>−</m:t>
                          </m:r>
                          <m:r>
                            <a:rPr lang="zh-CN" altLang="en-US" sz="2200" b="0" i="1" smtClean="0">
                              <a:latin typeface="Cambria Math"/>
                            </a:rPr>
                            <m:t>𝜇</m:t>
                          </m:r>
                          <m:r>
                            <a:rPr lang="en-US" altLang="zh-CN" sz="2200" b="0" i="1" smtClean="0">
                              <a:latin typeface="Cambria Math"/>
                            </a:rPr>
                            <m:t>)</m:t>
                          </m:r>
                        </m:e>
                        <m:sup>
                          <m:r>
                            <a:rPr lang="en-US" altLang="zh-CN" sz="2200" b="0" i="1" smtClean="0">
                              <a:latin typeface="Cambria Math"/>
                            </a:rPr>
                            <m:t>2</m:t>
                          </m:r>
                        </m:sup>
                      </m:sSup>
                      <m:r>
                        <a:rPr lang="en-US" altLang="zh-CN" sz="2200" b="0" i="1" smtClean="0">
                          <a:latin typeface="Cambria Math"/>
                        </a:rPr>
                        <m:t>)</m:t>
                      </m:r>
                    </m:oMath>
                  </m:oMathPara>
                </a14:m>
                <a:endParaRPr lang="zh-CN" altLang="en-US" sz="2200" dirty="0">
                  <a:latin typeface="+mj-lt"/>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186736" y="2461253"/>
                <a:ext cx="2712859" cy="430887"/>
              </a:xfrm>
              <a:prstGeom prst="rect">
                <a:avLst/>
              </a:prstGeom>
              <a:blipFill rotWithShape="1">
                <a:blip r:embed="rId4"/>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06515" y="2960370"/>
                <a:ext cx="4223079"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The</a:t>
                </a:r>
                <a:r>
                  <a:rPr lang="en-US" altLang="zh-CN" sz="2200" dirty="0"/>
                  <a:t> </a:t>
                </a:r>
                <a:r>
                  <a:rPr lang="en-US" altLang="zh-CN" sz="2200" dirty="0">
                    <a:solidFill>
                      <a:srgbClr val="FF0000"/>
                    </a:solidFill>
                    <a:latin typeface="Times New Roman" panose="02020603050405020304" pitchFamily="18" charset="0"/>
                    <a:cs typeface="Times New Roman" panose="02020603050405020304" pitchFamily="18" charset="0"/>
                  </a:rPr>
                  <a:t>standard deviation </a:t>
                </a:r>
                <a:r>
                  <a:rPr lang="en-US" altLang="zh-CN" sz="2200" dirty="0">
                    <a:latin typeface="Times New Roman" panose="02020603050405020304" pitchFamily="18" charset="0"/>
                    <a:cs typeface="Times New Roman" panose="02020603050405020304" pitchFamily="18" charset="0"/>
                  </a:rPr>
                  <a:t>(SD)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is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206515" y="2960370"/>
                <a:ext cx="4223079" cy="430887"/>
              </a:xfrm>
              <a:prstGeom prst="rect">
                <a:avLst/>
              </a:prstGeom>
              <a:blipFill>
                <a:blip r:embed="rId5"/>
                <a:stretch>
                  <a:fillRect l="-1876" t="-10000" r="-866"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707015" y="2888940"/>
                <a:ext cx="1746568" cy="502317"/>
              </a:xfrm>
              <a:prstGeom prst="rect">
                <a:avLst/>
              </a:prstGeom>
              <a:noFill/>
            </p:spPr>
            <p:txBody>
              <a:bodyPr wrap="none" rtlCol="0">
                <a:spAutoFit/>
              </a:bodyPr>
              <a:lstStyle/>
              <a:p>
                <a14:m>
                  <m:oMath xmlns:m="http://schemas.openxmlformats.org/officeDocument/2006/math">
                    <m:sSub>
                      <m:sSubPr>
                        <m:ctrlPr>
                          <a:rPr lang="en-US" altLang="zh-CN" sz="2200" i="1" smtClean="0">
                            <a:latin typeface="Cambria Math" charset="0"/>
                          </a:rPr>
                        </m:ctrlPr>
                      </m:sSubPr>
                      <m:e>
                        <m:r>
                          <a:rPr lang="zh-CN" altLang="en-US" sz="2200" i="1" smtClean="0">
                            <a:latin typeface="Cambria Math"/>
                          </a:rPr>
                          <m:t>𝜎</m:t>
                        </m:r>
                      </m:e>
                      <m:sub>
                        <m:r>
                          <a:rPr lang="en-US" altLang="zh-CN" sz="2200" b="0" i="1" smtClean="0">
                            <a:latin typeface="Cambria Math"/>
                          </a:rPr>
                          <m:t>𝑋</m:t>
                        </m:r>
                      </m:sub>
                    </m:sSub>
                    <m:r>
                      <a:rPr lang="en-US" altLang="zh-CN" sz="2200" b="0" i="1" smtClean="0">
                        <a:latin typeface="Cambria Math"/>
                      </a:rPr>
                      <m:t>=</m:t>
                    </m:r>
                    <m:rad>
                      <m:radPr>
                        <m:degHide m:val="on"/>
                        <m:ctrlPr>
                          <a:rPr lang="en-US" altLang="zh-CN" sz="2200" b="0" i="1" smtClean="0">
                            <a:latin typeface="Cambria Math" charset="0"/>
                          </a:rPr>
                        </m:ctrlPr>
                      </m:radPr>
                      <m:deg/>
                      <m:e>
                        <m:r>
                          <a:rPr lang="en-US" altLang="zh-CN" sz="2200" b="0" i="1" smtClean="0">
                            <a:latin typeface="Cambria Math"/>
                          </a:rPr>
                          <m:t>𝑉</m:t>
                        </m:r>
                        <m:r>
                          <a:rPr lang="en-US" altLang="zh-CN" sz="2200" b="0" i="1" smtClean="0">
                            <a:latin typeface="Cambria Math"/>
                          </a:rPr>
                          <m:t>(</m:t>
                        </m:r>
                        <m:r>
                          <a:rPr lang="en-US" altLang="zh-CN" sz="2200" b="0" i="1" smtClean="0">
                            <a:latin typeface="Cambria Math"/>
                          </a:rPr>
                          <m:t>𝑋</m:t>
                        </m:r>
                        <m:r>
                          <a:rPr lang="en-US" altLang="zh-CN" sz="2200" b="0" i="1" smtClean="0">
                            <a:latin typeface="Cambria Math"/>
                          </a:rPr>
                          <m:t>)</m:t>
                        </m:r>
                      </m:e>
                    </m:rad>
                  </m:oMath>
                </a14:m>
                <a:r>
                  <a:rPr lang="en-US" altLang="zh-CN" sz="2200" dirty="0">
                    <a:latin typeface="+mj-lt"/>
                  </a:rPr>
                  <a:t>.</a:t>
                </a:r>
                <a:endParaRPr lang="zh-CN" altLang="en-US" sz="2200" dirty="0">
                  <a:latin typeface="+mj-lt"/>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707015" y="2888940"/>
                <a:ext cx="1746568" cy="502317"/>
              </a:xfrm>
              <a:prstGeom prst="rect">
                <a:avLst/>
              </a:prstGeom>
              <a:blipFill rotWithShape="1">
                <a:blip r:embed="rId6"/>
                <a:stretch>
                  <a:fillRect r="-3833" b="-19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51186" y="3563098"/>
                <a:ext cx="3210944"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A Shortcut Formula for </a:t>
                </a:r>
                <a14:m>
                  <m:oMath xmlns:m="http://schemas.openxmlformats.org/officeDocument/2006/math">
                    <m:sSup>
                      <m:sSupPr>
                        <m:ctrlPr>
                          <a:rPr lang="en-US" altLang="zh-CN" sz="2200" i="1" smtClean="0">
                            <a:solidFill>
                              <a:srgbClr val="FF0000"/>
                            </a:solidFill>
                            <a:latin typeface="Cambria Math" charset="0"/>
                          </a:rPr>
                        </m:ctrlPr>
                      </m:sSupPr>
                      <m:e>
                        <m:r>
                          <a:rPr lang="zh-CN" altLang="en-US" sz="2200" i="1" smtClean="0">
                            <a:solidFill>
                              <a:srgbClr val="FF0000"/>
                            </a:solidFill>
                            <a:latin typeface="Cambria Math"/>
                          </a:rPr>
                          <m:t>𝜎</m:t>
                        </m:r>
                      </m:e>
                      <m:sup>
                        <m:r>
                          <a:rPr lang="en-US" altLang="zh-CN" sz="2200" b="0" i="1" smtClean="0">
                            <a:solidFill>
                              <a:srgbClr val="FF0000"/>
                            </a:solidFill>
                            <a:latin typeface="Cambria Math"/>
                          </a:rPr>
                          <m:t>2</m:t>
                        </m:r>
                      </m:sup>
                    </m:sSup>
                  </m:oMath>
                </a14:m>
                <a:endParaRPr lang="zh-CN" altLang="en-US" sz="2200" dirty="0">
                  <a:solidFill>
                    <a:srgbClr val="FF0000"/>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251186" y="3563098"/>
                <a:ext cx="3210944" cy="430887"/>
              </a:xfrm>
              <a:prstGeom prst="rect">
                <a:avLst/>
              </a:prstGeom>
              <a:blipFill>
                <a:blip r:embed="rId7"/>
                <a:stretch>
                  <a:fillRect l="-2467" t="-8451"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3754826" y="3575393"/>
                <a:ext cx="3742499"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𝑉</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sSup>
                      <m:sSupPr>
                        <m:ctrlPr>
                          <a:rPr lang="en-US" altLang="zh-CN" sz="2200" b="0" i="1" smtClean="0">
                            <a:latin typeface="Cambria Math" charset="0"/>
                          </a:rPr>
                        </m:ctrlPr>
                      </m:sSupPr>
                      <m:e>
                        <m:r>
                          <a:rPr lang="zh-CN" altLang="en-US" sz="2200" b="0" i="1" smtClean="0">
                            <a:latin typeface="Cambria Math"/>
                          </a:rPr>
                          <m:t>𝜎</m:t>
                        </m:r>
                      </m:e>
                      <m:sup>
                        <m:r>
                          <a:rPr lang="en-US" altLang="zh-CN" sz="2200" b="0" i="1" smtClean="0">
                            <a:latin typeface="Cambria Math"/>
                          </a:rPr>
                          <m:t>2</m:t>
                        </m:r>
                      </m:sup>
                    </m:sSup>
                    <m:r>
                      <a:rPr lang="en-US" altLang="zh-CN" sz="2200" b="0" i="1" smtClean="0">
                        <a:latin typeface="Cambria Math"/>
                      </a:rPr>
                      <m:t>=</m:t>
                    </m:r>
                    <m:r>
                      <a:rPr lang="en-US" altLang="zh-CN" sz="2200" b="0" i="1" smtClean="0">
                        <a:latin typeface="Cambria Math"/>
                      </a:rPr>
                      <m:t>𝐸</m:t>
                    </m:r>
                    <m:d>
                      <m:dPr>
                        <m:ctrlPr>
                          <a:rPr lang="en-US" altLang="zh-CN" sz="2200" b="0" i="1" smtClean="0">
                            <a:latin typeface="Cambria Math" charset="0"/>
                          </a:rPr>
                        </m:ctrlPr>
                      </m:dPr>
                      <m:e>
                        <m:sSup>
                          <m:sSupPr>
                            <m:ctrlPr>
                              <a:rPr lang="en-US" altLang="zh-CN" sz="2200" b="0" i="1" smtClean="0">
                                <a:latin typeface="Cambria Math" charset="0"/>
                              </a:rPr>
                            </m:ctrlPr>
                          </m:sSupPr>
                          <m:e>
                            <m:r>
                              <a:rPr lang="en-US" altLang="zh-CN" sz="2200" b="0" i="1" smtClean="0">
                                <a:latin typeface="Cambria Math"/>
                              </a:rPr>
                              <m:t>𝑋</m:t>
                            </m:r>
                          </m:e>
                          <m:sup>
                            <m:r>
                              <a:rPr lang="en-US" altLang="zh-CN" sz="2200" b="0" i="1" smtClean="0">
                                <a:latin typeface="Cambria Math"/>
                              </a:rPr>
                              <m:t>2</m:t>
                            </m:r>
                          </m:sup>
                        </m:sSup>
                      </m:e>
                    </m:d>
                    <m:r>
                      <a:rPr lang="en-US" altLang="zh-CN" sz="2200" b="0" i="1" smtClean="0">
                        <a:latin typeface="Cambria Math"/>
                      </a:rPr>
                      <m:t>−</m:t>
                    </m:r>
                    <m:sSup>
                      <m:sSupPr>
                        <m:ctrlPr>
                          <a:rPr lang="en-US" altLang="zh-CN" sz="2200" b="0" i="1" smtClean="0">
                            <a:latin typeface="Cambria Math" charset="0"/>
                          </a:rPr>
                        </m:ctrlPr>
                      </m:sSupPr>
                      <m:e>
                        <m:r>
                          <a:rPr lang="en-US" altLang="zh-CN" sz="2200" b="0" i="1" smtClean="0">
                            <a:latin typeface="Cambria Math"/>
                          </a:rPr>
                          <m:t>𝐸</m:t>
                        </m:r>
                        <m:r>
                          <a:rPr lang="en-US" altLang="zh-CN" sz="2200" b="0" i="1" smtClean="0">
                            <a:latin typeface="Cambria Math"/>
                          </a:rPr>
                          <m:t>(</m:t>
                        </m:r>
                        <m:r>
                          <a:rPr lang="en-US" altLang="zh-CN" sz="2200" b="0" i="1" smtClean="0">
                            <a:latin typeface="Cambria Math"/>
                          </a:rPr>
                          <m:t>𝑋</m:t>
                        </m:r>
                        <m:r>
                          <a:rPr lang="en-US" altLang="zh-CN" sz="2200" b="0" i="1" smtClean="0">
                            <a:latin typeface="Cambria Math"/>
                          </a:rPr>
                          <m:t>)</m:t>
                        </m:r>
                      </m:e>
                      <m:sup>
                        <m:r>
                          <a:rPr lang="en-US" altLang="zh-CN" sz="2200" b="0" i="1" smtClean="0">
                            <a:latin typeface="Cambria Math"/>
                          </a:rPr>
                          <m:t>2</m:t>
                        </m:r>
                      </m:sup>
                    </m:sSup>
                  </m:oMath>
                </a14:m>
                <a:r>
                  <a:rPr lang="en-US" altLang="zh-CN" sz="2200" dirty="0">
                    <a:latin typeface="+mj-lt"/>
                  </a:rPr>
                  <a:t>.</a:t>
                </a:r>
                <a:endParaRPr lang="zh-CN" altLang="en-US" sz="2200" dirty="0">
                  <a:latin typeface="+mj-lt"/>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754826" y="3575393"/>
                <a:ext cx="3742499" cy="430887"/>
              </a:xfrm>
              <a:prstGeom prst="rect">
                <a:avLst/>
              </a:prstGeom>
              <a:blipFill rotWithShape="1">
                <a:blip r:embed="rId8"/>
                <a:stretch>
                  <a:fillRect l="-163" t="-7143" r="-1140"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06515" y="4604763"/>
                <a:ext cx="2204963" cy="4960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𝑉</m:t>
                      </m:r>
                      <m:d>
                        <m:dPr>
                          <m:begChr m:val="["/>
                          <m:endChr m:val="]"/>
                          <m:ctrlPr>
                            <a:rPr lang="en-US" altLang="zh-CN" sz="2200" b="0" i="1" smtClean="0">
                              <a:latin typeface="Cambria Math" charset="0"/>
                            </a:rPr>
                          </m:ctrlPr>
                        </m:dPr>
                        <m:e>
                          <m:r>
                            <a:rPr lang="en-US" altLang="zh-CN" sz="2200" b="0" i="1" smtClean="0">
                              <a:latin typeface="Cambria Math"/>
                            </a:rPr>
                            <m:t>h</m:t>
                          </m:r>
                          <m:d>
                            <m:dPr>
                              <m:ctrlPr>
                                <a:rPr lang="en-US" altLang="zh-CN" sz="2200" b="0" i="1" smtClean="0">
                                  <a:latin typeface="Cambria Math" charset="0"/>
                                </a:rPr>
                              </m:ctrlPr>
                            </m:dPr>
                            <m:e>
                              <m:r>
                                <a:rPr lang="en-US" altLang="zh-CN" sz="2200" b="0" i="1" smtClean="0">
                                  <a:latin typeface="Cambria Math"/>
                                </a:rPr>
                                <m:t>𝑋</m:t>
                              </m:r>
                            </m:e>
                          </m:d>
                        </m:e>
                      </m:d>
                      <m:r>
                        <a:rPr lang="en-US" altLang="zh-CN" sz="2200" b="0" i="1" smtClean="0">
                          <a:latin typeface="Cambria Math"/>
                        </a:rPr>
                        <m:t>=</m:t>
                      </m:r>
                      <m:sSubSup>
                        <m:sSubSupPr>
                          <m:ctrlPr>
                            <a:rPr lang="en-US" altLang="zh-CN" sz="2200" b="0" i="1" smtClean="0">
                              <a:latin typeface="Cambria Math" charset="0"/>
                            </a:rPr>
                          </m:ctrlPr>
                        </m:sSubSupPr>
                        <m:e>
                          <m:r>
                            <a:rPr lang="zh-CN" altLang="en-US" sz="2200" b="0" i="1" smtClean="0">
                              <a:latin typeface="Cambria Math"/>
                            </a:rPr>
                            <m:t>𝜎</m:t>
                          </m:r>
                        </m:e>
                        <m:sub>
                          <m:r>
                            <a:rPr lang="en-US" altLang="zh-CN" sz="2200" b="0" i="1" smtClean="0">
                              <a:latin typeface="Cambria Math"/>
                            </a:rPr>
                            <m:t>h</m:t>
                          </m:r>
                          <m:r>
                            <a:rPr lang="en-US" altLang="zh-CN" sz="2200" b="0" i="1" smtClean="0">
                              <a:latin typeface="Cambria Math"/>
                            </a:rPr>
                            <m:t>(</m:t>
                          </m:r>
                          <m:r>
                            <a:rPr lang="en-US" altLang="zh-CN" sz="2200" b="0" i="1" smtClean="0">
                              <a:latin typeface="Cambria Math"/>
                            </a:rPr>
                            <m:t>𝑋</m:t>
                          </m:r>
                          <m:r>
                            <a:rPr lang="en-US" altLang="zh-CN" sz="2200" b="0" i="1" smtClean="0">
                              <a:latin typeface="Cambria Math"/>
                            </a:rPr>
                            <m:t>)</m:t>
                          </m:r>
                        </m:sub>
                        <m:sup>
                          <m:r>
                            <a:rPr lang="en-US" altLang="zh-CN" sz="2200" b="0" i="1" smtClean="0">
                              <a:latin typeface="Cambria Math"/>
                            </a:rPr>
                            <m:t>2</m:t>
                          </m:r>
                        </m:sup>
                      </m:sSubSup>
                    </m:oMath>
                  </m:oMathPara>
                </a14:m>
                <a:endParaRPr lang="zh-CN" altLang="en-US" sz="2200" dirty="0">
                  <a:latin typeface="+mj-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06515" y="4604763"/>
                <a:ext cx="2204963" cy="496033"/>
              </a:xfrm>
              <a:prstGeom prst="rect">
                <a:avLst/>
              </a:prstGeom>
              <a:blipFill rotWithShape="1">
                <a:blip r:embed="rId9"/>
                <a:stretch>
                  <a:fillRect b="-109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186735" y="4604763"/>
                <a:ext cx="3816109"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nary>
                      <m:naryPr>
                        <m:chr m:val="∑"/>
                        <m:supHide m:val="on"/>
                        <m:ctrlPr>
                          <a:rPr lang="en-US" altLang="zh-CN" sz="2200" b="0" i="1" smtClean="0">
                            <a:latin typeface="Cambria Math" charset="0"/>
                          </a:rPr>
                        </m:ctrlPr>
                      </m:naryPr>
                      <m:sub>
                        <m:r>
                          <m:rPr>
                            <m:brk m:alnAt="7"/>
                          </m:rPr>
                          <a:rPr lang="en-US" altLang="zh-CN" sz="2200" b="0" i="1" smtClean="0">
                            <a:latin typeface="Cambria Math"/>
                          </a:rPr>
                          <m:t>𝐷</m:t>
                        </m:r>
                      </m:sub>
                      <m:sup/>
                      <m:e>
                        <m:sSup>
                          <m:sSupPr>
                            <m:ctrlPr>
                              <a:rPr lang="en-US" altLang="zh-CN" sz="2200" b="0" i="1" smtClean="0">
                                <a:latin typeface="Cambria Math" charset="0"/>
                              </a:rPr>
                            </m:ctrlPr>
                          </m:sSupPr>
                          <m:e>
                            <m:r>
                              <a:rPr lang="en-US" altLang="zh-CN" sz="2200" b="0" i="1" smtClean="0">
                                <a:latin typeface="Cambria Math"/>
                              </a:rPr>
                              <m:t>(</m:t>
                            </m:r>
                            <m:r>
                              <a:rPr lang="en-US" altLang="zh-CN" sz="2200" b="0" i="1" smtClean="0">
                                <a:latin typeface="Cambria Math"/>
                              </a:rPr>
                              <m:t>h</m:t>
                            </m:r>
                            <m:d>
                              <m:dPr>
                                <m:ctrlPr>
                                  <a:rPr lang="en-US" altLang="zh-CN" sz="2200" b="0" i="1" smtClean="0">
                                    <a:latin typeface="Cambria Math" charset="0"/>
                                  </a:rPr>
                                </m:ctrlPr>
                              </m:dPr>
                              <m:e>
                                <m:r>
                                  <a:rPr lang="en-US" altLang="zh-CN" sz="2200" b="0" i="1" smtClean="0">
                                    <a:latin typeface="Cambria Math"/>
                                  </a:rPr>
                                  <m:t>𝑥</m:t>
                                </m:r>
                              </m:e>
                            </m:d>
                            <m:r>
                              <a:rPr lang="en-US" altLang="zh-CN" sz="2200" b="0" i="1" smtClean="0">
                                <a:latin typeface="Cambria Math"/>
                              </a:rPr>
                              <m:t>−</m:t>
                            </m:r>
                            <m:r>
                              <a:rPr lang="en-US" altLang="zh-CN" sz="2200" b="0" i="1" smtClean="0">
                                <a:latin typeface="Cambria Math"/>
                              </a:rPr>
                              <m:t>𝐸</m:t>
                            </m:r>
                            <m:r>
                              <a:rPr lang="en-US" altLang="zh-CN" sz="2200" b="0" i="1" smtClean="0">
                                <a:latin typeface="Cambria Math"/>
                              </a:rPr>
                              <m:t>[</m:t>
                            </m:r>
                            <m:r>
                              <a:rPr lang="en-US" altLang="zh-CN" sz="2200" b="0" i="1" smtClean="0">
                                <a:latin typeface="Cambria Math"/>
                              </a:rPr>
                              <m:t>h</m:t>
                            </m:r>
                            <m:r>
                              <a:rPr lang="en-US" altLang="zh-CN" sz="2200" b="0" i="1" smtClean="0">
                                <a:latin typeface="Cambria Math"/>
                              </a:rPr>
                              <m:t>(</m:t>
                            </m:r>
                            <m:r>
                              <a:rPr lang="en-US" altLang="zh-CN" sz="2200" b="0" i="1" smtClean="0">
                                <a:latin typeface="Cambria Math"/>
                              </a:rPr>
                              <m:t>𝑋</m:t>
                            </m:r>
                            <m:r>
                              <a:rPr lang="en-US" altLang="zh-CN" sz="2200" b="0" i="1" smtClean="0">
                                <a:latin typeface="Cambria Math"/>
                              </a:rPr>
                              <m:t>)])</m:t>
                            </m:r>
                          </m:e>
                          <m:sup>
                            <m:r>
                              <a:rPr lang="en-US" altLang="zh-CN" sz="2200" b="0" i="1" smtClean="0">
                                <a:latin typeface="Cambria Math"/>
                              </a:rPr>
                              <m:t>2</m:t>
                            </m:r>
                          </m:sup>
                        </m:sSup>
                        <m:r>
                          <a:rPr lang="en-US" altLang="zh-CN" sz="2200" b="0" i="1" smtClean="0">
                            <a:latin typeface="Cambria Math"/>
                            <a:ea typeface="Cambria Math"/>
                          </a:rPr>
                          <m:t>∙</m:t>
                        </m:r>
                        <m:r>
                          <a:rPr lang="en-US" altLang="zh-CN" sz="2200" b="0" i="1" smtClean="0">
                            <a:latin typeface="Cambria Math"/>
                            <a:ea typeface="Cambria Math"/>
                          </a:rPr>
                          <m:t>𝑝</m:t>
                        </m:r>
                        <m:r>
                          <a:rPr lang="en-US" altLang="zh-CN" sz="2200" b="0" i="1" smtClean="0">
                            <a:latin typeface="Cambria Math"/>
                            <a:ea typeface="Cambria Math"/>
                          </a:rPr>
                          <m:t>(</m:t>
                        </m:r>
                        <m:r>
                          <a:rPr lang="en-US" altLang="zh-CN" sz="2200" b="0" i="1" smtClean="0">
                            <a:latin typeface="Cambria Math"/>
                            <a:ea typeface="Cambria Math"/>
                          </a:rPr>
                          <m:t>𝑥</m:t>
                        </m:r>
                        <m:r>
                          <a:rPr lang="en-US" altLang="zh-CN" sz="2200" b="0" i="1" smtClean="0">
                            <a:latin typeface="Cambria Math"/>
                            <a:ea typeface="Cambria Math"/>
                          </a:rPr>
                          <m:t>)</m:t>
                        </m:r>
                      </m:e>
                    </m:nary>
                  </m:oMath>
                </a14:m>
                <a:r>
                  <a:rPr lang="zh-CN" altLang="en-US" sz="2200" dirty="0">
                    <a:latin typeface="+mj-lt"/>
                  </a:rPr>
                  <a:t> </a:t>
                </a:r>
              </a:p>
            </p:txBody>
          </p:sp>
        </mc:Choice>
        <mc:Fallback xmlns="">
          <p:sp>
            <p:nvSpPr>
              <p:cNvPr id="16" name="TextBox 15"/>
              <p:cNvSpPr txBox="1">
                <a:spLocks noRot="1" noChangeAspect="1" noMove="1" noResize="1" noEditPoints="1" noAdjustHandles="1" noChangeArrowheads="1" noChangeShapeType="1" noTextEdit="1"/>
              </p:cNvSpPr>
              <p:nvPr/>
            </p:nvSpPr>
            <p:spPr>
              <a:xfrm>
                <a:off x="2186735" y="4604763"/>
                <a:ext cx="3816109" cy="430887"/>
              </a:xfrm>
              <a:prstGeom prst="rect">
                <a:avLst/>
              </a:prstGeom>
              <a:blipFill rotWithShape="1">
                <a:blip r:embed="rId10"/>
                <a:stretch>
                  <a:fillRect l="-3674" t="-123944" b="-1915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251520" y="5189828"/>
                <a:ext cx="6414513" cy="444417"/>
              </a:xfrm>
              <a:prstGeom prst="rect">
                <a:avLst/>
              </a:prstGeom>
            </p:spPr>
            <p:txBody>
              <a:bodyPr wrap="none">
                <a:spAutoFit/>
              </a:bodyPr>
              <a:lstStyle/>
              <a:p>
                <a14:m>
                  <m:oMath xmlns:m="http://schemas.openxmlformats.org/officeDocument/2006/math">
                    <m:r>
                      <a:rPr lang="en-US" altLang="zh-CN" sz="2200" i="1" smtClean="0">
                        <a:latin typeface="Cambria Math"/>
                      </a:rPr>
                      <m:t>𝑉</m:t>
                    </m:r>
                    <m:d>
                      <m:dPr>
                        <m:begChr m:val="["/>
                        <m:endChr m:val="]"/>
                        <m:ctrlPr>
                          <a:rPr lang="en-US" altLang="zh-CN" sz="2200" i="1">
                            <a:latin typeface="Cambria Math" charset="0"/>
                          </a:rPr>
                        </m:ctrlPr>
                      </m:dPr>
                      <m:e>
                        <m:r>
                          <a:rPr lang="en-US" altLang="zh-CN" sz="2200" i="1" smtClean="0">
                            <a:solidFill>
                              <a:srgbClr val="FF0000"/>
                            </a:solidFill>
                            <a:latin typeface="Cambria Math"/>
                          </a:rPr>
                          <m:t>𝑎</m:t>
                        </m:r>
                        <m:r>
                          <a:rPr lang="en-US" altLang="zh-CN" sz="2200" i="1">
                            <a:latin typeface="Cambria Math"/>
                          </a:rPr>
                          <m:t>𝑋</m:t>
                        </m:r>
                        <m:r>
                          <a:rPr lang="en-US" altLang="zh-CN" sz="2200" i="1">
                            <a:latin typeface="Cambria Math"/>
                          </a:rPr>
                          <m:t>+</m:t>
                        </m:r>
                        <m:r>
                          <a:rPr lang="en-US" altLang="zh-CN" sz="2200" i="1" smtClean="0">
                            <a:solidFill>
                              <a:schemeClr val="bg2">
                                <a:lumMod val="60000"/>
                                <a:lumOff val="40000"/>
                              </a:schemeClr>
                            </a:solidFill>
                            <a:latin typeface="Cambria Math"/>
                          </a:rPr>
                          <m:t>𝑏</m:t>
                        </m:r>
                      </m:e>
                    </m:d>
                    <m:r>
                      <a:rPr lang="en-US" altLang="zh-CN" sz="2200" i="1">
                        <a:latin typeface="Cambria Math"/>
                      </a:rPr>
                      <m:t>=</m:t>
                    </m:r>
                    <m:sSubSup>
                      <m:sSubSupPr>
                        <m:ctrlPr>
                          <a:rPr lang="en-US" altLang="zh-CN" sz="2200" i="1">
                            <a:latin typeface="Cambria Math" charset="0"/>
                          </a:rPr>
                        </m:ctrlPr>
                      </m:sSubSupPr>
                      <m:e>
                        <m:r>
                          <a:rPr lang="zh-CN" altLang="en-US" sz="2200" i="1">
                            <a:latin typeface="Cambria Math"/>
                          </a:rPr>
                          <m:t>𝜎</m:t>
                        </m:r>
                      </m:e>
                      <m:sub>
                        <m:r>
                          <a:rPr lang="en-US" altLang="zh-CN" sz="2200" b="0" i="1" smtClean="0">
                            <a:latin typeface="Cambria Math"/>
                          </a:rPr>
                          <m:t>𝑎𝑋</m:t>
                        </m:r>
                        <m:r>
                          <a:rPr lang="en-US" altLang="zh-CN" sz="2200" b="0" i="1" smtClean="0">
                            <a:latin typeface="Cambria Math"/>
                          </a:rPr>
                          <m:t>+</m:t>
                        </m:r>
                        <m:r>
                          <a:rPr lang="en-US" altLang="zh-CN" sz="2200" b="0" i="1" smtClean="0">
                            <a:latin typeface="Cambria Math"/>
                          </a:rPr>
                          <m:t>𝑏</m:t>
                        </m:r>
                      </m:sub>
                      <m:sup>
                        <m:r>
                          <a:rPr lang="en-US" altLang="zh-CN" sz="2200" i="1">
                            <a:latin typeface="Cambria Math"/>
                          </a:rPr>
                          <m:t>2</m:t>
                        </m:r>
                      </m:sup>
                    </m:sSubSup>
                    <m:r>
                      <a:rPr lang="en-US" altLang="zh-CN" sz="2200" b="0" i="1" smtClean="0">
                        <a:latin typeface="Cambria Math"/>
                      </a:rPr>
                      <m:t>=</m:t>
                    </m:r>
                    <m:sSup>
                      <m:sSupPr>
                        <m:ctrlPr>
                          <a:rPr lang="en-US" altLang="zh-CN" sz="2200" b="0" i="1" smtClean="0">
                            <a:solidFill>
                              <a:srgbClr val="FF0000"/>
                            </a:solidFill>
                            <a:latin typeface="Cambria Math" charset="0"/>
                          </a:rPr>
                        </m:ctrlPr>
                      </m:sSupPr>
                      <m:e>
                        <m:r>
                          <a:rPr lang="en-US" altLang="zh-CN" sz="2200" b="0" i="1" smtClean="0">
                            <a:solidFill>
                              <a:srgbClr val="FF0000"/>
                            </a:solidFill>
                            <a:latin typeface="Cambria Math"/>
                          </a:rPr>
                          <m:t>𝑎</m:t>
                        </m:r>
                      </m:e>
                      <m:sup>
                        <m:r>
                          <a:rPr lang="en-US" altLang="zh-CN" sz="2200" b="0" i="1" smtClean="0">
                            <a:solidFill>
                              <a:srgbClr val="FF0000"/>
                            </a:solidFill>
                            <a:latin typeface="Cambria Math"/>
                          </a:rPr>
                          <m:t>2</m:t>
                        </m:r>
                      </m:sup>
                    </m:sSup>
                    <m:r>
                      <a:rPr lang="en-US" altLang="zh-CN" sz="2200" b="0" i="1" smtClean="0">
                        <a:latin typeface="Cambria Math"/>
                      </a:rPr>
                      <m:t>𝑉</m:t>
                    </m:r>
                    <m:r>
                      <a:rPr lang="en-US" altLang="zh-CN" sz="2200" b="0" i="1" smtClean="0">
                        <a:latin typeface="Cambria Math"/>
                      </a:rPr>
                      <m:t>(</m:t>
                    </m:r>
                    <m:r>
                      <a:rPr lang="en-US" altLang="zh-CN" sz="2200" b="0" i="1" smtClean="0">
                        <a:latin typeface="Cambria Math"/>
                      </a:rPr>
                      <m:t>𝑋</m:t>
                    </m:r>
                    <m:r>
                      <a:rPr lang="en-US" altLang="zh-CN" sz="2200" b="0" i="1" smtClean="0">
                        <a:latin typeface="Cambria Math"/>
                      </a:rPr>
                      <m:t>)</m:t>
                    </m:r>
                  </m:oMath>
                </a14:m>
                <a:r>
                  <a:rPr lang="zh-CN" altLang="en-US" sz="2200" dirty="0"/>
                  <a:t>  </a:t>
                </a:r>
                <a:r>
                  <a:rPr lang="en-US" altLang="zh-CN" sz="2200" dirty="0">
                    <a:latin typeface="Times New Roman" panose="02020603050405020304" pitchFamily="18" charset="0"/>
                    <a:cs typeface="Times New Roman" panose="02020603050405020304" pitchFamily="18" charset="0"/>
                  </a:rPr>
                  <a:t>and </a:t>
                </a:r>
                <a:r>
                  <a:rPr lang="en-US" altLang="zh-CN" sz="2200" dirty="0"/>
                  <a:t>  </a:t>
                </a:r>
                <a14:m>
                  <m:oMath xmlns:m="http://schemas.openxmlformats.org/officeDocument/2006/math">
                    <m:sSub>
                      <m:sSubPr>
                        <m:ctrlPr>
                          <a:rPr lang="en-US" altLang="zh-CN" sz="2200" i="1" smtClean="0">
                            <a:latin typeface="Cambria Math" charset="0"/>
                          </a:rPr>
                        </m:ctrlPr>
                      </m:sSubPr>
                      <m:e>
                        <m:r>
                          <a:rPr lang="zh-CN" altLang="en-US" sz="2200" i="1" smtClean="0">
                            <a:latin typeface="Cambria Math"/>
                          </a:rPr>
                          <m:t>𝜎</m:t>
                        </m:r>
                      </m:e>
                      <m:sub>
                        <m:r>
                          <a:rPr lang="en-US" altLang="zh-CN" sz="2200" b="0" i="1" smtClean="0">
                            <a:latin typeface="Cambria Math"/>
                          </a:rPr>
                          <m:t>𝑎𝑋</m:t>
                        </m:r>
                        <m:r>
                          <a:rPr lang="en-US" altLang="zh-CN" sz="2200" b="0" i="1" smtClean="0">
                            <a:latin typeface="Cambria Math"/>
                          </a:rPr>
                          <m:t>+</m:t>
                        </m:r>
                        <m:r>
                          <a:rPr lang="en-US" altLang="zh-CN" sz="2200" b="0" i="1" smtClean="0">
                            <a:latin typeface="Cambria Math"/>
                          </a:rPr>
                          <m:t>𝑏</m:t>
                        </m:r>
                      </m:sub>
                    </m:sSub>
                    <m:r>
                      <a:rPr lang="en-US" altLang="zh-CN" sz="2200" b="0" i="1" smtClean="0">
                        <a:latin typeface="Cambria Math"/>
                      </a:rPr>
                      <m:t>=|</m:t>
                    </m:r>
                    <m:r>
                      <a:rPr lang="en-US" altLang="zh-CN" sz="2200" b="0" i="1" smtClean="0">
                        <a:latin typeface="Cambria Math"/>
                      </a:rPr>
                      <m:t>𝑎</m:t>
                    </m:r>
                    <m:r>
                      <a:rPr lang="en-US" altLang="zh-CN" sz="2200" b="0" i="1" smtClean="0">
                        <a:latin typeface="Cambria Math"/>
                      </a:rPr>
                      <m:t>|</m:t>
                    </m:r>
                    <m:sSub>
                      <m:sSubPr>
                        <m:ctrlPr>
                          <a:rPr lang="en-US" altLang="zh-CN" sz="2200" b="0" i="1" smtClean="0">
                            <a:latin typeface="Cambria Math" charset="0"/>
                          </a:rPr>
                        </m:ctrlPr>
                      </m:sSubPr>
                      <m:e>
                        <m:r>
                          <a:rPr lang="zh-CN" altLang="en-US" sz="2200" b="0" i="1" smtClean="0">
                            <a:latin typeface="Cambria Math"/>
                          </a:rPr>
                          <m:t>𝜎</m:t>
                        </m:r>
                      </m:e>
                      <m:sub>
                        <m:r>
                          <a:rPr lang="en-US" altLang="zh-CN" sz="2200" b="0" i="1" smtClean="0">
                            <a:latin typeface="Cambria Math"/>
                          </a:rPr>
                          <m:t>𝑋</m:t>
                        </m:r>
                      </m:sub>
                    </m:sSub>
                  </m:oMath>
                </a14:m>
                <a:r>
                  <a:rPr lang="en-US" altLang="zh-CN" sz="2200" dirty="0"/>
                  <a:t>.</a:t>
                </a:r>
                <a:endParaRPr lang="zh-CN" altLang="en-US" sz="2200" dirty="0"/>
              </a:p>
            </p:txBody>
          </p:sp>
        </mc:Choice>
        <mc:Fallback xmlns="">
          <p:sp>
            <p:nvSpPr>
              <p:cNvPr id="17" name="矩形 16"/>
              <p:cNvSpPr>
                <a:spLocks noRot="1" noChangeAspect="1" noMove="1" noResize="1" noEditPoints="1" noAdjustHandles="1" noChangeArrowheads="1" noChangeShapeType="1" noTextEdit="1"/>
              </p:cNvSpPr>
              <p:nvPr/>
            </p:nvSpPr>
            <p:spPr>
              <a:xfrm>
                <a:off x="251520" y="5189828"/>
                <a:ext cx="6414513" cy="444417"/>
              </a:xfrm>
              <a:prstGeom prst="rect">
                <a:avLst/>
              </a:prstGeom>
              <a:blipFill>
                <a:blip r:embed="rId11"/>
                <a:stretch>
                  <a:fillRect l="-95" t="-5479" b="-27397"/>
                </a:stretch>
              </a:blipFill>
            </p:spPr>
            <p:txBody>
              <a:bodyPr/>
              <a:lstStyle/>
              <a:p>
                <a:r>
                  <a:rPr lang="zh-CN" altLang="en-US">
                    <a:noFill/>
                  </a:rPr>
                  <a:t> </a:t>
                </a:r>
              </a:p>
            </p:txBody>
          </p:sp>
        </mc:Fallback>
      </mc:AlternateContent>
      <p:sp>
        <p:nvSpPr>
          <p:cNvPr id="3" name="TextBox 2"/>
          <p:cNvSpPr txBox="1"/>
          <p:nvPr/>
        </p:nvSpPr>
        <p:spPr>
          <a:xfrm>
            <a:off x="263624" y="4142843"/>
            <a:ext cx="153017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Moreover</a:t>
            </a:r>
            <a:endParaRPr lang="zh-CN" altLang="en-US" sz="2200"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xmlns="" id="{4EFD7DE1-BF80-4F2E-A2F9-C93E87896CDE}"/>
              </a:ext>
            </a:extLst>
          </p:cNvPr>
          <p:cNvSpPr>
            <a:spLocks noGrp="1"/>
          </p:cNvSpPr>
          <p:nvPr>
            <p:ph type="sldNum" sz="quarter" idx="11"/>
          </p:nvPr>
        </p:nvSpPr>
        <p:spPr/>
        <p:txBody>
          <a:bodyPr/>
          <a:lstStyle/>
          <a:p>
            <a:pPr>
              <a:defRPr/>
            </a:pPr>
            <a:fld id="{DF2308B0-52A9-437D-9700-D7B37876F5B1}" type="slidenum">
              <a:rPr lang="zh-CN" altLang="en-US" smtClean="0"/>
              <a:pPr>
                <a:defRPr/>
              </a:pPr>
              <a:t>45</a:t>
            </a:fld>
            <a:endParaRPr lang="en-US" altLang="zh-CN" dirty="0"/>
          </a:p>
        </p:txBody>
      </p:sp>
    </p:spTree>
    <p:extLst>
      <p:ext uri="{BB962C8B-B14F-4D97-AF65-F5344CB8AC3E}">
        <p14:creationId xmlns:p14="http://schemas.microsoft.com/office/powerpoint/2010/main" val="77408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inVertical)">
                                      <p:cBhvr>
                                        <p:cTn id="15" dur="500"/>
                                        <p:tgtEl>
                                          <p:spTgt spid="12"/>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arn(inVertic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arn(inVertical)">
                                      <p:cBhvr>
                                        <p:cTn id="23" dur="500"/>
                                        <p:tgtEl>
                                          <p:spTgt spid="14"/>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arn(inVertical)">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arn(inVertical)">
                                      <p:cBhvr>
                                        <p:cTn id="31" dur="500"/>
                                        <p:tgtEl>
                                          <p:spTgt spid="3"/>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arn(inVertical)">
                                      <p:cBhvr>
                                        <p:cTn id="34" dur="500"/>
                                        <p:tgtEl>
                                          <p:spTgt spid="9"/>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arn(inVertical)">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arn(inVertical)">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9" grpId="0"/>
      <p:bldP spid="16" grpId="0"/>
      <p:bldP spid="17" grpId="0"/>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xmlns="" id="{0DA5E14A-6119-4163-ACEE-AC19555C4012}"/>
              </a:ext>
            </a:extLst>
          </p:cNvPr>
          <p:cNvSpPr>
            <a:spLocks noGrp="1"/>
          </p:cNvSpPr>
          <p:nvPr>
            <p:ph type="sldNum" sz="quarter" idx="11"/>
          </p:nvPr>
        </p:nvSpPr>
        <p:spPr/>
        <p:txBody>
          <a:bodyPr/>
          <a:lstStyle/>
          <a:p>
            <a:pPr>
              <a:defRPr/>
            </a:pPr>
            <a:fld id="{DF2308B0-52A9-437D-9700-D7B37876F5B1}" type="slidenum">
              <a:rPr lang="zh-CN" altLang="en-US" smtClean="0"/>
              <a:pPr>
                <a:defRPr/>
              </a:pPr>
              <a:t>46</a:t>
            </a:fld>
            <a:endParaRPr lang="en-US" altLang="zh-CN" dirty="0"/>
          </a:p>
        </p:txBody>
      </p:sp>
      <p:sp>
        <p:nvSpPr>
          <p:cNvPr id="3" name="Rectangle 2">
            <a:extLst>
              <a:ext uri="{FF2B5EF4-FFF2-40B4-BE49-F238E27FC236}">
                <a16:creationId xmlns:a16="http://schemas.microsoft.com/office/drawing/2014/main" xmlns="" id="{336EB69A-196D-4487-AFAE-77D590D25469}"/>
              </a:ext>
            </a:extLst>
          </p:cNvPr>
          <p:cNvSpPr>
            <a:spLocks noChangeArrowheads="1"/>
          </p:cNvSpPr>
          <p:nvPr/>
        </p:nvSpPr>
        <p:spPr bwMode="auto">
          <a:xfrm>
            <a:off x="1556665" y="582960"/>
            <a:ext cx="51863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bg2"/>
                </a:solidFill>
                <a:latin typeface="Times New Roman" panose="02020603050405020304" pitchFamily="18" charset="0"/>
                <a:ea typeface="宋体" panose="02010600030101010101" pitchFamily="2" charset="-122"/>
              </a:defRPr>
            </a:lvl1pPr>
            <a:lvl2pPr marL="742950" indent="-285750">
              <a:defRPr sz="2800">
                <a:solidFill>
                  <a:schemeClr val="bg2"/>
                </a:solidFill>
                <a:latin typeface="Times New Roman" panose="02020603050405020304" pitchFamily="18" charset="0"/>
                <a:ea typeface="宋体" panose="02010600030101010101" pitchFamily="2" charset="-122"/>
              </a:defRPr>
            </a:lvl2pPr>
            <a:lvl3pPr marL="1143000" indent="-228600">
              <a:defRPr sz="2800">
                <a:solidFill>
                  <a:schemeClr val="bg2"/>
                </a:solidFill>
                <a:latin typeface="Times New Roman" panose="02020603050405020304" pitchFamily="18" charset="0"/>
                <a:ea typeface="宋体" panose="02010600030101010101" pitchFamily="2" charset="-122"/>
              </a:defRPr>
            </a:lvl3pPr>
            <a:lvl4pPr marL="1600200" indent="-228600">
              <a:defRPr sz="2800">
                <a:solidFill>
                  <a:schemeClr val="bg2"/>
                </a:solidFill>
                <a:latin typeface="Times New Roman" panose="02020603050405020304" pitchFamily="18" charset="0"/>
                <a:ea typeface="宋体" panose="02010600030101010101" pitchFamily="2" charset="-122"/>
              </a:defRPr>
            </a:lvl4pPr>
            <a:lvl5pPr marL="2057400" indent="-228600">
              <a:defRPr sz="2800">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a:solidFill>
                  <a:schemeClr val="bg2"/>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0033CC"/>
                </a:solidFill>
                <a:latin typeface="Times New Roman" charset="0"/>
                <a:ea typeface="Times New Roman" charset="0"/>
                <a:cs typeface="Times New Roman" charset="0"/>
              </a:rPr>
              <a:t>   The</a:t>
            </a:r>
            <a:r>
              <a:rPr lang="zh-CN" altLang="en-US" b="1" dirty="0">
                <a:solidFill>
                  <a:srgbClr val="0033CC"/>
                </a:solidFill>
                <a:latin typeface="Times New Roman" charset="0"/>
                <a:ea typeface="Times New Roman" charset="0"/>
                <a:cs typeface="Times New Roman" charset="0"/>
              </a:rPr>
              <a:t> </a:t>
            </a:r>
            <a:r>
              <a:rPr lang="en-US" altLang="zh-CN" b="1" dirty="0">
                <a:solidFill>
                  <a:srgbClr val="0033CC"/>
                </a:solidFill>
                <a:latin typeface="Times New Roman" charset="0"/>
                <a:ea typeface="Times New Roman" charset="0"/>
                <a:cs typeface="Times New Roman" charset="0"/>
              </a:rPr>
              <a:t>moments</a:t>
            </a:r>
            <a:r>
              <a:rPr lang="zh-CN" altLang="en-US" b="1" dirty="0">
                <a:solidFill>
                  <a:srgbClr val="0033CC"/>
                </a:solidFill>
                <a:latin typeface="Times New Roman" charset="0"/>
                <a:ea typeface="Times New Roman" charset="0"/>
                <a:cs typeface="Times New Roman" charset="0"/>
              </a:rPr>
              <a:t> </a:t>
            </a:r>
            <a:r>
              <a:rPr lang="en-US" altLang="zh-CN" b="1" dirty="0">
                <a:solidFill>
                  <a:srgbClr val="0033CC"/>
                </a:solidFill>
                <a:latin typeface="Times New Roman" charset="0"/>
                <a:ea typeface="Times New Roman" charset="0"/>
                <a:cs typeface="Times New Roman" charset="0"/>
              </a:rPr>
              <a:t>(</a:t>
            </a:r>
            <a:r>
              <a:rPr lang="zh-CN" altLang="en-US" b="1" dirty="0">
                <a:solidFill>
                  <a:srgbClr val="0033CC"/>
                </a:solidFill>
                <a:latin typeface="Times New Roman" charset="0"/>
                <a:ea typeface="Times New Roman" charset="0"/>
                <a:cs typeface="Times New Roman" charset="0"/>
              </a:rPr>
              <a:t>矩</a:t>
            </a:r>
            <a:r>
              <a:rPr lang="en-US" altLang="zh-CN" b="1" dirty="0">
                <a:solidFill>
                  <a:srgbClr val="0033CC"/>
                </a:solidFill>
                <a:latin typeface="Times New Roman" charset="0"/>
                <a:ea typeface="Times New Roman" charset="0"/>
                <a:cs typeface="Times New Roman" charset="0"/>
              </a:rPr>
              <a:t>)</a:t>
            </a:r>
            <a:r>
              <a:rPr lang="zh-CN" altLang="en-US" b="1" dirty="0">
                <a:solidFill>
                  <a:srgbClr val="0033CC"/>
                </a:solidFill>
                <a:latin typeface="Times New Roman" charset="0"/>
                <a:ea typeface="Times New Roman" charset="0"/>
                <a:cs typeface="Times New Roman" charset="0"/>
              </a:rPr>
              <a:t> </a:t>
            </a:r>
            <a:r>
              <a:rPr lang="en-US" altLang="zh-CN" b="1" dirty="0">
                <a:solidFill>
                  <a:srgbClr val="0033CC"/>
                </a:solidFill>
                <a:latin typeface="Times New Roman" charset="0"/>
                <a:ea typeface="Times New Roman" charset="0"/>
                <a:cs typeface="Times New Roman" charset="0"/>
              </a:rPr>
              <a:t>of</a:t>
            </a:r>
            <a:r>
              <a:rPr lang="zh-CN" altLang="en-US" b="1" dirty="0">
                <a:solidFill>
                  <a:srgbClr val="0033CC"/>
                </a:solidFill>
                <a:latin typeface="Times New Roman" charset="0"/>
                <a:ea typeface="Times New Roman" charset="0"/>
                <a:cs typeface="Times New Roman" charset="0"/>
              </a:rPr>
              <a:t> </a:t>
            </a:r>
            <a:r>
              <a:rPr lang="en-US" altLang="zh-CN" b="1" dirty="0" err="1">
                <a:solidFill>
                  <a:srgbClr val="0033CC"/>
                </a:solidFill>
                <a:latin typeface="Times New Roman" charset="0"/>
                <a:ea typeface="Times New Roman" charset="0"/>
                <a:cs typeface="Times New Roman" charset="0"/>
              </a:rPr>
              <a:t>rv</a:t>
            </a:r>
            <a:endParaRPr lang="zh-CN" altLang="en-US" b="1" dirty="0">
              <a:solidFill>
                <a:srgbClr val="0033CC"/>
              </a:solidFill>
              <a:latin typeface="Times New Roman" charset="0"/>
              <a:ea typeface="Times New Roman" charset="0"/>
              <a:cs typeface="Times New Roman" charset="0"/>
            </a:endParaRPr>
          </a:p>
        </p:txBody>
      </p:sp>
      <p:sp>
        <p:nvSpPr>
          <p:cNvPr id="4" name="Text Box 4">
            <a:extLst>
              <a:ext uri="{FF2B5EF4-FFF2-40B4-BE49-F238E27FC236}">
                <a16:creationId xmlns:a16="http://schemas.microsoft.com/office/drawing/2014/main" xmlns="" id="{5884DA4E-E512-4A28-B4BC-CBFEAE2B3EDC}"/>
              </a:ext>
            </a:extLst>
          </p:cNvPr>
          <p:cNvSpPr txBox="1">
            <a:spLocks noChangeArrowheads="1"/>
          </p:cNvSpPr>
          <p:nvPr/>
        </p:nvSpPr>
        <p:spPr bwMode="auto">
          <a:xfrm>
            <a:off x="319027" y="1268760"/>
            <a:ext cx="8505945" cy="1988237"/>
          </a:xfrm>
          <a:prstGeom prst="rect">
            <a:avLst/>
          </a:prstGeom>
          <a:solidFill>
            <a:schemeClr val="bg1"/>
          </a:solidFill>
          <a:ln>
            <a:noFill/>
          </a:ln>
        </p:spPr>
        <p:txBody>
          <a:bodyPr wrap="square">
            <a:spAutoFit/>
          </a:bodyPr>
          <a:lstStyle>
            <a:lvl1pPr marL="342900" indent="-342900">
              <a:defRPr sz="2800">
                <a:solidFill>
                  <a:schemeClr val="bg2"/>
                </a:solidFill>
                <a:latin typeface="Times New Roman" panose="02020603050405020304" pitchFamily="18" charset="0"/>
                <a:ea typeface="宋体" panose="02010600030101010101" pitchFamily="2" charset="-122"/>
              </a:defRPr>
            </a:lvl1pPr>
            <a:lvl2pPr marL="742950" indent="-285750">
              <a:defRPr sz="2800">
                <a:solidFill>
                  <a:schemeClr val="bg2"/>
                </a:solidFill>
                <a:latin typeface="Times New Roman" panose="02020603050405020304" pitchFamily="18" charset="0"/>
                <a:ea typeface="宋体" panose="02010600030101010101" pitchFamily="2" charset="-122"/>
              </a:defRPr>
            </a:lvl2pPr>
            <a:lvl3pPr marL="1143000" indent="-228600">
              <a:defRPr sz="2800">
                <a:solidFill>
                  <a:schemeClr val="bg2"/>
                </a:solidFill>
                <a:latin typeface="Times New Roman" panose="02020603050405020304" pitchFamily="18" charset="0"/>
                <a:ea typeface="宋体" panose="02010600030101010101" pitchFamily="2" charset="-122"/>
              </a:defRPr>
            </a:lvl3pPr>
            <a:lvl4pPr marL="1600200" indent="-228600">
              <a:defRPr sz="2800">
                <a:solidFill>
                  <a:schemeClr val="bg2"/>
                </a:solidFill>
                <a:latin typeface="Times New Roman" panose="02020603050405020304" pitchFamily="18" charset="0"/>
                <a:ea typeface="宋体" panose="02010600030101010101" pitchFamily="2" charset="-122"/>
              </a:defRPr>
            </a:lvl4pPr>
            <a:lvl5pPr marL="2057400" indent="-228600">
              <a:defRPr sz="2800">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a:solidFill>
                  <a:schemeClr val="bg2"/>
                </a:solidFill>
                <a:latin typeface="Times New Roman" panose="02020603050405020304" pitchFamily="18" charset="0"/>
                <a:ea typeface="宋体" panose="02010600030101010101" pitchFamily="2" charset="-122"/>
              </a:defRPr>
            </a:lvl9pPr>
          </a:lstStyle>
          <a:p>
            <a:pPr>
              <a:spcBef>
                <a:spcPct val="20000"/>
              </a:spcBef>
              <a:buSzPct val="80000"/>
            </a:pPr>
            <a:r>
              <a:rPr lang="en-US" altLang="zh-CN" sz="2200" b="1" dirty="0">
                <a:solidFill>
                  <a:srgbClr val="FF0000"/>
                </a:solidFill>
                <a:latin typeface="Times New Roman" charset="0"/>
                <a:ea typeface="Times New Roman" charset="0"/>
                <a:cs typeface="Times New Roman" charset="0"/>
              </a:rPr>
              <a:t>Definition:</a:t>
            </a:r>
            <a:r>
              <a:rPr lang="en-US" altLang="zh-CN" sz="2200" b="1" dirty="0">
                <a:solidFill>
                  <a:schemeClr val="tx1"/>
                </a:solidFill>
                <a:latin typeface="Times New Roman" charset="0"/>
                <a:ea typeface="Times New Roman" charset="0"/>
                <a:cs typeface="Times New Roman" charset="0"/>
              </a:rPr>
              <a:t>  </a:t>
            </a:r>
            <a:r>
              <a:rPr lang="en-US" altLang="zh-CN" sz="2200" dirty="0">
                <a:solidFill>
                  <a:schemeClr val="tx1"/>
                </a:solidFill>
                <a:latin typeface="Times New Roman" charset="0"/>
                <a:ea typeface="Times New Roman" charset="0"/>
                <a:cs typeface="Times New Roman" charset="0"/>
              </a:rPr>
              <a:t>Denote</a:t>
            </a:r>
            <a:r>
              <a:rPr lang="zh-CN" altLang="en-US" sz="2200" dirty="0">
                <a:solidFill>
                  <a:schemeClr val="tx1"/>
                </a:solidFill>
                <a:latin typeface="Times New Roman" charset="0"/>
                <a:ea typeface="Times New Roman" charset="0"/>
                <a:cs typeface="Times New Roman" charset="0"/>
              </a:rPr>
              <a:t> </a:t>
            </a:r>
            <a:r>
              <a:rPr lang="en-US" altLang="zh-CN" sz="2200" i="1" dirty="0">
                <a:solidFill>
                  <a:schemeClr val="tx1"/>
                </a:solidFill>
                <a:latin typeface="Times New Roman" charset="0"/>
                <a:ea typeface="Times New Roman" charset="0"/>
                <a:cs typeface="Times New Roman" charset="0"/>
              </a:rPr>
              <a:t>X</a:t>
            </a:r>
            <a:r>
              <a:rPr lang="zh-CN" altLang="en-US" sz="2200" dirty="0">
                <a:solidFill>
                  <a:schemeClr val="tx1"/>
                </a:solidFill>
                <a:latin typeface="Times New Roman" charset="0"/>
                <a:ea typeface="Times New Roman" charset="0"/>
                <a:cs typeface="Times New Roman" charset="0"/>
              </a:rPr>
              <a:t> </a:t>
            </a:r>
            <a:r>
              <a:rPr lang="en-US" altLang="zh-CN" sz="2200" dirty="0">
                <a:solidFill>
                  <a:schemeClr val="tx1"/>
                </a:solidFill>
                <a:latin typeface="Times New Roman" charset="0"/>
                <a:ea typeface="Times New Roman" charset="0"/>
                <a:cs typeface="Times New Roman" charset="0"/>
              </a:rPr>
              <a:t>as</a:t>
            </a:r>
            <a:r>
              <a:rPr lang="zh-CN" altLang="en-US" sz="2200" dirty="0">
                <a:solidFill>
                  <a:schemeClr val="tx1"/>
                </a:solidFill>
                <a:latin typeface="Times New Roman" charset="0"/>
                <a:ea typeface="Times New Roman" charset="0"/>
                <a:cs typeface="Times New Roman" charset="0"/>
              </a:rPr>
              <a:t> </a:t>
            </a:r>
            <a:r>
              <a:rPr lang="en-US" altLang="zh-CN" sz="2200" dirty="0">
                <a:solidFill>
                  <a:schemeClr val="tx1"/>
                </a:solidFill>
                <a:latin typeface="Times New Roman" charset="0"/>
                <a:ea typeface="Times New Roman" charset="0"/>
                <a:cs typeface="Times New Roman" charset="0"/>
              </a:rPr>
              <a:t>the</a:t>
            </a:r>
            <a:r>
              <a:rPr lang="zh-CN" altLang="en-US" sz="2200" dirty="0">
                <a:solidFill>
                  <a:schemeClr val="tx1"/>
                </a:solidFill>
                <a:latin typeface="Times New Roman" charset="0"/>
                <a:ea typeface="Times New Roman" charset="0"/>
                <a:cs typeface="Times New Roman" charset="0"/>
              </a:rPr>
              <a:t> </a:t>
            </a:r>
            <a:r>
              <a:rPr lang="en-US" altLang="zh-CN" sz="2200" dirty="0">
                <a:solidFill>
                  <a:schemeClr val="tx1"/>
                </a:solidFill>
                <a:latin typeface="Times New Roman" charset="0"/>
                <a:ea typeface="Times New Roman" charset="0"/>
                <a:cs typeface="Times New Roman" charset="0"/>
              </a:rPr>
              <a:t>random</a:t>
            </a:r>
            <a:r>
              <a:rPr lang="zh-CN" altLang="en-US" sz="2200" dirty="0">
                <a:solidFill>
                  <a:schemeClr val="tx1"/>
                </a:solidFill>
                <a:latin typeface="Times New Roman" charset="0"/>
                <a:ea typeface="Times New Roman" charset="0"/>
                <a:cs typeface="Times New Roman" charset="0"/>
              </a:rPr>
              <a:t> </a:t>
            </a:r>
            <a:r>
              <a:rPr lang="en-US" altLang="zh-CN" sz="2200" dirty="0">
                <a:solidFill>
                  <a:schemeClr val="tx1"/>
                </a:solidFill>
                <a:latin typeface="Times New Roman" charset="0"/>
                <a:ea typeface="Times New Roman" charset="0"/>
                <a:cs typeface="Times New Roman" charset="0"/>
              </a:rPr>
              <a:t>variable,</a:t>
            </a:r>
            <a:r>
              <a:rPr lang="zh-CN" altLang="en-US" sz="2200" dirty="0">
                <a:solidFill>
                  <a:schemeClr val="tx1"/>
                </a:solidFill>
                <a:latin typeface="Times New Roman" charset="0"/>
                <a:ea typeface="Times New Roman" charset="0"/>
                <a:cs typeface="Times New Roman" charset="0"/>
              </a:rPr>
              <a:t> </a:t>
            </a:r>
            <a:r>
              <a:rPr lang="en-US" altLang="zh-CN" sz="2200" dirty="0">
                <a:solidFill>
                  <a:schemeClr val="tx1"/>
                </a:solidFill>
                <a:latin typeface="Times New Roman" charset="0"/>
                <a:ea typeface="Times New Roman" charset="0"/>
                <a:cs typeface="Times New Roman" charset="0"/>
              </a:rPr>
              <a:t>c</a:t>
            </a:r>
            <a:r>
              <a:rPr lang="zh-CN" altLang="en-US" sz="2200" dirty="0">
                <a:solidFill>
                  <a:schemeClr val="tx1"/>
                </a:solidFill>
                <a:latin typeface="Times New Roman" charset="0"/>
                <a:ea typeface="Times New Roman" charset="0"/>
                <a:cs typeface="Times New Roman" charset="0"/>
              </a:rPr>
              <a:t> </a:t>
            </a:r>
            <a:r>
              <a:rPr lang="en-US" altLang="zh-CN" sz="2200" dirty="0">
                <a:solidFill>
                  <a:schemeClr val="tx1"/>
                </a:solidFill>
                <a:latin typeface="Times New Roman" charset="0"/>
                <a:ea typeface="Times New Roman" charset="0"/>
                <a:cs typeface="Times New Roman" charset="0"/>
              </a:rPr>
              <a:t>is</a:t>
            </a:r>
            <a:r>
              <a:rPr lang="zh-CN" altLang="en-US" sz="2200" dirty="0">
                <a:solidFill>
                  <a:schemeClr val="tx1"/>
                </a:solidFill>
                <a:latin typeface="Times New Roman" charset="0"/>
                <a:ea typeface="Times New Roman" charset="0"/>
                <a:cs typeface="Times New Roman" charset="0"/>
              </a:rPr>
              <a:t> </a:t>
            </a:r>
            <a:r>
              <a:rPr lang="en-US" altLang="zh-CN" sz="2200" dirty="0">
                <a:solidFill>
                  <a:schemeClr val="tx1"/>
                </a:solidFill>
                <a:latin typeface="Times New Roman" charset="0"/>
                <a:ea typeface="Times New Roman" charset="0"/>
                <a:cs typeface="Times New Roman" charset="0"/>
              </a:rPr>
              <a:t>a</a:t>
            </a:r>
            <a:r>
              <a:rPr lang="zh-CN" altLang="en-US" sz="2200" dirty="0">
                <a:solidFill>
                  <a:schemeClr val="tx1"/>
                </a:solidFill>
                <a:latin typeface="Times New Roman" charset="0"/>
                <a:ea typeface="Times New Roman" charset="0"/>
                <a:cs typeface="Times New Roman" charset="0"/>
              </a:rPr>
              <a:t> </a:t>
            </a:r>
            <a:r>
              <a:rPr lang="en-US" altLang="zh-CN" sz="2200" dirty="0">
                <a:solidFill>
                  <a:schemeClr val="tx1"/>
                </a:solidFill>
                <a:latin typeface="Times New Roman" charset="0"/>
                <a:ea typeface="Times New Roman" charset="0"/>
                <a:cs typeface="Times New Roman" charset="0"/>
              </a:rPr>
              <a:t>constant,</a:t>
            </a:r>
            <a:r>
              <a:rPr lang="zh-CN" altLang="en-US" sz="2200" dirty="0">
                <a:solidFill>
                  <a:schemeClr val="tx1"/>
                </a:solidFill>
                <a:latin typeface="Times New Roman" charset="0"/>
                <a:ea typeface="Times New Roman" charset="0"/>
                <a:cs typeface="Times New Roman" charset="0"/>
              </a:rPr>
              <a:t> </a:t>
            </a:r>
            <a:r>
              <a:rPr lang="en-US" altLang="zh-CN" sz="2200" i="1" dirty="0">
                <a:solidFill>
                  <a:schemeClr val="tx1"/>
                </a:solidFill>
                <a:latin typeface="Times New Roman" charset="0"/>
                <a:ea typeface="Times New Roman" charset="0"/>
                <a:cs typeface="Times New Roman" charset="0"/>
              </a:rPr>
              <a:t>k</a:t>
            </a:r>
            <a:r>
              <a:rPr lang="zh-CN" altLang="en-US" sz="2200" dirty="0">
                <a:solidFill>
                  <a:schemeClr val="tx1"/>
                </a:solidFill>
                <a:latin typeface="Times New Roman" charset="0"/>
                <a:ea typeface="Times New Roman" charset="0"/>
                <a:cs typeface="Times New Roman" charset="0"/>
              </a:rPr>
              <a:t> </a:t>
            </a:r>
            <a:r>
              <a:rPr lang="en-US" altLang="zh-CN" sz="2200" dirty="0">
                <a:solidFill>
                  <a:schemeClr val="tx1"/>
                </a:solidFill>
                <a:latin typeface="Times New Roman" charset="0"/>
                <a:ea typeface="Times New Roman" charset="0"/>
                <a:cs typeface="Times New Roman" charset="0"/>
              </a:rPr>
              <a:t>is</a:t>
            </a:r>
            <a:r>
              <a:rPr lang="zh-CN" altLang="en-US" sz="2200" dirty="0">
                <a:solidFill>
                  <a:schemeClr val="tx1"/>
                </a:solidFill>
                <a:latin typeface="Times New Roman" charset="0"/>
                <a:ea typeface="Times New Roman" charset="0"/>
                <a:cs typeface="Times New Roman" charset="0"/>
              </a:rPr>
              <a:t> </a:t>
            </a:r>
            <a:r>
              <a:rPr lang="en-US" altLang="zh-CN" sz="2200" dirty="0">
                <a:solidFill>
                  <a:schemeClr val="tx1"/>
                </a:solidFill>
                <a:latin typeface="Times New Roman" charset="0"/>
                <a:ea typeface="Times New Roman" charset="0"/>
                <a:cs typeface="Times New Roman" charset="0"/>
              </a:rPr>
              <a:t>a</a:t>
            </a:r>
            <a:r>
              <a:rPr lang="zh-CN" altLang="en-US" sz="2200" dirty="0">
                <a:solidFill>
                  <a:schemeClr val="tx1"/>
                </a:solidFill>
                <a:latin typeface="Times New Roman" charset="0"/>
                <a:ea typeface="Times New Roman" charset="0"/>
                <a:cs typeface="Times New Roman" charset="0"/>
              </a:rPr>
              <a:t> </a:t>
            </a:r>
            <a:r>
              <a:rPr lang="en-US" altLang="zh-CN" sz="2200" dirty="0">
                <a:solidFill>
                  <a:schemeClr val="tx1"/>
                </a:solidFill>
                <a:latin typeface="Times New Roman" charset="0"/>
                <a:ea typeface="Times New Roman" charset="0"/>
                <a:cs typeface="Times New Roman" charset="0"/>
              </a:rPr>
              <a:t>positive</a:t>
            </a:r>
            <a:r>
              <a:rPr lang="zh-CN" altLang="en-US" sz="2200" dirty="0">
                <a:solidFill>
                  <a:schemeClr val="tx1"/>
                </a:solidFill>
                <a:latin typeface="Times New Roman" charset="0"/>
                <a:ea typeface="Times New Roman" charset="0"/>
                <a:cs typeface="Times New Roman" charset="0"/>
              </a:rPr>
              <a:t> </a:t>
            </a:r>
            <a:r>
              <a:rPr lang="en-US" altLang="zh-CN" sz="2200" dirty="0">
                <a:solidFill>
                  <a:schemeClr val="tx1"/>
                </a:solidFill>
                <a:latin typeface="Times New Roman" charset="0"/>
                <a:ea typeface="Times New Roman" charset="0"/>
                <a:cs typeface="Times New Roman" charset="0"/>
              </a:rPr>
              <a:t>integer,</a:t>
            </a:r>
            <a:r>
              <a:rPr lang="zh-CN" altLang="en-US" sz="2200" dirty="0">
                <a:solidFill>
                  <a:schemeClr val="tx1"/>
                </a:solidFill>
                <a:latin typeface="Times New Roman" charset="0"/>
                <a:ea typeface="Times New Roman" charset="0"/>
                <a:cs typeface="Times New Roman" charset="0"/>
              </a:rPr>
              <a:t> </a:t>
            </a:r>
            <a:r>
              <a:rPr lang="en-US" altLang="zh-CN" sz="2200" dirty="0">
                <a:solidFill>
                  <a:schemeClr val="tx1"/>
                </a:solidFill>
                <a:latin typeface="Times New Roman" charset="0"/>
                <a:ea typeface="Times New Roman" charset="0"/>
                <a:cs typeface="Times New Roman" charset="0"/>
              </a:rPr>
              <a:t>then</a:t>
            </a:r>
            <a:endParaRPr lang="zh-CN" altLang="en-US" sz="2200" dirty="0">
              <a:solidFill>
                <a:schemeClr val="tx1"/>
              </a:solidFill>
              <a:latin typeface="Times New Roman" charset="0"/>
              <a:ea typeface="Times New Roman" charset="0"/>
              <a:cs typeface="Times New Roman" charset="0"/>
            </a:endParaRPr>
          </a:p>
          <a:p>
            <a:pPr eaLnBrk="1" hangingPunct="1">
              <a:spcBef>
                <a:spcPct val="20000"/>
              </a:spcBef>
              <a:buClr>
                <a:srgbClr val="008000"/>
              </a:buClr>
              <a:buSzPct val="80000"/>
              <a:buFont typeface="Arial" panose="020B0604020202020204" pitchFamily="34" charset="0"/>
              <a:buChar char="•"/>
            </a:pPr>
            <a:r>
              <a:rPr lang="en-US" altLang="zh-CN" sz="2200" dirty="0">
                <a:solidFill>
                  <a:schemeClr val="tx1"/>
                </a:solidFill>
                <a:latin typeface="Times New Roman" charset="0"/>
                <a:ea typeface="Times New Roman" charset="0"/>
                <a:cs typeface="Times New Roman" charset="0"/>
              </a:rPr>
              <a:t>1)</a:t>
            </a:r>
            <a:r>
              <a:rPr lang="zh-CN" altLang="en-US" sz="2200" dirty="0">
                <a:solidFill>
                  <a:schemeClr val="tx1"/>
                </a:solidFill>
                <a:latin typeface="Times New Roman" charset="0"/>
                <a:ea typeface="Times New Roman" charset="0"/>
                <a:cs typeface="Times New Roman" charset="0"/>
              </a:rPr>
              <a:t>   </a:t>
            </a:r>
            <a:r>
              <a:rPr lang="en-US" altLang="zh-CN" sz="2200" dirty="0">
                <a:solidFill>
                  <a:schemeClr val="tx1"/>
                </a:solidFill>
                <a:latin typeface="Times New Roman" charset="0"/>
                <a:ea typeface="Times New Roman" charset="0"/>
                <a:cs typeface="Times New Roman" charset="0"/>
              </a:rPr>
              <a:t>E[(</a:t>
            </a:r>
            <a:r>
              <a:rPr lang="en-US" altLang="zh-CN" sz="2200" i="1" dirty="0">
                <a:solidFill>
                  <a:schemeClr val="tx1"/>
                </a:solidFill>
                <a:latin typeface="Times New Roman" charset="0"/>
                <a:ea typeface="Times New Roman" charset="0"/>
                <a:cs typeface="Times New Roman" charset="0"/>
              </a:rPr>
              <a:t>X</a:t>
            </a:r>
            <a:r>
              <a:rPr lang="zh-CN" altLang="en-US" sz="2200" dirty="0">
                <a:solidFill>
                  <a:schemeClr val="tx1"/>
                </a:solidFill>
                <a:latin typeface="Times New Roman" charset="0"/>
                <a:ea typeface="Times New Roman" charset="0"/>
                <a:cs typeface="Times New Roman" charset="0"/>
              </a:rPr>
              <a:t>－</a:t>
            </a:r>
            <a:r>
              <a:rPr lang="en-US" altLang="zh-CN" sz="2200" dirty="0">
                <a:solidFill>
                  <a:schemeClr val="tx1"/>
                </a:solidFill>
                <a:latin typeface="Times New Roman" charset="0"/>
                <a:ea typeface="Times New Roman" charset="0"/>
                <a:cs typeface="Times New Roman" charset="0"/>
              </a:rPr>
              <a:t>c)</a:t>
            </a:r>
            <a:r>
              <a:rPr lang="en-US" altLang="zh-CN" sz="2200" i="1" baseline="30000" dirty="0">
                <a:solidFill>
                  <a:schemeClr val="tx1"/>
                </a:solidFill>
                <a:latin typeface="Times New Roman" charset="0"/>
                <a:ea typeface="Times New Roman" charset="0"/>
                <a:cs typeface="Times New Roman" charset="0"/>
              </a:rPr>
              <a:t>k</a:t>
            </a:r>
            <a:r>
              <a:rPr lang="en-US" altLang="zh-CN" sz="2200" dirty="0">
                <a:solidFill>
                  <a:schemeClr val="tx1"/>
                </a:solidFill>
                <a:latin typeface="Times New Roman" charset="0"/>
                <a:ea typeface="Times New Roman" charset="0"/>
                <a:cs typeface="Times New Roman" charset="0"/>
              </a:rPr>
              <a:t>]</a:t>
            </a:r>
            <a:r>
              <a:rPr lang="zh-CN" altLang="en-US" sz="2200" dirty="0">
                <a:solidFill>
                  <a:schemeClr val="tx1"/>
                </a:solidFill>
                <a:latin typeface="Times New Roman" charset="0"/>
                <a:ea typeface="Times New Roman" charset="0"/>
                <a:cs typeface="Times New Roman" charset="0"/>
              </a:rPr>
              <a:t> </a:t>
            </a:r>
            <a:r>
              <a:rPr lang="en-US" altLang="zh-CN" sz="2200" dirty="0">
                <a:solidFill>
                  <a:schemeClr val="tx1"/>
                </a:solidFill>
                <a:latin typeface="Times New Roman" charset="0"/>
                <a:ea typeface="Times New Roman" charset="0"/>
                <a:cs typeface="Times New Roman" charset="0"/>
              </a:rPr>
              <a:t>is</a:t>
            </a:r>
            <a:r>
              <a:rPr lang="zh-CN" altLang="en-US" sz="2200" dirty="0">
                <a:solidFill>
                  <a:schemeClr val="tx1"/>
                </a:solidFill>
                <a:latin typeface="Times New Roman" charset="0"/>
                <a:ea typeface="Times New Roman" charset="0"/>
                <a:cs typeface="Times New Roman" charset="0"/>
              </a:rPr>
              <a:t> </a:t>
            </a:r>
            <a:r>
              <a:rPr lang="en-US" altLang="zh-CN" sz="2200" dirty="0">
                <a:solidFill>
                  <a:schemeClr val="tx1"/>
                </a:solidFill>
                <a:latin typeface="Times New Roman" charset="0"/>
                <a:ea typeface="Times New Roman" charset="0"/>
                <a:cs typeface="Times New Roman" charset="0"/>
              </a:rPr>
              <a:t>the</a:t>
            </a:r>
            <a:r>
              <a:rPr lang="zh-CN" altLang="en-US" sz="2200" dirty="0">
                <a:solidFill>
                  <a:schemeClr val="tx1"/>
                </a:solidFill>
                <a:latin typeface="Times New Roman" charset="0"/>
                <a:ea typeface="Times New Roman" charset="0"/>
                <a:cs typeface="Times New Roman" charset="0"/>
              </a:rPr>
              <a:t> </a:t>
            </a:r>
            <a:r>
              <a:rPr lang="en-US" altLang="zh-CN" sz="2200" i="1" dirty="0">
                <a:solidFill>
                  <a:schemeClr val="tx1"/>
                </a:solidFill>
                <a:latin typeface="Times New Roman" charset="0"/>
                <a:ea typeface="Times New Roman" charset="0"/>
                <a:cs typeface="Times New Roman" charset="0"/>
              </a:rPr>
              <a:t>k</a:t>
            </a:r>
            <a:r>
              <a:rPr lang="en-US" altLang="zh-CN" sz="2200" dirty="0">
                <a:solidFill>
                  <a:schemeClr val="tx1"/>
                </a:solidFill>
                <a:latin typeface="Times New Roman" charset="0"/>
                <a:ea typeface="Times New Roman" charset="0"/>
                <a:cs typeface="Times New Roman" charset="0"/>
              </a:rPr>
              <a:t>th</a:t>
            </a:r>
            <a:r>
              <a:rPr lang="zh-CN" altLang="en-US" sz="2200" dirty="0">
                <a:solidFill>
                  <a:schemeClr val="tx1"/>
                </a:solidFill>
                <a:latin typeface="Times New Roman" charset="0"/>
                <a:ea typeface="Times New Roman" charset="0"/>
                <a:cs typeface="Times New Roman" charset="0"/>
              </a:rPr>
              <a:t> </a:t>
            </a:r>
            <a:r>
              <a:rPr lang="en-US" altLang="zh-CN" sz="2200" dirty="0">
                <a:solidFill>
                  <a:schemeClr val="tx1"/>
                </a:solidFill>
                <a:latin typeface="Times New Roman" charset="0"/>
                <a:ea typeface="Times New Roman" charset="0"/>
                <a:cs typeface="Times New Roman" charset="0"/>
              </a:rPr>
              <a:t>population</a:t>
            </a:r>
            <a:r>
              <a:rPr lang="zh-CN" altLang="en-US" sz="2200" dirty="0">
                <a:solidFill>
                  <a:schemeClr val="tx1"/>
                </a:solidFill>
                <a:latin typeface="Times New Roman" charset="0"/>
                <a:ea typeface="Times New Roman" charset="0"/>
                <a:cs typeface="Times New Roman" charset="0"/>
              </a:rPr>
              <a:t> </a:t>
            </a:r>
            <a:r>
              <a:rPr lang="en-US" altLang="zh-CN" sz="2200" dirty="0">
                <a:solidFill>
                  <a:schemeClr val="tx1"/>
                </a:solidFill>
                <a:latin typeface="Times New Roman" charset="0"/>
                <a:ea typeface="Times New Roman" charset="0"/>
                <a:cs typeface="Times New Roman" charset="0"/>
              </a:rPr>
              <a:t>moment;</a:t>
            </a:r>
            <a:endParaRPr lang="zh-CN" altLang="en-US" sz="2200" dirty="0">
              <a:solidFill>
                <a:schemeClr val="tx1"/>
              </a:solidFill>
              <a:latin typeface="Times New Roman" charset="0"/>
              <a:ea typeface="Times New Roman" charset="0"/>
              <a:cs typeface="Times New Roman" charset="0"/>
            </a:endParaRPr>
          </a:p>
          <a:p>
            <a:pPr>
              <a:spcBef>
                <a:spcPct val="20000"/>
              </a:spcBef>
              <a:buClr>
                <a:srgbClr val="008000"/>
              </a:buClr>
              <a:buSzPct val="80000"/>
              <a:buFont typeface="Arial" panose="020B0604020202020204" pitchFamily="34" charset="0"/>
              <a:buChar char="•"/>
            </a:pPr>
            <a:r>
              <a:rPr lang="en-US" altLang="zh-CN" sz="2200" dirty="0">
                <a:solidFill>
                  <a:schemeClr val="tx1"/>
                </a:solidFill>
                <a:latin typeface="Times New Roman" charset="0"/>
                <a:ea typeface="Times New Roman" charset="0"/>
                <a:cs typeface="Times New Roman" charset="0"/>
              </a:rPr>
              <a:t>2)</a:t>
            </a:r>
            <a:r>
              <a:rPr lang="zh-CN" altLang="en-US" sz="2200" dirty="0">
                <a:solidFill>
                  <a:schemeClr val="tx1"/>
                </a:solidFill>
                <a:latin typeface="Times New Roman" charset="0"/>
                <a:ea typeface="Times New Roman" charset="0"/>
                <a:cs typeface="Times New Roman" charset="0"/>
              </a:rPr>
              <a:t>   </a:t>
            </a:r>
            <a:r>
              <a:rPr lang="en-US" altLang="zh-CN" sz="2200" dirty="0">
                <a:solidFill>
                  <a:schemeClr val="tx1"/>
                </a:solidFill>
                <a:latin typeface="Times New Roman" charset="0"/>
                <a:ea typeface="Times New Roman" charset="0"/>
                <a:cs typeface="Times New Roman" charset="0"/>
              </a:rPr>
              <a:t>If</a:t>
            </a:r>
            <a:r>
              <a:rPr lang="zh-CN" altLang="en-US" sz="2200" dirty="0">
                <a:solidFill>
                  <a:schemeClr val="tx1"/>
                </a:solidFill>
                <a:latin typeface="Times New Roman" charset="0"/>
                <a:ea typeface="Times New Roman" charset="0"/>
                <a:cs typeface="Times New Roman" charset="0"/>
              </a:rPr>
              <a:t> </a:t>
            </a:r>
            <a:r>
              <a:rPr lang="en-US" altLang="zh-CN" sz="2200" dirty="0">
                <a:solidFill>
                  <a:schemeClr val="tx1"/>
                </a:solidFill>
                <a:latin typeface="Times New Roman" charset="0"/>
                <a:ea typeface="Times New Roman" charset="0"/>
                <a:cs typeface="Times New Roman" charset="0"/>
              </a:rPr>
              <a:t>c</a:t>
            </a:r>
            <a:r>
              <a:rPr lang="zh-CN" altLang="en-US" sz="2200" dirty="0">
                <a:solidFill>
                  <a:schemeClr val="tx1"/>
                </a:solidFill>
                <a:latin typeface="Times New Roman" charset="0"/>
                <a:ea typeface="Times New Roman" charset="0"/>
                <a:cs typeface="Times New Roman" charset="0"/>
              </a:rPr>
              <a:t>＝</a:t>
            </a:r>
            <a:r>
              <a:rPr lang="en-US" altLang="zh-CN" sz="2200" dirty="0">
                <a:solidFill>
                  <a:schemeClr val="tx1"/>
                </a:solidFill>
                <a:latin typeface="Times New Roman" charset="0"/>
                <a:ea typeface="Times New Roman" charset="0"/>
                <a:cs typeface="Times New Roman" charset="0"/>
              </a:rPr>
              <a:t>0,</a:t>
            </a:r>
            <a:r>
              <a:rPr lang="zh-CN" altLang="en-US" sz="2200" dirty="0">
                <a:solidFill>
                  <a:schemeClr val="tx1"/>
                </a:solidFill>
                <a:latin typeface="Times New Roman" charset="0"/>
                <a:ea typeface="Times New Roman" charset="0"/>
                <a:cs typeface="Times New Roman" charset="0"/>
              </a:rPr>
              <a:t> </a:t>
            </a:r>
            <a:r>
              <a:rPr lang="en-US" altLang="zh-CN" sz="2200" dirty="0" err="1">
                <a:solidFill>
                  <a:schemeClr val="tx1"/>
                </a:solidFill>
                <a:latin typeface="Times New Roman" charset="0"/>
                <a:ea typeface="Times New Roman" charset="0"/>
                <a:cs typeface="Times New Roman" charset="0"/>
              </a:rPr>
              <a:t>a</a:t>
            </a:r>
            <a:r>
              <a:rPr lang="en-US" altLang="zh-CN" sz="2200" i="1" baseline="-25000" dirty="0" err="1">
                <a:solidFill>
                  <a:schemeClr val="tx1"/>
                </a:solidFill>
                <a:latin typeface="Times New Roman" charset="0"/>
                <a:ea typeface="Times New Roman" charset="0"/>
                <a:cs typeface="Times New Roman" charset="0"/>
              </a:rPr>
              <a:t>k</a:t>
            </a:r>
            <a:r>
              <a:rPr lang="en-US" altLang="zh-CN" sz="2200" dirty="0">
                <a:solidFill>
                  <a:schemeClr val="tx1"/>
                </a:solidFill>
                <a:latin typeface="Times New Roman" charset="0"/>
                <a:ea typeface="Times New Roman" charset="0"/>
                <a:cs typeface="Times New Roman" charset="0"/>
              </a:rPr>
              <a:t>=E(</a:t>
            </a:r>
            <a:r>
              <a:rPr lang="en-US" altLang="zh-CN" sz="2200" i="1" dirty="0" err="1">
                <a:solidFill>
                  <a:schemeClr val="tx1"/>
                </a:solidFill>
                <a:latin typeface="Times New Roman" charset="0"/>
                <a:ea typeface="Times New Roman" charset="0"/>
                <a:cs typeface="Times New Roman" charset="0"/>
              </a:rPr>
              <a:t>X</a:t>
            </a:r>
            <a:r>
              <a:rPr lang="en-US" altLang="zh-CN" sz="2200" i="1" baseline="30000" dirty="0" err="1">
                <a:solidFill>
                  <a:schemeClr val="tx1"/>
                </a:solidFill>
                <a:latin typeface="Times New Roman" charset="0"/>
                <a:ea typeface="Times New Roman" charset="0"/>
                <a:cs typeface="Times New Roman" charset="0"/>
              </a:rPr>
              <a:t>k</a:t>
            </a:r>
            <a:r>
              <a:rPr lang="en-US" altLang="zh-CN" sz="2200" dirty="0">
                <a:solidFill>
                  <a:schemeClr val="tx1"/>
                </a:solidFill>
                <a:latin typeface="Times New Roman" charset="0"/>
                <a:ea typeface="Times New Roman" charset="0"/>
                <a:cs typeface="Times New Roman" charset="0"/>
              </a:rPr>
              <a:t>)</a:t>
            </a:r>
            <a:r>
              <a:rPr lang="zh-CN" altLang="en-US" sz="2200" dirty="0">
                <a:solidFill>
                  <a:schemeClr val="tx1"/>
                </a:solidFill>
                <a:latin typeface="Times New Roman" charset="0"/>
                <a:ea typeface="Times New Roman" charset="0"/>
                <a:cs typeface="Times New Roman" charset="0"/>
              </a:rPr>
              <a:t> </a:t>
            </a:r>
            <a:r>
              <a:rPr lang="en-US" altLang="zh-CN" sz="2200" dirty="0">
                <a:solidFill>
                  <a:schemeClr val="tx1"/>
                </a:solidFill>
                <a:latin typeface="Times New Roman" charset="0"/>
                <a:ea typeface="Times New Roman" charset="0"/>
                <a:cs typeface="Times New Roman" charset="0"/>
              </a:rPr>
              <a:t>is</a:t>
            </a:r>
            <a:r>
              <a:rPr lang="zh-CN" altLang="en-US" sz="2200" dirty="0">
                <a:solidFill>
                  <a:schemeClr val="tx1"/>
                </a:solidFill>
                <a:latin typeface="Times New Roman" charset="0"/>
                <a:ea typeface="Times New Roman" charset="0"/>
                <a:cs typeface="Times New Roman" charset="0"/>
              </a:rPr>
              <a:t> </a:t>
            </a:r>
            <a:r>
              <a:rPr lang="en-US" altLang="zh-CN" sz="2200" dirty="0">
                <a:solidFill>
                  <a:schemeClr val="tx1"/>
                </a:solidFill>
                <a:latin typeface="Times New Roman" charset="0"/>
                <a:ea typeface="Times New Roman" charset="0"/>
                <a:cs typeface="Times New Roman" charset="0"/>
              </a:rPr>
              <a:t>the</a:t>
            </a:r>
            <a:r>
              <a:rPr lang="zh-CN" altLang="en-US" sz="2200" dirty="0">
                <a:solidFill>
                  <a:schemeClr val="tx1"/>
                </a:solidFill>
                <a:latin typeface="Times New Roman" charset="0"/>
                <a:ea typeface="Times New Roman" charset="0"/>
                <a:cs typeface="Times New Roman" charset="0"/>
              </a:rPr>
              <a:t> </a:t>
            </a:r>
            <a:r>
              <a:rPr lang="en-US" altLang="zh-CN" sz="2200" i="1" dirty="0">
                <a:solidFill>
                  <a:schemeClr val="tx1"/>
                </a:solidFill>
                <a:latin typeface="Times New Roman" charset="0"/>
                <a:ea typeface="Times New Roman" charset="0"/>
                <a:cs typeface="Times New Roman" charset="0"/>
              </a:rPr>
              <a:t>k</a:t>
            </a:r>
            <a:r>
              <a:rPr lang="en-US" altLang="zh-CN" sz="2200" dirty="0">
                <a:solidFill>
                  <a:schemeClr val="tx1"/>
                </a:solidFill>
                <a:latin typeface="Times New Roman" charset="0"/>
                <a:ea typeface="Times New Roman" charset="0"/>
                <a:cs typeface="Times New Roman" charset="0"/>
              </a:rPr>
              <a:t>th origin</a:t>
            </a:r>
            <a:r>
              <a:rPr lang="zh-CN" altLang="en-US" sz="2200" dirty="0">
                <a:solidFill>
                  <a:schemeClr val="tx1"/>
                </a:solidFill>
                <a:latin typeface="Times New Roman" charset="0"/>
                <a:ea typeface="Times New Roman" charset="0"/>
                <a:cs typeface="Times New Roman" charset="0"/>
              </a:rPr>
              <a:t> </a:t>
            </a:r>
            <a:r>
              <a:rPr lang="en-US" altLang="zh-CN" sz="2200" dirty="0">
                <a:solidFill>
                  <a:schemeClr val="tx1"/>
                </a:solidFill>
                <a:latin typeface="Times New Roman" charset="0"/>
                <a:ea typeface="Times New Roman" charset="0"/>
                <a:cs typeface="Times New Roman" charset="0"/>
              </a:rPr>
              <a:t>moment;</a:t>
            </a:r>
          </a:p>
          <a:p>
            <a:pPr>
              <a:spcBef>
                <a:spcPct val="20000"/>
              </a:spcBef>
              <a:buClr>
                <a:srgbClr val="008000"/>
              </a:buClr>
              <a:buSzPct val="80000"/>
              <a:buFont typeface="Arial" panose="020B0604020202020204" pitchFamily="34" charset="0"/>
              <a:buChar char="•"/>
            </a:pPr>
            <a:r>
              <a:rPr lang="en-US" altLang="zh-CN" sz="2200" dirty="0">
                <a:solidFill>
                  <a:schemeClr val="tx1"/>
                </a:solidFill>
                <a:latin typeface="Times New Roman" charset="0"/>
                <a:ea typeface="Times New Roman" charset="0"/>
                <a:cs typeface="Times New Roman" charset="0"/>
              </a:rPr>
              <a:t>3)</a:t>
            </a:r>
            <a:r>
              <a:rPr lang="zh-CN" altLang="en-US" sz="2200" dirty="0">
                <a:solidFill>
                  <a:schemeClr val="tx1"/>
                </a:solidFill>
                <a:latin typeface="Times New Roman" charset="0"/>
                <a:ea typeface="Times New Roman" charset="0"/>
                <a:cs typeface="Times New Roman" charset="0"/>
              </a:rPr>
              <a:t>   </a:t>
            </a:r>
            <a:r>
              <a:rPr lang="en-US" altLang="zh-CN" sz="2200" dirty="0">
                <a:solidFill>
                  <a:schemeClr val="tx1"/>
                </a:solidFill>
                <a:latin typeface="Times New Roman" charset="0"/>
                <a:ea typeface="Times New Roman" charset="0"/>
                <a:cs typeface="Times New Roman" charset="0"/>
              </a:rPr>
              <a:t>If</a:t>
            </a:r>
            <a:r>
              <a:rPr lang="zh-CN" altLang="en-US" sz="2200" dirty="0">
                <a:solidFill>
                  <a:schemeClr val="tx1"/>
                </a:solidFill>
                <a:latin typeface="Times New Roman" charset="0"/>
                <a:ea typeface="Times New Roman" charset="0"/>
                <a:cs typeface="Times New Roman" charset="0"/>
              </a:rPr>
              <a:t> </a:t>
            </a:r>
            <a:r>
              <a:rPr lang="en-US" altLang="zh-CN" sz="2200" dirty="0">
                <a:solidFill>
                  <a:schemeClr val="tx1"/>
                </a:solidFill>
                <a:latin typeface="Times New Roman" charset="0"/>
                <a:ea typeface="Times New Roman" charset="0"/>
                <a:cs typeface="Times New Roman" charset="0"/>
              </a:rPr>
              <a:t>c=E(</a:t>
            </a:r>
            <a:r>
              <a:rPr lang="en-US" altLang="zh-CN" sz="2200" i="1" dirty="0">
                <a:solidFill>
                  <a:schemeClr val="tx1"/>
                </a:solidFill>
                <a:latin typeface="Times New Roman" charset="0"/>
                <a:ea typeface="Times New Roman" charset="0"/>
                <a:cs typeface="Times New Roman" charset="0"/>
              </a:rPr>
              <a:t>X</a:t>
            </a:r>
            <a:r>
              <a:rPr lang="en-US" altLang="zh-CN" sz="2200" dirty="0">
                <a:solidFill>
                  <a:schemeClr val="tx1"/>
                </a:solidFill>
                <a:latin typeface="Times New Roman" charset="0"/>
                <a:ea typeface="Times New Roman" charset="0"/>
                <a:cs typeface="Times New Roman" charset="0"/>
              </a:rPr>
              <a:t>),</a:t>
            </a:r>
            <a:r>
              <a:rPr lang="zh-CN" altLang="en-US" sz="2200" dirty="0">
                <a:solidFill>
                  <a:schemeClr val="tx1"/>
                </a:solidFill>
                <a:latin typeface="Times New Roman" charset="0"/>
                <a:ea typeface="Times New Roman" charset="0"/>
                <a:cs typeface="Times New Roman" charset="0"/>
              </a:rPr>
              <a:t> </a:t>
            </a:r>
            <a:r>
              <a:rPr lang="en-US" altLang="zh-CN" sz="2200" dirty="0" err="1">
                <a:solidFill>
                  <a:schemeClr val="tx1"/>
                </a:solidFill>
                <a:latin typeface="Times New Roman" charset="0"/>
                <a:ea typeface="Times New Roman" charset="0"/>
                <a:cs typeface="Times New Roman" charset="0"/>
              </a:rPr>
              <a:t>μ</a:t>
            </a:r>
            <a:r>
              <a:rPr lang="en-US" altLang="zh-CN" sz="2200" i="1" baseline="-25000" dirty="0" err="1">
                <a:solidFill>
                  <a:schemeClr val="tx1"/>
                </a:solidFill>
                <a:latin typeface="Times New Roman" charset="0"/>
                <a:ea typeface="Times New Roman" charset="0"/>
                <a:cs typeface="Times New Roman" charset="0"/>
              </a:rPr>
              <a:t>k</a:t>
            </a:r>
            <a:r>
              <a:rPr lang="en-US" altLang="zh-CN" sz="2200" dirty="0">
                <a:solidFill>
                  <a:schemeClr val="tx1"/>
                </a:solidFill>
                <a:latin typeface="Times New Roman" charset="0"/>
                <a:ea typeface="Times New Roman" charset="0"/>
                <a:cs typeface="Times New Roman" charset="0"/>
              </a:rPr>
              <a:t>=E[(X</a:t>
            </a:r>
            <a:r>
              <a:rPr lang="zh-CN" altLang="en-US" sz="2200" dirty="0">
                <a:solidFill>
                  <a:schemeClr val="tx1"/>
                </a:solidFill>
                <a:latin typeface="Times New Roman" charset="0"/>
                <a:ea typeface="Times New Roman" charset="0"/>
                <a:cs typeface="Times New Roman" charset="0"/>
              </a:rPr>
              <a:t>－</a:t>
            </a:r>
            <a:r>
              <a:rPr lang="en-US" altLang="zh-CN" sz="2200" dirty="0">
                <a:solidFill>
                  <a:schemeClr val="tx1"/>
                </a:solidFill>
                <a:latin typeface="Times New Roman" charset="0"/>
                <a:ea typeface="Times New Roman" charset="0"/>
                <a:cs typeface="Times New Roman" charset="0"/>
              </a:rPr>
              <a:t>E[X])</a:t>
            </a:r>
            <a:r>
              <a:rPr lang="en-US" altLang="zh-CN" sz="2200" i="1" baseline="36000" dirty="0">
                <a:solidFill>
                  <a:schemeClr val="tx1"/>
                </a:solidFill>
                <a:latin typeface="Times New Roman" charset="0"/>
                <a:ea typeface="Times New Roman" charset="0"/>
                <a:cs typeface="Times New Roman" charset="0"/>
              </a:rPr>
              <a:t>k</a:t>
            </a:r>
            <a:r>
              <a:rPr lang="en-US" altLang="zh-CN" sz="2200" dirty="0">
                <a:solidFill>
                  <a:schemeClr val="tx1"/>
                </a:solidFill>
                <a:latin typeface="Times New Roman" charset="0"/>
                <a:ea typeface="Times New Roman" charset="0"/>
                <a:cs typeface="Times New Roman" charset="0"/>
              </a:rPr>
              <a:t>]</a:t>
            </a:r>
            <a:r>
              <a:rPr lang="zh-CN" altLang="en-US" sz="2200" dirty="0">
                <a:solidFill>
                  <a:schemeClr val="tx1"/>
                </a:solidFill>
                <a:latin typeface="Times New Roman" charset="0"/>
                <a:ea typeface="Times New Roman" charset="0"/>
                <a:cs typeface="Times New Roman" charset="0"/>
              </a:rPr>
              <a:t> </a:t>
            </a:r>
            <a:r>
              <a:rPr lang="en-US" altLang="zh-CN" sz="2200" dirty="0">
                <a:solidFill>
                  <a:schemeClr val="tx1"/>
                </a:solidFill>
                <a:latin typeface="Times New Roman" charset="0"/>
                <a:ea typeface="Times New Roman" charset="0"/>
                <a:cs typeface="Times New Roman" charset="0"/>
              </a:rPr>
              <a:t>is</a:t>
            </a:r>
            <a:r>
              <a:rPr lang="zh-CN" altLang="en-US" sz="2200" dirty="0">
                <a:solidFill>
                  <a:schemeClr val="tx1"/>
                </a:solidFill>
                <a:latin typeface="Times New Roman" charset="0"/>
                <a:ea typeface="Times New Roman" charset="0"/>
                <a:cs typeface="Times New Roman" charset="0"/>
              </a:rPr>
              <a:t> </a:t>
            </a:r>
            <a:r>
              <a:rPr lang="en-US" altLang="zh-CN" sz="2200" i="1" dirty="0">
                <a:solidFill>
                  <a:schemeClr val="tx1"/>
                </a:solidFill>
                <a:latin typeface="Times New Roman" charset="0"/>
                <a:ea typeface="Times New Roman" charset="0"/>
                <a:cs typeface="Times New Roman" charset="0"/>
              </a:rPr>
              <a:t>k</a:t>
            </a:r>
            <a:r>
              <a:rPr lang="en-US" altLang="zh-CN" sz="2200" dirty="0">
                <a:solidFill>
                  <a:schemeClr val="tx1"/>
                </a:solidFill>
                <a:latin typeface="Times New Roman" charset="0"/>
                <a:ea typeface="Times New Roman" charset="0"/>
                <a:cs typeface="Times New Roman" charset="0"/>
              </a:rPr>
              <a:t>th central</a:t>
            </a:r>
            <a:r>
              <a:rPr lang="zh-CN" altLang="en-US" sz="2200" dirty="0">
                <a:solidFill>
                  <a:schemeClr val="tx1"/>
                </a:solidFill>
                <a:latin typeface="Times New Roman" charset="0"/>
                <a:ea typeface="Times New Roman" charset="0"/>
                <a:cs typeface="Times New Roman" charset="0"/>
              </a:rPr>
              <a:t> </a:t>
            </a:r>
            <a:r>
              <a:rPr lang="en-US" altLang="zh-CN" sz="2200" dirty="0">
                <a:solidFill>
                  <a:schemeClr val="tx1"/>
                </a:solidFill>
                <a:latin typeface="Times New Roman" charset="0"/>
                <a:ea typeface="Times New Roman" charset="0"/>
                <a:cs typeface="Times New Roman" charset="0"/>
              </a:rPr>
              <a:t>moment.</a:t>
            </a:r>
            <a:endParaRPr lang="zh-CN" altLang="en-US" sz="2200" dirty="0">
              <a:solidFill>
                <a:schemeClr val="tx1"/>
              </a:solidFill>
              <a:latin typeface="Times New Roman" charset="0"/>
              <a:ea typeface="Times New Roman" charset="0"/>
              <a:cs typeface="Times New Roman" charset="0"/>
            </a:endParaRPr>
          </a:p>
        </p:txBody>
      </p:sp>
      <p:sp>
        <p:nvSpPr>
          <p:cNvPr id="6" name="文本框 5">
            <a:extLst>
              <a:ext uri="{FF2B5EF4-FFF2-40B4-BE49-F238E27FC236}">
                <a16:creationId xmlns:a16="http://schemas.microsoft.com/office/drawing/2014/main" xmlns="" id="{93BB8F02-64DA-4489-8418-849466D8C2CC}"/>
              </a:ext>
            </a:extLst>
          </p:cNvPr>
          <p:cNvSpPr txBox="1"/>
          <p:nvPr/>
        </p:nvSpPr>
        <p:spPr>
          <a:xfrm>
            <a:off x="394821" y="3618542"/>
            <a:ext cx="8370930" cy="769441"/>
          </a:xfrm>
          <a:prstGeom prst="rect">
            <a:avLst/>
          </a:prstGeom>
          <a:noFill/>
        </p:spPr>
        <p:txBody>
          <a:bodyPr wrap="square" rtlCol="0">
            <a:spAutoFit/>
          </a:bodyPr>
          <a:lstStyle/>
          <a:p>
            <a:pPr algn="just" eaLnBrk="1" hangingPunct="1">
              <a:spcBef>
                <a:spcPct val="50000"/>
              </a:spcBef>
              <a:buSzPct val="80000"/>
            </a:pPr>
            <a:r>
              <a:rPr lang="en-US" altLang="zh-CN" sz="2200" dirty="0">
                <a:solidFill>
                  <a:schemeClr val="tx1"/>
                </a:solidFill>
                <a:latin typeface="Times New Roman" charset="0"/>
                <a:ea typeface="Times New Roman" charset="0"/>
                <a:cs typeface="Times New Roman" charset="0"/>
              </a:rPr>
              <a:t>From the definition, we know that: E(X) is the </a:t>
            </a:r>
            <a:r>
              <a:rPr lang="en-US" altLang="zh-CN" sz="2200" dirty="0">
                <a:solidFill>
                  <a:srgbClr val="FF0000"/>
                </a:solidFill>
                <a:latin typeface="Times New Roman" charset="0"/>
                <a:ea typeface="Times New Roman" charset="0"/>
                <a:cs typeface="Times New Roman" charset="0"/>
              </a:rPr>
              <a:t>first order origin </a:t>
            </a:r>
            <a:r>
              <a:rPr lang="en-US" altLang="zh-CN" sz="2200" dirty="0">
                <a:solidFill>
                  <a:schemeClr val="tx1"/>
                </a:solidFill>
                <a:latin typeface="Times New Roman" charset="0"/>
                <a:ea typeface="Times New Roman" charset="0"/>
                <a:cs typeface="Times New Roman" charset="0"/>
              </a:rPr>
              <a:t>moment, D(X) is the second order central moment.</a:t>
            </a:r>
          </a:p>
        </p:txBody>
      </p:sp>
      <mc:AlternateContent xmlns:mc="http://schemas.openxmlformats.org/markup-compatibility/2006" xmlns:a14="http://schemas.microsoft.com/office/drawing/2010/main">
        <mc:Choice Requires="a14">
          <p:sp>
            <p:nvSpPr>
              <p:cNvPr id="7" name="Text Box 2">
                <a:extLst>
                  <a:ext uri="{FF2B5EF4-FFF2-40B4-BE49-F238E27FC236}">
                    <a16:creationId xmlns:a16="http://schemas.microsoft.com/office/drawing/2014/main" xmlns="" id="{7C6FB3ED-895F-4B1D-ACBA-D1C641D7CE05}"/>
                  </a:ext>
                </a:extLst>
              </p:cNvPr>
              <p:cNvSpPr txBox="1">
                <a:spLocks noChangeArrowheads="1"/>
              </p:cNvSpPr>
              <p:nvPr/>
            </p:nvSpPr>
            <p:spPr bwMode="auto">
              <a:xfrm>
                <a:off x="406025" y="4577174"/>
                <a:ext cx="6147175" cy="804644"/>
              </a:xfrm>
              <a:prstGeom prst="rect">
                <a:avLst/>
              </a:prstGeom>
              <a:solidFill>
                <a:schemeClr val="bg1"/>
              </a:solidFill>
              <a:ln>
                <a:noFill/>
              </a:ln>
            </p:spPr>
            <p:txBody>
              <a:bodyPr wrap="square">
                <a:spAutoFit/>
              </a:bodyPr>
              <a:lstStyle>
                <a:lvl1pPr marL="342900" indent="-342900">
                  <a:defRPr sz="2800">
                    <a:solidFill>
                      <a:schemeClr val="bg2"/>
                    </a:solidFill>
                    <a:latin typeface="Times New Roman" panose="02020603050405020304" pitchFamily="18" charset="0"/>
                    <a:ea typeface="宋体" panose="02010600030101010101" pitchFamily="2" charset="-122"/>
                  </a:defRPr>
                </a:lvl1pPr>
                <a:lvl2pPr marL="742950" indent="-285750">
                  <a:defRPr sz="2800">
                    <a:solidFill>
                      <a:schemeClr val="bg2"/>
                    </a:solidFill>
                    <a:latin typeface="Times New Roman" panose="02020603050405020304" pitchFamily="18" charset="0"/>
                    <a:ea typeface="宋体" panose="02010600030101010101" pitchFamily="2" charset="-122"/>
                  </a:defRPr>
                </a:lvl2pPr>
                <a:lvl3pPr marL="1143000" indent="-228600">
                  <a:defRPr sz="2800">
                    <a:solidFill>
                      <a:schemeClr val="bg2"/>
                    </a:solidFill>
                    <a:latin typeface="Times New Roman" panose="02020603050405020304" pitchFamily="18" charset="0"/>
                    <a:ea typeface="宋体" panose="02010600030101010101" pitchFamily="2" charset="-122"/>
                  </a:defRPr>
                </a:lvl3pPr>
                <a:lvl4pPr marL="1600200" indent="-228600">
                  <a:defRPr sz="2800">
                    <a:solidFill>
                      <a:schemeClr val="bg2"/>
                    </a:solidFill>
                    <a:latin typeface="Times New Roman" panose="02020603050405020304" pitchFamily="18" charset="0"/>
                    <a:ea typeface="宋体" panose="02010600030101010101" pitchFamily="2" charset="-122"/>
                  </a:defRPr>
                </a:lvl4pPr>
                <a:lvl5pPr marL="2057400" indent="-228600">
                  <a:defRPr sz="2800">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a:solidFill>
                      <a:schemeClr val="bg2"/>
                    </a:solidFill>
                    <a:latin typeface="Times New Roman" panose="02020603050405020304" pitchFamily="18" charset="0"/>
                    <a:ea typeface="宋体" panose="02010600030101010101" pitchFamily="2" charset="-122"/>
                  </a:defRPr>
                </a:lvl9pPr>
              </a:lstStyle>
              <a:p>
                <a:pPr>
                  <a:lnSpc>
                    <a:spcPct val="90000"/>
                  </a:lnSpc>
                  <a:spcBef>
                    <a:spcPct val="50000"/>
                  </a:spcBef>
                  <a:buSzPct val="80000"/>
                </a:pPr>
                <a:r>
                  <a:rPr lang="en-US" altLang="zh-CN" sz="2200" dirty="0">
                    <a:solidFill>
                      <a:schemeClr val="tx1"/>
                    </a:solidFill>
                  </a:rPr>
                  <a:t>1</a:t>
                </a:r>
                <a:r>
                  <a:rPr lang="zh-CN" altLang="en-US" sz="2200" dirty="0">
                    <a:solidFill>
                      <a:schemeClr val="tx1"/>
                    </a:solidFill>
                  </a:rPr>
                  <a:t>   </a:t>
                </a:r>
                <a:r>
                  <a:rPr lang="en-US" altLang="zh-CN" sz="2200" dirty="0">
                    <a:solidFill>
                      <a:schemeClr val="tx1"/>
                    </a:solidFill>
                  </a:rPr>
                  <a:t>S</a:t>
                </a:r>
                <a:r>
                  <a:rPr lang="en-US" sz="2200" dirty="0">
                    <a:solidFill>
                      <a:schemeClr val="tx1"/>
                    </a:solidFill>
                  </a:rPr>
                  <a:t>kewness</a:t>
                </a:r>
                <a:r>
                  <a:rPr lang="zh-CN" altLang="en-US" sz="2200" dirty="0">
                    <a:solidFill>
                      <a:schemeClr val="tx1"/>
                    </a:solidFill>
                  </a:rPr>
                  <a:t> </a:t>
                </a:r>
                <a:r>
                  <a:rPr lang="en-US" altLang="zh-CN" sz="2200" dirty="0">
                    <a:solidFill>
                      <a:schemeClr val="tx1"/>
                    </a:solidFill>
                  </a:rPr>
                  <a:t>(</a:t>
                </a:r>
                <a:r>
                  <a:rPr lang="zh-CN" altLang="en-US" sz="2200" dirty="0">
                    <a:solidFill>
                      <a:schemeClr val="tx1"/>
                    </a:solidFill>
                  </a:rPr>
                  <a:t>偏度</a:t>
                </a:r>
                <a:r>
                  <a:rPr lang="en-US" altLang="zh-CN" sz="2200" dirty="0">
                    <a:solidFill>
                      <a:schemeClr val="tx1"/>
                    </a:solidFill>
                  </a:rPr>
                  <a:t>)</a:t>
                </a:r>
                <a:r>
                  <a:rPr lang="en-US" sz="2200" dirty="0">
                    <a:solidFill>
                      <a:schemeClr val="tx1"/>
                    </a:solidFill>
                  </a:rPr>
                  <a:t> coefficient</a:t>
                </a:r>
                <a:r>
                  <a:rPr lang="en-US" altLang="zh-CN" sz="2200" dirty="0">
                    <a:solidFill>
                      <a:schemeClr val="tx1"/>
                    </a:solidFill>
                  </a:rPr>
                  <a:t>: </a:t>
                </a:r>
                <a14:m>
                  <m:oMath xmlns:m="http://schemas.openxmlformats.org/officeDocument/2006/math">
                    <m:f>
                      <m:fPr>
                        <m:ctrlPr>
                          <a:rPr lang="zh-CN" altLang="en-US" sz="2200" i="1" smtClean="0">
                            <a:solidFill>
                              <a:srgbClr val="000000"/>
                            </a:solidFill>
                            <a:latin typeface="Cambria Math" charset="0"/>
                          </a:rPr>
                        </m:ctrlPr>
                      </m:fPr>
                      <m:num>
                        <m:sSub>
                          <m:sSubPr>
                            <m:ctrlPr>
                              <a:rPr lang="zh-CN" altLang="en-US" sz="2200" i="1">
                                <a:solidFill>
                                  <a:srgbClr val="000000"/>
                                </a:solidFill>
                                <a:latin typeface="Cambria Math" charset="0"/>
                              </a:rPr>
                            </m:ctrlPr>
                          </m:sSubPr>
                          <m:e>
                            <m:r>
                              <a:rPr lang="zh-CN" altLang="en-US" sz="2200" i="1">
                                <a:solidFill>
                                  <a:srgbClr val="000000"/>
                                </a:solidFill>
                                <a:latin typeface="Cambria Math" panose="02040503050406030204" pitchFamily="18" charset="0"/>
                              </a:rPr>
                              <m:t>𝜇</m:t>
                            </m:r>
                          </m:e>
                          <m:sub>
                            <m:r>
                              <a:rPr lang="zh-CN" altLang="en-US" sz="2200" i="1">
                                <a:solidFill>
                                  <a:srgbClr val="000000"/>
                                </a:solidFill>
                                <a:latin typeface="Cambria Math" panose="02040503050406030204" pitchFamily="18" charset="0"/>
                              </a:rPr>
                              <m:t>3</m:t>
                            </m:r>
                          </m:sub>
                        </m:sSub>
                      </m:num>
                      <m:den>
                        <m:sSubSup>
                          <m:sSubSupPr>
                            <m:ctrlPr>
                              <a:rPr lang="zh-CN" altLang="en-US" sz="2200" i="1">
                                <a:solidFill>
                                  <a:srgbClr val="000000"/>
                                </a:solidFill>
                                <a:latin typeface="Cambria Math" charset="0"/>
                              </a:rPr>
                            </m:ctrlPr>
                          </m:sSubSupPr>
                          <m:e>
                            <m:r>
                              <a:rPr lang="zh-CN" altLang="en-US" sz="2200" i="1">
                                <a:solidFill>
                                  <a:srgbClr val="000000"/>
                                </a:solidFill>
                                <a:latin typeface="Cambria Math" panose="02040503050406030204" pitchFamily="18" charset="0"/>
                              </a:rPr>
                              <m:t>𝜇</m:t>
                            </m:r>
                          </m:e>
                          <m:sub>
                            <m:r>
                              <a:rPr lang="zh-CN" altLang="en-US" sz="2200" i="1">
                                <a:solidFill>
                                  <a:srgbClr val="000000"/>
                                </a:solidFill>
                                <a:latin typeface="Cambria Math" panose="02040503050406030204" pitchFamily="18" charset="0"/>
                              </a:rPr>
                              <m:t>2</m:t>
                            </m:r>
                          </m:sub>
                          <m:sup>
                            <m:f>
                              <m:fPr>
                                <m:ctrlPr>
                                  <a:rPr lang="zh-CN" altLang="en-US" sz="2200" i="1">
                                    <a:solidFill>
                                      <a:srgbClr val="000000"/>
                                    </a:solidFill>
                                    <a:latin typeface="Cambria Math" charset="0"/>
                                  </a:rPr>
                                </m:ctrlPr>
                              </m:fPr>
                              <m:num>
                                <m:r>
                                  <a:rPr lang="zh-CN" altLang="en-US" sz="2200" i="1">
                                    <a:solidFill>
                                      <a:srgbClr val="000000"/>
                                    </a:solidFill>
                                    <a:latin typeface="Cambria Math" panose="02040503050406030204" pitchFamily="18" charset="0"/>
                                  </a:rPr>
                                  <m:t>3</m:t>
                                </m:r>
                              </m:num>
                              <m:den>
                                <m:r>
                                  <a:rPr lang="zh-CN" altLang="en-US" sz="2200" i="1">
                                    <a:solidFill>
                                      <a:srgbClr val="000000"/>
                                    </a:solidFill>
                                    <a:latin typeface="Cambria Math" panose="02040503050406030204" pitchFamily="18" charset="0"/>
                                  </a:rPr>
                                  <m:t>2</m:t>
                                </m:r>
                              </m:den>
                            </m:f>
                          </m:sup>
                        </m:sSubSup>
                      </m:den>
                    </m:f>
                    <m:r>
                      <a:rPr lang="zh-CN" altLang="en-US" sz="2200" i="1">
                        <a:solidFill>
                          <a:srgbClr val="000000"/>
                        </a:solidFill>
                        <a:latin typeface="Cambria Math" panose="02040503050406030204" pitchFamily="18" charset="0"/>
                      </a:rPr>
                      <m:t>=</m:t>
                    </m:r>
                    <m:f>
                      <m:fPr>
                        <m:ctrlPr>
                          <a:rPr lang="zh-CN" altLang="en-US" sz="2200" i="1">
                            <a:solidFill>
                              <a:srgbClr val="000000"/>
                            </a:solidFill>
                            <a:latin typeface="Cambria Math" charset="0"/>
                          </a:rPr>
                        </m:ctrlPr>
                      </m:fPr>
                      <m:num>
                        <m:r>
                          <a:rPr lang="zh-CN" altLang="en-US" sz="2200" i="1">
                            <a:solidFill>
                              <a:srgbClr val="000000"/>
                            </a:solidFill>
                            <a:latin typeface="Cambria Math" panose="02040503050406030204" pitchFamily="18" charset="0"/>
                          </a:rPr>
                          <m:t>𝐸</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𝑋</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𝐸</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𝑋</m:t>
                        </m:r>
                        <m:r>
                          <a:rPr lang="zh-CN" altLang="en-US" sz="2200" i="1">
                            <a:solidFill>
                              <a:srgbClr val="000000"/>
                            </a:solidFill>
                            <a:latin typeface="Cambria Math" panose="02040503050406030204" pitchFamily="18" charset="0"/>
                          </a:rPr>
                          <m:t>]</m:t>
                        </m:r>
                        <m:sSup>
                          <m:sSupPr>
                            <m:ctrlPr>
                              <a:rPr lang="zh-CN" altLang="en-US" sz="2200" i="1">
                                <a:solidFill>
                                  <a:srgbClr val="000000"/>
                                </a:solidFill>
                                <a:latin typeface="Cambria Math" charset="0"/>
                              </a:rPr>
                            </m:ctrlPr>
                          </m:sSupPr>
                          <m:e>
                            <m:r>
                              <a:rPr lang="zh-CN" altLang="en-US" sz="2200" i="1">
                                <a:solidFill>
                                  <a:srgbClr val="000000"/>
                                </a:solidFill>
                                <a:latin typeface="Cambria Math" panose="02040503050406030204" pitchFamily="18" charset="0"/>
                              </a:rPr>
                              <m:t>)</m:t>
                            </m:r>
                          </m:e>
                          <m:sup>
                            <m:r>
                              <a:rPr lang="zh-CN" altLang="en-US" sz="2200" i="1">
                                <a:solidFill>
                                  <a:srgbClr val="000000"/>
                                </a:solidFill>
                                <a:latin typeface="Cambria Math" panose="02040503050406030204" pitchFamily="18" charset="0"/>
                              </a:rPr>
                              <m:t>3</m:t>
                            </m:r>
                          </m:sup>
                        </m:sSup>
                        <m:r>
                          <a:rPr lang="zh-CN" altLang="en-US" sz="2200" i="1">
                            <a:solidFill>
                              <a:srgbClr val="000000"/>
                            </a:solidFill>
                            <a:latin typeface="Cambria Math" panose="02040503050406030204" pitchFamily="18" charset="0"/>
                          </a:rPr>
                          <m:t>]</m:t>
                        </m:r>
                      </m:num>
                      <m:den>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𝑉𝑎𝑟</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𝑋</m:t>
                        </m:r>
                        <m:r>
                          <a:rPr lang="zh-CN" altLang="en-US" sz="2200" i="1">
                            <a:solidFill>
                              <a:srgbClr val="000000"/>
                            </a:solidFill>
                            <a:latin typeface="Cambria Math" panose="02040503050406030204" pitchFamily="18" charset="0"/>
                          </a:rPr>
                          <m:t>]</m:t>
                        </m:r>
                        <m:sSup>
                          <m:sSupPr>
                            <m:ctrlPr>
                              <a:rPr lang="zh-CN" altLang="en-US" sz="2200" i="1">
                                <a:solidFill>
                                  <a:srgbClr val="000000"/>
                                </a:solidFill>
                                <a:latin typeface="Cambria Math" charset="0"/>
                              </a:rPr>
                            </m:ctrlPr>
                          </m:sSupPr>
                          <m:e>
                            <m:r>
                              <a:rPr lang="zh-CN" altLang="en-US" sz="2200" i="1">
                                <a:solidFill>
                                  <a:srgbClr val="000000"/>
                                </a:solidFill>
                                <a:latin typeface="Cambria Math" panose="02040503050406030204" pitchFamily="18" charset="0"/>
                              </a:rPr>
                              <m:t>)</m:t>
                            </m:r>
                          </m:e>
                          <m:sup>
                            <m:f>
                              <m:fPr>
                                <m:type m:val="skw"/>
                                <m:ctrlPr>
                                  <a:rPr lang="zh-CN" altLang="en-US" sz="2200" i="1">
                                    <a:solidFill>
                                      <a:srgbClr val="000000"/>
                                    </a:solidFill>
                                    <a:latin typeface="Cambria Math" charset="0"/>
                                  </a:rPr>
                                </m:ctrlPr>
                              </m:fPr>
                              <m:num>
                                <m:r>
                                  <a:rPr lang="zh-CN" altLang="en-US" sz="2200" i="1">
                                    <a:solidFill>
                                      <a:srgbClr val="000000"/>
                                    </a:solidFill>
                                    <a:latin typeface="Cambria Math" panose="02040503050406030204" pitchFamily="18" charset="0"/>
                                  </a:rPr>
                                  <m:t>3</m:t>
                                </m:r>
                              </m:num>
                              <m:den>
                                <m:r>
                                  <a:rPr lang="zh-CN" altLang="en-US" sz="2200" i="1">
                                    <a:solidFill>
                                      <a:srgbClr val="000000"/>
                                    </a:solidFill>
                                    <a:latin typeface="Cambria Math" panose="02040503050406030204" pitchFamily="18" charset="0"/>
                                  </a:rPr>
                                  <m:t>2</m:t>
                                </m:r>
                              </m:den>
                            </m:f>
                          </m:sup>
                        </m:sSup>
                      </m:den>
                    </m:f>
                    <m:r>
                      <a:rPr lang="en-US" altLang="zh-CN" sz="2200" b="0" i="1" smtClean="0">
                        <a:solidFill>
                          <a:srgbClr val="000000"/>
                        </a:solidFill>
                        <a:latin typeface="Cambria Math" panose="02040503050406030204" pitchFamily="18" charset="0"/>
                      </a:rPr>
                      <m:t>;</m:t>
                    </m:r>
                  </m:oMath>
                </a14:m>
                <a:endParaRPr lang="zh-CN" altLang="en-US" sz="2200" b="1" dirty="0">
                  <a:solidFill>
                    <a:schemeClr val="tx1"/>
                  </a:solidFill>
                </a:endParaRPr>
              </a:p>
            </p:txBody>
          </p:sp>
        </mc:Choice>
        <mc:Fallback xmlns="">
          <p:sp>
            <p:nvSpPr>
              <p:cNvPr id="7" name="Text Box 2">
                <a:extLst>
                  <a:ext uri="{FF2B5EF4-FFF2-40B4-BE49-F238E27FC236}">
                    <a16:creationId xmlns:a16="http://schemas.microsoft.com/office/drawing/2014/main" id="{7C6FB3ED-895F-4B1D-ACBA-D1C641D7CE05}"/>
                  </a:ext>
                </a:extLst>
              </p:cNvPr>
              <p:cNvSpPr txBox="1">
                <a:spLocks noRot="1" noChangeAspect="1" noMove="1" noResize="1" noEditPoints="1" noAdjustHandles="1" noChangeArrowheads="1" noChangeShapeType="1" noTextEdit="1"/>
              </p:cNvSpPr>
              <p:nvPr/>
            </p:nvSpPr>
            <p:spPr bwMode="auto">
              <a:xfrm>
                <a:off x="406025" y="4577174"/>
                <a:ext cx="6147175" cy="804644"/>
              </a:xfrm>
              <a:prstGeom prst="rect">
                <a:avLst/>
              </a:prstGeom>
              <a:blipFill>
                <a:blip r:embed="rId2"/>
                <a:stretch>
                  <a:fillRect l="-1290" t="-151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xmlns="" id="{81DD5700-FDA5-4413-B42E-344D65D1B631}"/>
                  </a:ext>
                </a:extLst>
              </p:cNvPr>
              <p:cNvSpPr txBox="1"/>
              <p:nvPr/>
            </p:nvSpPr>
            <p:spPr>
              <a:xfrm>
                <a:off x="406025" y="5289768"/>
                <a:ext cx="7271320" cy="726417"/>
              </a:xfrm>
              <a:prstGeom prst="rect">
                <a:avLst/>
              </a:prstGeom>
              <a:noFill/>
            </p:spPr>
            <p:txBody>
              <a:bodyPr wrap="square">
                <a:spAutoFit/>
              </a:bodyPr>
              <a:lstStyle/>
              <a:p>
                <a:r>
                  <a:rPr lang="en-US" altLang="zh-CN" sz="2200" dirty="0">
                    <a:solidFill>
                      <a:schemeClr val="tx1"/>
                    </a:solidFill>
                    <a:latin typeface="Times New Roman" panose="02020603050405020304" pitchFamily="18" charset="0"/>
                    <a:cs typeface="Times New Roman" panose="02020603050405020304" pitchFamily="18" charset="0"/>
                  </a:rPr>
                  <a:t>2</a:t>
                </a:r>
                <a:r>
                  <a:rPr lang="zh-CN" altLang="en-US" sz="2200" dirty="0">
                    <a:solidFill>
                      <a:schemeClr val="tx1"/>
                    </a:solidFill>
                    <a:latin typeface="Times New Roman" panose="02020603050405020304" pitchFamily="18" charset="0"/>
                    <a:cs typeface="Times New Roman" panose="02020603050405020304" pitchFamily="18" charset="0"/>
                  </a:rPr>
                  <a:t>   </a:t>
                </a:r>
                <a:r>
                  <a:rPr lang="en-US" altLang="zh-CN" sz="2200" dirty="0">
                    <a:solidFill>
                      <a:schemeClr val="tx1"/>
                    </a:solidFill>
                    <a:latin typeface="Times New Roman" panose="02020603050405020304" pitchFamily="18" charset="0"/>
                    <a:cs typeface="Times New Roman" panose="02020603050405020304" pitchFamily="18" charset="0"/>
                  </a:rPr>
                  <a:t>Kurtosis</a:t>
                </a:r>
                <a:r>
                  <a:rPr lang="zh-CN" altLang="en-US" sz="2200" dirty="0">
                    <a:solidFill>
                      <a:schemeClr val="tx1"/>
                    </a:solidFill>
                    <a:latin typeface="Times New Roman" panose="02020603050405020304" pitchFamily="18" charset="0"/>
                    <a:cs typeface="Times New Roman" panose="02020603050405020304" pitchFamily="18" charset="0"/>
                  </a:rPr>
                  <a:t> </a:t>
                </a:r>
                <a:r>
                  <a:rPr lang="en-US" altLang="zh-CN" sz="2200" dirty="0">
                    <a:solidFill>
                      <a:schemeClr val="tx1"/>
                    </a:solidFill>
                    <a:latin typeface="Times New Roman" panose="02020603050405020304" pitchFamily="18" charset="0"/>
                    <a:cs typeface="Times New Roman" panose="02020603050405020304" pitchFamily="18" charset="0"/>
                  </a:rPr>
                  <a:t>(</a:t>
                </a:r>
                <a:r>
                  <a:rPr lang="zh-CN" altLang="en-US" sz="2200" dirty="0">
                    <a:solidFill>
                      <a:schemeClr val="tx1"/>
                    </a:solidFill>
                    <a:latin typeface="Times New Roman" panose="02020603050405020304" pitchFamily="18" charset="0"/>
                    <a:cs typeface="Times New Roman" panose="02020603050405020304" pitchFamily="18" charset="0"/>
                  </a:rPr>
                  <a:t>峰度</a:t>
                </a:r>
                <a:r>
                  <a:rPr lang="en-US" altLang="zh-CN" sz="2200" dirty="0">
                    <a:solidFill>
                      <a:schemeClr val="tx1"/>
                    </a:solidFill>
                    <a:latin typeface="Times New Roman" panose="02020603050405020304" pitchFamily="18" charset="0"/>
                    <a:cs typeface="Times New Roman" panose="02020603050405020304" pitchFamily="18" charset="0"/>
                  </a:rPr>
                  <a:t>) coefficient: </a:t>
                </a:r>
                <a14:m>
                  <m:oMath xmlns:m="http://schemas.openxmlformats.org/officeDocument/2006/math">
                    <m:f>
                      <m:fPr>
                        <m:ctrlPr>
                          <a:rPr lang="zh-CN" altLang="en-US" sz="2400" i="1" smtClean="0">
                            <a:solidFill>
                              <a:srgbClr val="000000"/>
                            </a:solidFill>
                            <a:latin typeface="Cambria Math" charset="0"/>
                          </a:rPr>
                        </m:ctrlPr>
                      </m:fPr>
                      <m:num>
                        <m:sSub>
                          <m:sSubPr>
                            <m:ctrlPr>
                              <a:rPr lang="zh-CN" altLang="en-US" sz="2400" i="1">
                                <a:solidFill>
                                  <a:srgbClr val="000000"/>
                                </a:solidFill>
                                <a:latin typeface="Cambria Math" charset="0"/>
                              </a:rPr>
                            </m:ctrlPr>
                          </m:sSubPr>
                          <m:e>
                            <m:r>
                              <a:rPr lang="zh-CN" altLang="en-US" sz="2400" i="1">
                                <a:solidFill>
                                  <a:srgbClr val="000000"/>
                                </a:solidFill>
                                <a:latin typeface="Cambria Math" panose="02040503050406030204" pitchFamily="18" charset="0"/>
                              </a:rPr>
                              <m:t>𝜇</m:t>
                            </m:r>
                          </m:e>
                          <m:sub>
                            <m:r>
                              <a:rPr lang="zh-CN" altLang="en-US" sz="2400" i="1">
                                <a:solidFill>
                                  <a:srgbClr val="000000"/>
                                </a:solidFill>
                                <a:latin typeface="Cambria Math" panose="02040503050406030204" pitchFamily="18" charset="0"/>
                              </a:rPr>
                              <m:t>4</m:t>
                            </m:r>
                          </m:sub>
                        </m:sSub>
                      </m:num>
                      <m:den>
                        <m:sSubSup>
                          <m:sSubSupPr>
                            <m:ctrlPr>
                              <a:rPr lang="zh-CN" altLang="en-US" sz="2400" i="1">
                                <a:solidFill>
                                  <a:srgbClr val="000000"/>
                                </a:solidFill>
                                <a:latin typeface="Cambria Math" charset="0"/>
                              </a:rPr>
                            </m:ctrlPr>
                          </m:sSubSupPr>
                          <m:e>
                            <m:r>
                              <a:rPr lang="zh-CN" altLang="en-US" sz="2400" i="1">
                                <a:solidFill>
                                  <a:srgbClr val="000000"/>
                                </a:solidFill>
                                <a:latin typeface="Cambria Math" panose="02040503050406030204" pitchFamily="18" charset="0"/>
                              </a:rPr>
                              <m:t>𝜇</m:t>
                            </m:r>
                          </m:e>
                          <m:sub>
                            <m:r>
                              <a:rPr lang="zh-CN" altLang="en-US" sz="2400" i="1">
                                <a:solidFill>
                                  <a:srgbClr val="000000"/>
                                </a:solidFill>
                                <a:latin typeface="Cambria Math" panose="02040503050406030204" pitchFamily="18" charset="0"/>
                              </a:rPr>
                              <m:t>2</m:t>
                            </m:r>
                          </m:sub>
                          <m:sup>
                            <m:r>
                              <a:rPr lang="zh-CN" altLang="en-US" sz="2400" i="1">
                                <a:solidFill>
                                  <a:srgbClr val="000000"/>
                                </a:solidFill>
                                <a:latin typeface="Cambria Math" panose="02040503050406030204" pitchFamily="18" charset="0"/>
                              </a:rPr>
                              <m:t>2</m:t>
                            </m:r>
                          </m:sup>
                        </m:sSubSup>
                      </m:den>
                    </m:f>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charset="0"/>
                          </a:rPr>
                        </m:ctrlPr>
                      </m:fPr>
                      <m:num>
                        <m:r>
                          <a:rPr lang="zh-CN" altLang="en-US" sz="2400" i="1">
                            <a:solidFill>
                              <a:srgbClr val="000000"/>
                            </a:solidFill>
                            <a:latin typeface="Cambria Math" panose="02040503050406030204" pitchFamily="18" charset="0"/>
                          </a:rPr>
                          <m:t>𝐸</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𝑋</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𝐸</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𝑋</m:t>
                        </m:r>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charset="0"/>
                              </a:rPr>
                            </m:ctrlPr>
                          </m:sSupPr>
                          <m:e>
                            <m:r>
                              <a:rPr lang="zh-CN" altLang="en-US" sz="2400" i="1">
                                <a:solidFill>
                                  <a:srgbClr val="000000"/>
                                </a:solidFill>
                                <a:latin typeface="Cambria Math" panose="02040503050406030204" pitchFamily="18" charset="0"/>
                              </a:rPr>
                              <m:t>)</m:t>
                            </m:r>
                          </m:e>
                          <m:sup>
                            <m:r>
                              <a:rPr lang="zh-CN" altLang="en-US" sz="2400" i="1">
                                <a:solidFill>
                                  <a:srgbClr val="000000"/>
                                </a:solidFill>
                                <a:latin typeface="Cambria Math" panose="02040503050406030204" pitchFamily="18" charset="0"/>
                              </a:rPr>
                              <m:t>4</m:t>
                            </m:r>
                          </m:sup>
                        </m:sSup>
                        <m:r>
                          <a:rPr lang="zh-CN" altLang="en-US" sz="2400" i="1">
                            <a:solidFill>
                              <a:srgbClr val="000000"/>
                            </a:solidFill>
                            <a:latin typeface="Cambria Math" panose="02040503050406030204" pitchFamily="18" charset="0"/>
                          </a:rPr>
                          <m:t>]</m:t>
                        </m:r>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𝑉𝑎𝑟</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𝑋</m:t>
                        </m:r>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charset="0"/>
                              </a:rPr>
                            </m:ctrlPr>
                          </m:sSupPr>
                          <m:e>
                            <m:r>
                              <a:rPr lang="zh-CN" altLang="en-US" sz="2400" i="1">
                                <a:solidFill>
                                  <a:srgbClr val="000000"/>
                                </a:solidFill>
                                <a:latin typeface="Cambria Math" panose="02040503050406030204" pitchFamily="18" charset="0"/>
                              </a:rPr>
                              <m:t>)</m:t>
                            </m:r>
                          </m:e>
                          <m:sup>
                            <m:r>
                              <a:rPr lang="zh-CN" altLang="en-US" sz="2400" i="1">
                                <a:solidFill>
                                  <a:srgbClr val="000000"/>
                                </a:solidFill>
                                <a:latin typeface="Cambria Math" panose="02040503050406030204" pitchFamily="18" charset="0"/>
                              </a:rPr>
                              <m:t>2</m:t>
                            </m:r>
                          </m:sup>
                        </m:sSup>
                      </m:den>
                    </m:f>
                  </m:oMath>
                </a14:m>
                <a:r>
                  <a:rPr lang="en-US" altLang="zh-CN" sz="2200" dirty="0">
                    <a:solidFill>
                      <a:schemeClr val="tx1"/>
                    </a:solidFill>
                    <a:latin typeface="Times New Roman" panose="02020603050405020304" pitchFamily="18" charset="0"/>
                    <a:cs typeface="Times New Roman" panose="02020603050405020304" pitchFamily="18" charset="0"/>
                  </a:rPr>
                  <a:t>.</a:t>
                </a:r>
              </a:p>
            </p:txBody>
          </p:sp>
        </mc:Choice>
        <mc:Fallback xmlns="">
          <p:sp>
            <p:nvSpPr>
              <p:cNvPr id="9" name="文本框 8">
                <a:extLst>
                  <a:ext uri="{FF2B5EF4-FFF2-40B4-BE49-F238E27FC236}">
                    <a16:creationId xmlns:a16="http://schemas.microsoft.com/office/drawing/2014/main" id="{81DD5700-FDA5-4413-B42E-344D65D1B631}"/>
                  </a:ext>
                </a:extLst>
              </p:cNvPr>
              <p:cNvSpPr txBox="1">
                <a:spLocks noRot="1" noChangeAspect="1" noMove="1" noResize="1" noEditPoints="1" noAdjustHandles="1" noChangeArrowheads="1" noChangeShapeType="1" noTextEdit="1"/>
              </p:cNvSpPr>
              <p:nvPr/>
            </p:nvSpPr>
            <p:spPr>
              <a:xfrm>
                <a:off x="406025" y="5289768"/>
                <a:ext cx="7271320" cy="726417"/>
              </a:xfrm>
              <a:prstGeom prst="rect">
                <a:avLst/>
              </a:prstGeom>
              <a:blipFill>
                <a:blip r:embed="rId3"/>
                <a:stretch>
                  <a:fillRect l="-10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66502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hlinkClick r:id="rId2" action="ppaction://hlinksldjump"/>
          </p:cNvPr>
          <p:cNvSpPr/>
          <p:nvPr/>
        </p:nvSpPr>
        <p:spPr>
          <a:xfrm>
            <a:off x="400478" y="878152"/>
            <a:ext cx="6581995" cy="430887"/>
          </a:xfrm>
          <a:prstGeom prst="rect">
            <a:avLst/>
          </a:prstGeom>
        </p:spPr>
        <p:txBody>
          <a:bodyPr wrap="none">
            <a:spAutoFit/>
          </a:bodyPr>
          <a:lstStyle/>
          <a:p>
            <a:r>
              <a:rPr lang="en-US" altLang="zh-CN" sz="2200" dirty="0">
                <a:solidFill>
                  <a:srgbClr val="3333FF"/>
                </a:solidFill>
              </a:rPr>
              <a:t>3.4 The Binomial Probability Distribution (</a:t>
            </a:r>
            <a:r>
              <a:rPr lang="zh-CN" altLang="en-US" sz="2200" dirty="0">
                <a:solidFill>
                  <a:srgbClr val="3333FF"/>
                </a:solidFill>
              </a:rPr>
              <a:t>二项分布</a:t>
            </a:r>
            <a:r>
              <a:rPr lang="en-US" altLang="zh-CN" sz="2200" dirty="0">
                <a:solidFill>
                  <a:srgbClr val="3333FF"/>
                </a:solidFill>
              </a:rPr>
              <a:t>)</a:t>
            </a:r>
            <a:endParaRPr lang="zh-CN" altLang="en-US" sz="2200" dirty="0">
              <a:solidFill>
                <a:srgbClr val="3333FF"/>
              </a:solidFill>
            </a:endParaRPr>
          </a:p>
        </p:txBody>
      </p:sp>
      <mc:AlternateContent xmlns:mc="http://schemas.openxmlformats.org/markup-compatibility/2006" xmlns:a14="http://schemas.microsoft.com/office/drawing/2010/main">
        <mc:Choice Requires="a14">
          <p:sp>
            <p:nvSpPr>
              <p:cNvPr id="3" name="矩形 2"/>
              <p:cNvSpPr/>
              <p:nvPr/>
            </p:nvSpPr>
            <p:spPr>
              <a:xfrm>
                <a:off x="361274" y="1556475"/>
                <a:ext cx="8532440" cy="1785104"/>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Consider an experiment consisting of a sequence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𝑛</m:t>
                    </m:r>
                  </m:oMath>
                </a14:m>
                <a:r>
                  <a:rPr lang="en-US" altLang="zh-CN" sz="2200" dirty="0">
                    <a:latin typeface="Times New Roman" panose="02020603050405020304" pitchFamily="18" charset="0"/>
                    <a:cs typeface="Times New Roman" panose="02020603050405020304" pitchFamily="18" charset="0"/>
                  </a:rPr>
                  <a:t> </a:t>
                </a:r>
                <a:r>
                  <a:rPr lang="en-US" altLang="zh-CN" sz="2200" dirty="0">
                    <a:solidFill>
                      <a:srgbClr val="FF0000"/>
                    </a:solidFill>
                    <a:latin typeface="Times New Roman" panose="02020603050405020304" pitchFamily="18" charset="0"/>
                    <a:cs typeface="Times New Roman" panose="02020603050405020304" pitchFamily="18" charset="0"/>
                  </a:rPr>
                  <a:t>independent</a:t>
                </a:r>
                <a:r>
                  <a:rPr lang="en-US" altLang="zh-CN" sz="2200" dirty="0">
                    <a:solidFill>
                      <a:srgbClr val="FF0000"/>
                    </a:solidFill>
                    <a:latin typeface="+mj-lt"/>
                  </a:rPr>
                  <a:t> </a:t>
                </a:r>
                <a:r>
                  <a:rPr lang="en-US" altLang="zh-CN" sz="2200" dirty="0">
                    <a:latin typeface="Times New Roman" panose="02020603050405020304" pitchFamily="18" charset="0"/>
                    <a:cs typeface="Times New Roman" panose="02020603050405020304" pitchFamily="18" charset="0"/>
                  </a:rPr>
                  <a:t>smaller experiment called trials. Each trial is assumed to have only two outcomes, either success or failure. The probability of success is constant from trial to trial, which is denoted by </a:t>
                </a:r>
                <a14:m>
                  <m:oMath xmlns:m="http://schemas.openxmlformats.org/officeDocument/2006/math">
                    <m:r>
                      <a:rPr lang="en-US" altLang="zh-CN" sz="2200">
                        <a:latin typeface="Cambria Math" panose="02040503050406030204" pitchFamily="18" charset="0"/>
                        <a:cs typeface="Times New Roman" panose="02020603050405020304" pitchFamily="18" charset="0"/>
                      </a:rPr>
                      <m:t>𝑝</m:t>
                    </m:r>
                  </m:oMath>
                </a14:m>
                <a:r>
                  <a:rPr lang="en-US" altLang="zh-CN" sz="2200" dirty="0">
                    <a:latin typeface="Times New Roman" panose="02020603050405020304" pitchFamily="18" charset="0"/>
                    <a:cs typeface="Times New Roman" panose="02020603050405020304" pitchFamily="18" charset="0"/>
                  </a:rPr>
                  <a:t>. Such an experiment is called a </a:t>
                </a:r>
                <a:r>
                  <a:rPr lang="en-US" altLang="zh-CN" sz="2200" dirty="0">
                    <a:solidFill>
                      <a:srgbClr val="FF0000"/>
                    </a:solidFill>
                    <a:latin typeface="Times New Roman" panose="02020603050405020304" pitchFamily="18" charset="0"/>
                    <a:cs typeface="Times New Roman" panose="02020603050405020304" pitchFamily="18" charset="0"/>
                  </a:rPr>
                  <a:t>binomial experiment</a:t>
                </a:r>
                <a:r>
                  <a:rPr lang="en-US" altLang="zh-CN" sz="2200" dirty="0">
                    <a:latin typeface="+mj-lt"/>
                  </a:rPr>
                  <a:t>.</a:t>
                </a:r>
                <a:endParaRPr lang="zh-CN" altLang="en-US" sz="2200" dirty="0">
                  <a:latin typeface="+mj-lt"/>
                </a:endParaRPr>
              </a:p>
            </p:txBody>
          </p:sp>
        </mc:Choice>
        <mc:Fallback xmlns="">
          <p:sp>
            <p:nvSpPr>
              <p:cNvPr id="3" name="矩形 2"/>
              <p:cNvSpPr>
                <a:spLocks noRot="1" noChangeAspect="1" noMove="1" noResize="1" noEditPoints="1" noAdjustHandles="1" noChangeArrowheads="1" noChangeShapeType="1" noTextEdit="1"/>
              </p:cNvSpPr>
              <p:nvPr/>
            </p:nvSpPr>
            <p:spPr>
              <a:xfrm>
                <a:off x="361274" y="1556475"/>
                <a:ext cx="8532440" cy="1785104"/>
              </a:xfrm>
              <a:prstGeom prst="rect">
                <a:avLst/>
              </a:prstGeom>
              <a:blipFill>
                <a:blip r:embed="rId3"/>
                <a:stretch>
                  <a:fillRect l="-929" t="-2048" r="-929" b="-6143"/>
                </a:stretch>
              </a:blipFill>
            </p:spPr>
            <p:txBody>
              <a:bodyPr/>
              <a:lstStyle/>
              <a:p>
                <a:r>
                  <a:rPr lang="zh-CN" altLang="en-US">
                    <a:noFill/>
                  </a:rPr>
                  <a:t> </a:t>
                </a:r>
              </a:p>
            </p:txBody>
          </p:sp>
        </mc:Fallback>
      </mc:AlternateContent>
      <p:sp>
        <p:nvSpPr>
          <p:cNvPr id="4" name="TextBox 3"/>
          <p:cNvSpPr txBox="1"/>
          <p:nvPr/>
        </p:nvSpPr>
        <p:spPr>
          <a:xfrm>
            <a:off x="361274" y="3564015"/>
            <a:ext cx="261029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341529" y="4043619"/>
                <a:ext cx="8415935"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The same coin is tossed </a:t>
                </a:r>
                <a:r>
                  <a:rPr lang="en-US" altLang="zh-CN" sz="2200" dirty="0">
                    <a:solidFill>
                      <a:srgbClr val="3333FF"/>
                    </a:solidFill>
                    <a:latin typeface="Times New Roman" panose="02020603050405020304" pitchFamily="18" charset="0"/>
                    <a:cs typeface="Times New Roman" panose="02020603050405020304" pitchFamily="18" charset="0"/>
                  </a:rPr>
                  <a:t>successively and independently </a:t>
                </a:r>
                <a14:m>
                  <m:oMath xmlns:m="http://schemas.openxmlformats.org/officeDocument/2006/math">
                    <m:r>
                      <a:rPr lang="en-US" altLang="zh-CN" sz="2200" dirty="0">
                        <a:solidFill>
                          <a:srgbClr val="3333FF"/>
                        </a:solidFill>
                        <a:latin typeface="Cambria Math" panose="02040503050406030204" pitchFamily="18" charset="0"/>
                        <a:cs typeface="Times New Roman" panose="02020603050405020304" pitchFamily="18" charset="0"/>
                      </a:rPr>
                      <m:t>𝑛</m:t>
                    </m:r>
                  </m:oMath>
                </a14:m>
                <a:r>
                  <a:rPr lang="en-US" altLang="zh-CN" sz="2200" dirty="0">
                    <a:solidFill>
                      <a:srgbClr val="3333FF"/>
                    </a:solidFill>
                    <a:latin typeface="Times New Roman" panose="02020603050405020304" pitchFamily="18" charset="0"/>
                    <a:cs typeface="Times New Roman" panose="02020603050405020304" pitchFamily="18" charset="0"/>
                  </a:rPr>
                  <a:t> times</a:t>
                </a:r>
                <a:r>
                  <a:rPr lang="en-US" altLang="zh-CN" sz="2200" dirty="0">
                    <a:latin typeface="Times New Roman" panose="02020603050405020304" pitchFamily="18" charset="0"/>
                    <a:cs typeface="Times New Roman" panose="02020603050405020304" pitchFamily="18" charset="0"/>
                  </a:rPr>
                  <a:t>. We use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𝑆</m:t>
                    </m:r>
                  </m:oMath>
                </a14:m>
                <a:r>
                  <a:rPr lang="en-US" altLang="zh-CN" sz="2200" dirty="0">
                    <a:latin typeface="Times New Roman" panose="02020603050405020304" pitchFamily="18" charset="0"/>
                    <a:cs typeface="Times New Roman" panose="02020603050405020304" pitchFamily="18" charset="0"/>
                  </a:rPr>
                  <a:t> to denote the outcome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𝐻</m:t>
                    </m:r>
                    <m:r>
                      <a:rPr lang="en-US" altLang="zh-CN" sz="2200" dirty="0">
                        <a:latin typeface="Cambria Math" panose="02040503050406030204" pitchFamily="18" charset="0"/>
                        <a:cs typeface="Times New Roman" panose="02020603050405020304" pitchFamily="18" charset="0"/>
                      </a:rPr>
                      <m:t> </m:t>
                    </m:r>
                  </m:oMath>
                </a14:m>
                <a:r>
                  <a:rPr lang="en-US" altLang="zh-CN" sz="2200" dirty="0">
                    <a:latin typeface="Times New Roman" panose="02020603050405020304" pitchFamily="18" charset="0"/>
                    <a:cs typeface="Times New Roman" panose="02020603050405020304" pitchFamily="18" charset="0"/>
                  </a:rPr>
                  <a:t>(heads) and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𝐹</m:t>
                    </m:r>
                  </m:oMath>
                </a14:m>
                <a:r>
                  <a:rPr lang="en-US" altLang="zh-CN" sz="2200" dirty="0">
                    <a:latin typeface="Times New Roman" panose="02020603050405020304" pitchFamily="18" charset="0"/>
                    <a:cs typeface="Times New Roman" panose="02020603050405020304" pitchFamily="18" charset="0"/>
                  </a:rPr>
                  <a:t> to denote the outcome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𝑇</m:t>
                    </m:r>
                  </m:oMath>
                </a14:m>
                <a:r>
                  <a:rPr lang="en-US" altLang="zh-CN" sz="2200" dirty="0">
                    <a:latin typeface="Times New Roman" panose="02020603050405020304" pitchFamily="18" charset="0"/>
                    <a:cs typeface="Times New Roman" panose="02020603050405020304" pitchFamily="18" charset="0"/>
                  </a:rPr>
                  <a:t> (tails).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341529" y="4043619"/>
                <a:ext cx="8415935" cy="769441"/>
              </a:xfrm>
              <a:prstGeom prst="rect">
                <a:avLst/>
              </a:prstGeom>
              <a:blipFill>
                <a:blip r:embed="rId4"/>
                <a:stretch>
                  <a:fillRect l="-941" t="-4724" r="-941" b="-14961"/>
                </a:stretch>
              </a:blipFill>
            </p:spPr>
            <p:txBody>
              <a:bodyPr/>
              <a:lstStyle/>
              <a:p>
                <a:r>
                  <a:rPr lang="zh-CN" altLang="en-US">
                    <a:noFill/>
                  </a:rPr>
                  <a:t> </a:t>
                </a:r>
              </a:p>
            </p:txBody>
          </p:sp>
        </mc:Fallback>
      </mc:AlternateContent>
      <p:sp>
        <p:nvSpPr>
          <p:cNvPr id="6" name="矩形 5"/>
          <p:cNvSpPr/>
          <p:nvPr/>
        </p:nvSpPr>
        <p:spPr>
          <a:xfrm>
            <a:off x="386534" y="5139190"/>
            <a:ext cx="8190911" cy="43088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Then this experiment is a binomial experiment</a:t>
            </a:r>
            <a:endParaRPr lang="zh-CN" altLang="en-US" sz="2200" dirty="0">
              <a:latin typeface="Times New Roman" panose="02020603050405020304" pitchFamily="18" charset="0"/>
              <a:cs typeface="Times New Roman" panose="02020603050405020304" pitchFamily="18" charset="0"/>
            </a:endParaRPr>
          </a:p>
        </p:txBody>
      </p:sp>
      <p:sp>
        <p:nvSpPr>
          <p:cNvPr id="7" name="灯片编号占位符 6">
            <a:extLst>
              <a:ext uri="{FF2B5EF4-FFF2-40B4-BE49-F238E27FC236}">
                <a16:creationId xmlns:a16="http://schemas.microsoft.com/office/drawing/2014/main" xmlns="" id="{75AF5C80-0E97-45FD-AFFD-AB887B85EAEA}"/>
              </a:ext>
            </a:extLst>
          </p:cNvPr>
          <p:cNvSpPr>
            <a:spLocks noGrp="1"/>
          </p:cNvSpPr>
          <p:nvPr>
            <p:ph type="sldNum" sz="quarter" idx="11"/>
          </p:nvPr>
        </p:nvSpPr>
        <p:spPr/>
        <p:txBody>
          <a:bodyPr/>
          <a:lstStyle/>
          <a:p>
            <a:pPr>
              <a:defRPr/>
            </a:pPr>
            <a:fld id="{DF2308B0-52A9-437D-9700-D7B37876F5B1}" type="slidenum">
              <a:rPr lang="zh-CN" altLang="en-US" smtClean="0"/>
              <a:pPr>
                <a:defRPr/>
              </a:pPr>
              <a:t>47</a:t>
            </a:fld>
            <a:endParaRPr lang="en-US" altLang="zh-CN" dirty="0"/>
          </a:p>
        </p:txBody>
      </p:sp>
    </p:spTree>
    <p:extLst>
      <p:ext uri="{BB962C8B-B14F-4D97-AF65-F5344CB8AC3E}">
        <p14:creationId xmlns:p14="http://schemas.microsoft.com/office/powerpoint/2010/main" val="1831359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1538790"/>
            <a:ext cx="8595955" cy="1446550"/>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Many experiments involve a sequence of independent trials for which there are more than two possible outcomes on any one trial. A binomial experiment can then be created by dividing the possible outcomes into </a:t>
            </a:r>
            <a:r>
              <a:rPr lang="en-US" altLang="zh-CN" sz="2200" dirty="0">
                <a:solidFill>
                  <a:srgbClr val="3333FF"/>
                </a:solidFill>
                <a:latin typeface="Times New Roman" panose="02020603050405020304" pitchFamily="18" charset="0"/>
                <a:cs typeface="Times New Roman" panose="02020603050405020304" pitchFamily="18" charset="0"/>
              </a:rPr>
              <a:t>two groups.</a:t>
            </a:r>
            <a:endParaRPr lang="zh-CN" altLang="en-US" sz="2200" dirty="0">
              <a:solidFill>
                <a:srgbClr val="3333FF"/>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51520" y="998730"/>
            <a:ext cx="130514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Remark</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251520" y="3248980"/>
            <a:ext cx="261029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矩形 4"/>
              <p:cNvSpPr/>
              <p:nvPr/>
            </p:nvSpPr>
            <p:spPr>
              <a:xfrm>
                <a:off x="231775" y="3728584"/>
                <a:ext cx="8415935" cy="1446550"/>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The same dice is rolling successively and independently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𝑛</m:t>
                    </m:r>
                  </m:oMath>
                </a14:m>
                <a:r>
                  <a:rPr lang="en-US" altLang="zh-CN" sz="2200" dirty="0">
                    <a:latin typeface="Times New Roman" panose="02020603050405020304" pitchFamily="18" charset="0"/>
                    <a:cs typeface="Times New Roman" panose="02020603050405020304" pitchFamily="18" charset="0"/>
                  </a:rPr>
                  <a:t> times. For every rolling there are 6 possible outcomes.  But </a:t>
                </a:r>
                <a:r>
                  <a:rPr lang="en-US" altLang="zh-CN" sz="2200" dirty="0">
                    <a:latin typeface="Times New Roman" panose="02020603050405020304" pitchFamily="18" charset="0"/>
                    <a:cs typeface="Times New Roman" panose="02020603050405020304" pitchFamily="18" charset="0"/>
                  </a:rPr>
                  <a:t>w</a:t>
                </a:r>
                <a:r>
                  <a:rPr lang="en-US" altLang="zh-CN" sz="2200" dirty="0" smtClean="0">
                    <a:latin typeface="Times New Roman" panose="02020603050405020304" pitchFamily="18" charset="0"/>
                    <a:cs typeface="Times New Roman" panose="02020603050405020304" pitchFamily="18" charset="0"/>
                  </a:rPr>
                  <a:t>e </a:t>
                </a:r>
                <a:r>
                  <a:rPr lang="en-US" altLang="zh-CN" sz="2200" dirty="0">
                    <a:latin typeface="Times New Roman" panose="02020603050405020304" pitchFamily="18" charset="0"/>
                    <a:cs typeface="Times New Roman" panose="02020603050405020304" pitchFamily="18" charset="0"/>
                  </a:rPr>
                  <a:t>use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𝑆</m:t>
                    </m:r>
                  </m:oMath>
                </a14:m>
                <a:r>
                  <a:rPr lang="en-US" altLang="zh-CN" sz="2200" dirty="0">
                    <a:latin typeface="Times New Roman" panose="02020603050405020304" pitchFamily="18" charset="0"/>
                    <a:cs typeface="Times New Roman" panose="02020603050405020304" pitchFamily="18" charset="0"/>
                  </a:rPr>
                  <a:t> to denote the event that an </a:t>
                </a:r>
                <a:r>
                  <a:rPr lang="en-US" altLang="zh-CN" sz="2200" dirty="0">
                    <a:solidFill>
                      <a:srgbClr val="3333FF"/>
                    </a:solidFill>
                    <a:latin typeface="Times New Roman" panose="02020603050405020304" pitchFamily="18" charset="0"/>
                    <a:cs typeface="Times New Roman" panose="02020603050405020304" pitchFamily="18" charset="0"/>
                  </a:rPr>
                  <a:t>even</a:t>
                </a:r>
                <a:r>
                  <a:rPr lang="en-US" altLang="zh-CN" sz="2200" dirty="0">
                    <a:latin typeface="Times New Roman" panose="02020603050405020304" pitchFamily="18" charset="0"/>
                    <a:cs typeface="Times New Roman" panose="02020603050405020304" pitchFamily="18" charset="0"/>
                  </a:rPr>
                  <a:t> number appears</a:t>
                </a: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𝐹</m:t>
                    </m:r>
                  </m:oMath>
                </a14:m>
                <a:r>
                  <a:rPr lang="en-US" altLang="zh-CN" sz="2200" dirty="0">
                    <a:latin typeface="Times New Roman" panose="02020603050405020304" pitchFamily="18" charset="0"/>
                    <a:cs typeface="Times New Roman" panose="02020603050405020304" pitchFamily="18" charset="0"/>
                  </a:rPr>
                  <a:t> to denote the event that an </a:t>
                </a:r>
                <a:r>
                  <a:rPr lang="en-US" altLang="zh-CN" sz="2200" dirty="0">
                    <a:solidFill>
                      <a:srgbClr val="3333FF"/>
                    </a:solidFill>
                    <a:latin typeface="Times New Roman" panose="02020603050405020304" pitchFamily="18" charset="0"/>
                    <a:cs typeface="Times New Roman" panose="02020603050405020304" pitchFamily="18" charset="0"/>
                  </a:rPr>
                  <a:t>odd</a:t>
                </a:r>
                <a:r>
                  <a:rPr lang="en-US" altLang="zh-CN" sz="2200" dirty="0">
                    <a:latin typeface="Times New Roman" panose="02020603050405020304" pitchFamily="18" charset="0"/>
                    <a:cs typeface="Times New Roman" panose="02020603050405020304" pitchFamily="18" charset="0"/>
                  </a:rPr>
                  <a:t> number appears.</a:t>
                </a:r>
                <a:endParaRPr lang="zh-CN" altLang="en-US" sz="2200" dirty="0">
                  <a:latin typeface="Times New Roman" panose="02020603050405020304" pitchFamily="18" charset="0"/>
                  <a:cs typeface="Times New Roman" panose="02020603050405020304" pitchFamily="18" charset="0"/>
                </a:endParaRPr>
              </a:p>
            </p:txBody>
          </p:sp>
        </mc:Choice>
        <mc:Fallback>
          <p:sp>
            <p:nvSpPr>
              <p:cNvPr id="5" name="矩形 4"/>
              <p:cNvSpPr>
                <a:spLocks noRot="1" noChangeAspect="1" noMove="1" noResize="1" noEditPoints="1" noAdjustHandles="1" noChangeArrowheads="1" noChangeShapeType="1" noTextEdit="1"/>
              </p:cNvSpPr>
              <p:nvPr/>
            </p:nvSpPr>
            <p:spPr>
              <a:xfrm>
                <a:off x="231775" y="3728584"/>
                <a:ext cx="8415935" cy="1446550"/>
              </a:xfrm>
              <a:prstGeom prst="rect">
                <a:avLst/>
              </a:prstGeom>
              <a:blipFill rotWithShape="0">
                <a:blip r:embed="rId2"/>
                <a:stretch>
                  <a:fillRect l="-941" t="-2954" r="-941" b="-7595"/>
                </a:stretch>
              </a:blipFill>
            </p:spPr>
            <p:txBody>
              <a:bodyPr/>
              <a:lstStyle/>
              <a:p>
                <a:r>
                  <a:rPr lang="zh-CN" altLang="en-US">
                    <a:noFill/>
                  </a:rPr>
                  <a:t> </a:t>
                </a:r>
              </a:p>
            </p:txBody>
          </p:sp>
        </mc:Fallback>
      </mc:AlternateContent>
      <p:sp>
        <p:nvSpPr>
          <p:cNvPr id="6" name="矩形 5"/>
          <p:cNvSpPr/>
          <p:nvPr/>
        </p:nvSpPr>
        <p:spPr>
          <a:xfrm>
            <a:off x="366791" y="4689140"/>
            <a:ext cx="4572000" cy="369332"/>
          </a:xfrm>
          <a:prstGeom prst="rect">
            <a:avLst/>
          </a:prstGeom>
        </p:spPr>
        <p:txBody>
          <a:bodyPr>
            <a:spAutoFit/>
          </a:bodyPr>
          <a:lstStyle/>
          <a:p>
            <a:endParaRPr lang="zh-CN" altLang="en-US" dirty="0"/>
          </a:p>
        </p:txBody>
      </p:sp>
      <p:sp>
        <p:nvSpPr>
          <p:cNvPr id="7" name="矩形 6"/>
          <p:cNvSpPr/>
          <p:nvPr/>
        </p:nvSpPr>
        <p:spPr>
          <a:xfrm>
            <a:off x="218368" y="5274205"/>
            <a:ext cx="8190911" cy="430887"/>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Then this experiment is also a binomial experiment</a:t>
            </a:r>
            <a:endParaRPr lang="zh-CN" altLang="en-US" sz="2200" dirty="0">
              <a:latin typeface="Times New Roman" panose="02020603050405020304" pitchFamily="18" charset="0"/>
              <a:cs typeface="Times New Roman" panose="02020603050405020304" pitchFamily="18" charset="0"/>
            </a:endParaRPr>
          </a:p>
        </p:txBody>
      </p:sp>
      <p:sp>
        <p:nvSpPr>
          <p:cNvPr id="8" name="灯片编号占位符 7">
            <a:extLst>
              <a:ext uri="{FF2B5EF4-FFF2-40B4-BE49-F238E27FC236}">
                <a16:creationId xmlns:a16="http://schemas.microsoft.com/office/drawing/2014/main" xmlns="" id="{C3E2C3F4-F411-4B03-A082-84F3B82C0012}"/>
              </a:ext>
            </a:extLst>
          </p:cNvPr>
          <p:cNvSpPr>
            <a:spLocks noGrp="1"/>
          </p:cNvSpPr>
          <p:nvPr>
            <p:ph type="sldNum" sz="quarter" idx="11"/>
          </p:nvPr>
        </p:nvSpPr>
        <p:spPr/>
        <p:txBody>
          <a:bodyPr/>
          <a:lstStyle/>
          <a:p>
            <a:pPr>
              <a:defRPr/>
            </a:pPr>
            <a:fld id="{DF2308B0-52A9-437D-9700-D7B37876F5B1}" type="slidenum">
              <a:rPr lang="zh-CN" altLang="en-US" smtClean="0"/>
              <a:pPr>
                <a:defRPr/>
              </a:pPr>
              <a:t>48</a:t>
            </a:fld>
            <a:endParaRPr lang="en-US" altLang="zh-CN" dirty="0"/>
          </a:p>
        </p:txBody>
      </p:sp>
    </p:spTree>
    <p:extLst>
      <p:ext uri="{BB962C8B-B14F-4D97-AF65-F5344CB8AC3E}">
        <p14:creationId xmlns:p14="http://schemas.microsoft.com/office/powerpoint/2010/main" val="288838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nodePh="1">
                                  <p:stCondLst>
                                    <p:cond delay="0"/>
                                  </p:stCondLst>
                                  <p:endCondLst>
                                    <p:cond evt="begin" delay="0">
                                      <p:tn val="11"/>
                                    </p:cond>
                                  </p:end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6535" y="1118701"/>
            <a:ext cx="7020780" cy="430887"/>
          </a:xfrm>
          <a:prstGeom prst="rect">
            <a:avLst/>
          </a:prstGeom>
        </p:spPr>
        <p:txBody>
          <a:bodyPr wrap="square">
            <a:spAutoFit/>
          </a:bodyPr>
          <a:lstStyle/>
          <a:p>
            <a:r>
              <a:rPr lang="en-US" altLang="zh-CN" sz="2200" dirty="0">
                <a:solidFill>
                  <a:srgbClr val="3333FF"/>
                </a:solidFill>
                <a:latin typeface="Times New Roman" panose="02020603050405020304" pitchFamily="18" charset="0"/>
                <a:cs typeface="Times New Roman" panose="02020603050405020304" pitchFamily="18" charset="0"/>
              </a:rPr>
              <a:t>The Binomial Random Variable and Distribution</a:t>
            </a:r>
            <a:endParaRPr lang="zh-CN" altLang="en-US" sz="2200" dirty="0">
              <a:solidFill>
                <a:srgbClr val="3333F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386535" y="1583795"/>
                <a:ext cx="8338062"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The</a:t>
                </a:r>
                <a:r>
                  <a:rPr lang="en-US" altLang="zh-CN" sz="2200" dirty="0"/>
                  <a:t> </a:t>
                </a:r>
                <a:r>
                  <a:rPr lang="en-US" altLang="zh-CN" sz="2200" dirty="0">
                    <a:solidFill>
                      <a:srgbClr val="FF0000"/>
                    </a:solidFill>
                    <a:latin typeface="Times New Roman" panose="02020603050405020304" pitchFamily="18" charset="0"/>
                    <a:cs typeface="Times New Roman" panose="02020603050405020304" pitchFamily="18" charset="0"/>
                  </a:rPr>
                  <a:t>binomial random variable </a:t>
                </a:r>
                <a14:m>
                  <m:oMath xmlns:m="http://schemas.openxmlformats.org/officeDocument/2006/math">
                    <m:r>
                      <a:rPr lang="en-US" altLang="zh-CN" sz="2200" i="1" dirty="0" smtClean="0">
                        <a:solidFill>
                          <a:schemeClr val="tx1"/>
                        </a:solidFill>
                        <a:latin typeface="Cambria Math"/>
                      </a:rPr>
                      <m:t>𝑋</m:t>
                    </m:r>
                  </m:oMath>
                </a14:m>
                <a:r>
                  <a:rPr lang="en-US" altLang="zh-CN" sz="2200" i="1" dirty="0">
                    <a:solidFill>
                      <a:srgbClr val="FF0000"/>
                    </a:solidFill>
                  </a:rPr>
                  <a:t> </a:t>
                </a:r>
                <a:r>
                  <a:rPr lang="en-US" altLang="zh-CN" sz="2200" dirty="0">
                    <a:latin typeface="Times New Roman" panose="02020603050405020304" pitchFamily="18" charset="0"/>
                    <a:cs typeface="Times New Roman" panose="02020603050405020304" pitchFamily="18" charset="0"/>
                  </a:rPr>
                  <a:t>associated with a binomial experiment consisting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𝑛</m:t>
                    </m:r>
                  </m:oMath>
                </a14:m>
                <a:r>
                  <a:rPr lang="en-US" altLang="zh-CN" sz="2200" dirty="0">
                    <a:latin typeface="Times New Roman" panose="02020603050405020304" pitchFamily="18" charset="0"/>
                    <a:cs typeface="Times New Roman" panose="02020603050405020304" pitchFamily="18" charset="0"/>
                  </a:rPr>
                  <a:t> trials is defined as</a:t>
                </a:r>
              </a:p>
            </p:txBody>
          </p:sp>
        </mc:Choice>
        <mc:Fallback xmlns="">
          <p:sp>
            <p:nvSpPr>
              <p:cNvPr id="3" name="矩形 2"/>
              <p:cNvSpPr>
                <a:spLocks noRot="1" noChangeAspect="1" noMove="1" noResize="1" noEditPoints="1" noAdjustHandles="1" noChangeArrowheads="1" noChangeShapeType="1" noTextEdit="1"/>
              </p:cNvSpPr>
              <p:nvPr/>
            </p:nvSpPr>
            <p:spPr>
              <a:xfrm>
                <a:off x="386535" y="1583795"/>
                <a:ext cx="8338062" cy="769441"/>
              </a:xfrm>
              <a:prstGeom prst="rect">
                <a:avLst/>
              </a:prstGeom>
              <a:blipFill>
                <a:blip r:embed="rId2"/>
                <a:stretch>
                  <a:fillRect l="-950" t="-5556" r="-950"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955411" y="2370203"/>
                <a:ext cx="4918141" cy="430887"/>
              </a:xfrm>
              <a:prstGeom prst="rect">
                <a:avLst/>
              </a:prstGeom>
            </p:spPr>
            <p:txBody>
              <a:bodyPr wrap="none">
                <a:spAutoFit/>
              </a:bodyPr>
              <a:lstStyle/>
              <a:p>
                <a:pPr algn="ctr"/>
                <a14:m>
                  <m:oMath xmlns:m="http://schemas.openxmlformats.org/officeDocument/2006/math">
                    <m:r>
                      <a:rPr lang="en-US" altLang="zh-CN" sz="2200" i="1" smtClean="0">
                        <a:latin typeface="Cambria Math"/>
                      </a:rPr>
                      <m:t>𝑋</m:t>
                    </m:r>
                    <m:r>
                      <a:rPr lang="en-US" altLang="zh-CN" sz="2200" i="1" smtClean="0">
                        <a:latin typeface="Cambria Math"/>
                      </a:rPr>
                      <m:t>= </m:t>
                    </m:r>
                  </m:oMath>
                </a14:m>
                <a:r>
                  <a:rPr lang="en-US" altLang="zh-CN" sz="2200" dirty="0">
                    <a:latin typeface="Times New Roman" panose="02020603050405020304" pitchFamily="18" charset="0"/>
                    <a:cs typeface="Times New Roman" panose="02020603050405020304" pitchFamily="18" charset="0"/>
                  </a:rPr>
                  <a:t>the number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𝑆</m:t>
                    </m:r>
                  </m:oMath>
                </a14:m>
                <a:r>
                  <a:rPr lang="en-US" altLang="zh-CN" sz="2200" dirty="0">
                    <a:latin typeface="Times New Roman" panose="02020603050405020304" pitchFamily="18" charset="0"/>
                    <a:cs typeface="Times New Roman" panose="02020603050405020304" pitchFamily="18" charset="0"/>
                  </a:rPr>
                  <a:t>’s among the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𝑛</m:t>
                    </m:r>
                  </m:oMath>
                </a14:m>
                <a:r>
                  <a:rPr lang="en-US" altLang="zh-CN" sz="2200" dirty="0">
                    <a:latin typeface="Times New Roman" panose="02020603050405020304" pitchFamily="18" charset="0"/>
                    <a:cs typeface="Times New Roman" panose="02020603050405020304" pitchFamily="18" charset="0"/>
                  </a:rPr>
                  <a:t> trials.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1955411" y="2370203"/>
                <a:ext cx="4918141" cy="430887"/>
              </a:xfrm>
              <a:prstGeom prst="rect">
                <a:avLst/>
              </a:prstGeom>
              <a:blipFill>
                <a:blip r:embed="rId3"/>
                <a:stretch>
                  <a:fillRect t="-10000" r="-1115"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45463" y="3699030"/>
                <a:ext cx="8279134" cy="1107996"/>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The possible values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are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0,1,2,…,</m:t>
                    </m:r>
                    <m:r>
                      <a:rPr lang="en-US" altLang="zh-CN" sz="2200" dirty="0">
                        <a:latin typeface="Cambria Math" panose="02040503050406030204" pitchFamily="18" charset="0"/>
                        <a:cs typeface="Times New Roman" panose="02020603050405020304" pitchFamily="18" charset="0"/>
                      </a:rPr>
                      <m:t>𝑛</m:t>
                    </m:r>
                  </m:oMath>
                </a14:m>
                <a:r>
                  <a:rPr lang="en-US" altLang="zh-CN" sz="2200" dirty="0">
                    <a:latin typeface="Times New Roman" panose="02020603050405020304" pitchFamily="18" charset="0"/>
                    <a:cs typeface="Times New Roman" panose="02020603050405020304" pitchFamily="18" charset="0"/>
                  </a:rPr>
                  <a:t>, and thus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is a discrete random variable. If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’s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is available, then we can </a:t>
                </a:r>
                <a:r>
                  <a:rPr lang="en-US" altLang="zh-CN" sz="2200" dirty="0">
                    <a:solidFill>
                      <a:srgbClr val="3333FF"/>
                    </a:solidFill>
                    <a:latin typeface="Times New Roman" panose="02020603050405020304" pitchFamily="18" charset="0"/>
                    <a:cs typeface="Times New Roman" panose="02020603050405020304" pitchFamily="18" charset="0"/>
                  </a:rPr>
                  <a:t>calculate</a:t>
                </a:r>
                <a:r>
                  <a:rPr lang="en-US" altLang="zh-CN" sz="2200" dirty="0">
                    <a:latin typeface="Times New Roman" panose="02020603050405020304" pitchFamily="18" charset="0"/>
                    <a:cs typeface="Times New Roman" panose="02020603050405020304" pitchFamily="18" charset="0"/>
                  </a:rPr>
                  <a:t> any probability of interest.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45463" y="3699030"/>
                <a:ext cx="8279134" cy="1107996"/>
              </a:xfrm>
              <a:prstGeom prst="rect">
                <a:avLst/>
              </a:prstGeom>
              <a:blipFill>
                <a:blip r:embed="rId4"/>
                <a:stretch>
                  <a:fillRect l="-957" t="-3846" r="-957" b="-98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31540" y="2798930"/>
                <a:ext cx="8255260"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We will often write </a:t>
                </a:r>
                <a14:m>
                  <m:oMath xmlns:m="http://schemas.openxmlformats.org/officeDocument/2006/math">
                    <m:r>
                      <a:rPr lang="en-US" altLang="zh-CN" sz="2200">
                        <a:latin typeface="Cambria Math" panose="02040503050406030204" pitchFamily="18" charset="0"/>
                        <a:cs typeface="Times New Roman" panose="02020603050405020304" pitchFamily="18" charset="0"/>
                      </a:rPr>
                      <m:t>𝑋</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𝐵𝑖𝑛</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𝑛</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𝑝</m:t>
                    </m:r>
                    <m:r>
                      <a:rPr lang="en-US" altLang="zh-CN" sz="2200">
                        <a:latin typeface="Cambria Math" panose="02040503050406030204" pitchFamily="18" charset="0"/>
                        <a:cs typeface="Times New Roman" panose="02020603050405020304" pitchFamily="18" charset="0"/>
                      </a:rPr>
                      <m:t>)</m:t>
                    </m:r>
                  </m:oMath>
                </a14:m>
                <a:r>
                  <a:rPr lang="en-US" altLang="zh-CN" sz="2200" dirty="0">
                    <a:latin typeface="Times New Roman" panose="02020603050405020304" pitchFamily="18" charset="0"/>
                    <a:cs typeface="Times New Roman" panose="02020603050405020304" pitchFamily="18" charset="0"/>
                  </a:rPr>
                  <a:t> to indicate that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is a binomial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based on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𝑛</m:t>
                    </m:r>
                  </m:oMath>
                </a14:m>
                <a:r>
                  <a:rPr lang="en-US" altLang="zh-CN" sz="2200" dirty="0">
                    <a:latin typeface="Times New Roman" panose="02020603050405020304" pitchFamily="18" charset="0"/>
                    <a:cs typeface="Times New Roman" panose="02020603050405020304" pitchFamily="18" charset="0"/>
                  </a:rPr>
                  <a:t> trials with success probability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𝑝</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431540" y="2798930"/>
                <a:ext cx="8255260" cy="769441"/>
              </a:xfrm>
              <a:prstGeom prst="rect">
                <a:avLst/>
              </a:prstGeom>
              <a:blipFill>
                <a:blip r:embed="rId5"/>
                <a:stretch>
                  <a:fillRect l="-960" t="-5556" r="-960"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31540" y="4889484"/>
                <a:ext cx="8415935"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Because the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of a binomial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depends on the two parameters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𝑛</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𝑝</m:t>
                    </m:r>
                  </m:oMath>
                </a14:m>
                <a:r>
                  <a:rPr lang="en-US" altLang="zh-CN" sz="2200" dirty="0">
                    <a:latin typeface="Times New Roman" panose="02020603050405020304" pitchFamily="18" charset="0"/>
                    <a:cs typeface="Times New Roman" panose="02020603050405020304" pitchFamily="18" charset="0"/>
                  </a:rPr>
                  <a:t>, we denote the </a:t>
                </a:r>
                <a:r>
                  <a:rPr lang="en-US" altLang="zh-CN" sz="2200" dirty="0">
                    <a:solidFill>
                      <a:srgbClr val="FF0000"/>
                    </a:solidFill>
                    <a:latin typeface="Times New Roman" panose="02020603050405020304" pitchFamily="18" charset="0"/>
                    <a:cs typeface="Times New Roman" panose="02020603050405020304" pitchFamily="18" charset="0"/>
                  </a:rPr>
                  <a:t>pmf by </a:t>
                </a:r>
                <a14:m>
                  <m:oMath xmlns:m="http://schemas.openxmlformats.org/officeDocument/2006/math">
                    <m:r>
                      <a:rPr lang="en-US" altLang="zh-CN" sz="2200" dirty="0">
                        <a:solidFill>
                          <a:srgbClr val="FF0000"/>
                        </a:solidFill>
                        <a:latin typeface="Cambria Math" panose="02040503050406030204" pitchFamily="18" charset="0"/>
                        <a:cs typeface="Times New Roman" panose="02020603050405020304" pitchFamily="18" charset="0"/>
                      </a:rPr>
                      <m:t>𝑏</m:t>
                    </m:r>
                    <m:r>
                      <a:rPr lang="en-US" altLang="zh-CN" sz="2200" dirty="0">
                        <a:solidFill>
                          <a:srgbClr val="FF0000"/>
                        </a:solidFill>
                        <a:latin typeface="Cambria Math" panose="02040503050406030204" pitchFamily="18" charset="0"/>
                        <a:cs typeface="Times New Roman" panose="02020603050405020304" pitchFamily="18" charset="0"/>
                      </a:rPr>
                      <m:t>(</m:t>
                    </m:r>
                    <m:r>
                      <a:rPr lang="en-US" altLang="zh-CN" sz="2200" dirty="0">
                        <a:solidFill>
                          <a:srgbClr val="FF0000"/>
                        </a:solidFill>
                        <a:latin typeface="Cambria Math" panose="02040503050406030204" pitchFamily="18" charset="0"/>
                        <a:cs typeface="Times New Roman" panose="02020603050405020304" pitchFamily="18" charset="0"/>
                      </a:rPr>
                      <m:t>𝑥</m:t>
                    </m:r>
                    <m:r>
                      <a:rPr lang="en-US" altLang="zh-CN" sz="2200" dirty="0">
                        <a:solidFill>
                          <a:srgbClr val="FF0000"/>
                        </a:solidFill>
                        <a:latin typeface="Cambria Math" panose="02040503050406030204" pitchFamily="18" charset="0"/>
                        <a:cs typeface="Times New Roman" panose="02020603050405020304" pitchFamily="18" charset="0"/>
                      </a:rPr>
                      <m:t>;</m:t>
                    </m:r>
                    <m:r>
                      <a:rPr lang="en-US" altLang="zh-CN" sz="2200" dirty="0">
                        <a:solidFill>
                          <a:srgbClr val="FF0000"/>
                        </a:solidFill>
                        <a:latin typeface="Cambria Math" panose="02040503050406030204" pitchFamily="18" charset="0"/>
                        <a:cs typeface="Times New Roman" panose="02020603050405020304" pitchFamily="18" charset="0"/>
                      </a:rPr>
                      <m:t>𝑛</m:t>
                    </m:r>
                    <m:r>
                      <a:rPr lang="en-US" altLang="zh-CN" sz="2200" dirty="0">
                        <a:solidFill>
                          <a:srgbClr val="FF0000"/>
                        </a:solidFill>
                        <a:latin typeface="Cambria Math" panose="02040503050406030204" pitchFamily="18" charset="0"/>
                        <a:cs typeface="Times New Roman" panose="02020603050405020304" pitchFamily="18" charset="0"/>
                      </a:rPr>
                      <m:t>, </m:t>
                    </m:r>
                    <m:r>
                      <a:rPr lang="en-US" altLang="zh-CN" sz="2200" dirty="0">
                        <a:solidFill>
                          <a:srgbClr val="FF0000"/>
                        </a:solidFill>
                        <a:latin typeface="Cambria Math" panose="02040503050406030204" pitchFamily="18" charset="0"/>
                        <a:cs typeface="Times New Roman" panose="02020603050405020304" pitchFamily="18" charset="0"/>
                      </a:rPr>
                      <m:t>𝑝</m:t>
                    </m:r>
                    <m:r>
                      <a:rPr lang="en-US" altLang="zh-CN" sz="2200" dirty="0">
                        <a:solidFill>
                          <a:srgbClr val="FF0000"/>
                        </a:solidFill>
                        <a:latin typeface="Cambria Math" panose="02040503050406030204" pitchFamily="18" charset="0"/>
                        <a:cs typeface="Times New Roman" panose="02020603050405020304" pitchFamily="18" charset="0"/>
                      </a:rPr>
                      <m:t>).</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431540" y="4889484"/>
                <a:ext cx="8415935" cy="769441"/>
              </a:xfrm>
              <a:prstGeom prst="rect">
                <a:avLst/>
              </a:prstGeom>
              <a:blipFill>
                <a:blip r:embed="rId6"/>
                <a:stretch>
                  <a:fillRect l="-942" t="-5556" r="-1667" b="-15873"/>
                </a:stretch>
              </a:blipFill>
            </p:spPr>
            <p:txBody>
              <a:bodyPr/>
              <a:lstStyle/>
              <a:p>
                <a:r>
                  <a:rPr lang="zh-CN" altLang="en-US">
                    <a:noFill/>
                  </a:rPr>
                  <a:t> </a:t>
                </a:r>
              </a:p>
            </p:txBody>
          </p:sp>
        </mc:Fallback>
      </mc:AlternateContent>
      <p:sp>
        <p:nvSpPr>
          <p:cNvPr id="8" name="灯片编号占位符 7">
            <a:extLst>
              <a:ext uri="{FF2B5EF4-FFF2-40B4-BE49-F238E27FC236}">
                <a16:creationId xmlns:a16="http://schemas.microsoft.com/office/drawing/2014/main" xmlns="" id="{BB6F26FB-36BB-4CF3-BCD5-F0ABB8BA4FDA}"/>
              </a:ext>
            </a:extLst>
          </p:cNvPr>
          <p:cNvSpPr>
            <a:spLocks noGrp="1"/>
          </p:cNvSpPr>
          <p:nvPr>
            <p:ph type="sldNum" sz="quarter" idx="11"/>
          </p:nvPr>
        </p:nvSpPr>
        <p:spPr/>
        <p:txBody>
          <a:bodyPr/>
          <a:lstStyle/>
          <a:p>
            <a:pPr>
              <a:defRPr/>
            </a:pPr>
            <a:fld id="{DF2308B0-52A9-437D-9700-D7B37876F5B1}" type="slidenum">
              <a:rPr lang="zh-CN" altLang="en-US" smtClean="0"/>
              <a:pPr>
                <a:defRPr/>
              </a:pPr>
              <a:t>49</a:t>
            </a:fld>
            <a:endParaRPr lang="en-US" altLang="zh-CN" dirty="0"/>
          </a:p>
        </p:txBody>
      </p:sp>
    </p:spTree>
    <p:extLst>
      <p:ext uri="{BB962C8B-B14F-4D97-AF65-F5344CB8AC3E}">
        <p14:creationId xmlns:p14="http://schemas.microsoft.com/office/powerpoint/2010/main" val="261873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94556" y="1133745"/>
                <a:ext cx="8147874" cy="769441"/>
              </a:xfrm>
              <a:prstGeom prst="rect">
                <a:avLst/>
              </a:prstGeom>
              <a:noFill/>
            </p:spPr>
            <p:txBody>
              <a:bodyPr wrap="square" rtlCol="0">
                <a:spAutoFit/>
              </a:bodyPr>
              <a:lstStyle/>
              <a:p>
                <a:pPr algn="just"/>
                <a:r>
                  <a:rPr lang="en-US" altLang="zh-CN" sz="2200" dirty="0">
                    <a:solidFill>
                      <a:srgbClr val="FF0000"/>
                    </a:solidFill>
                    <a:latin typeface="+mj-lt"/>
                  </a:rPr>
                  <a:t>Example: </a:t>
                </a:r>
                <a:r>
                  <a:rPr lang="en-US" altLang="zh-CN" sz="2200" dirty="0">
                    <a:latin typeface="+mj-lt"/>
                  </a:rPr>
                  <a:t>In the experiment of rolling a dice, let </a:t>
                </a:r>
                <a14:m>
                  <m:oMath xmlns:m="http://schemas.openxmlformats.org/officeDocument/2006/math">
                    <m:r>
                      <a:rPr lang="en-US" altLang="zh-CN" sz="2200" b="0" i="1" smtClean="0">
                        <a:latin typeface="Cambria Math"/>
                      </a:rPr>
                      <m:t>𝑋</m:t>
                    </m:r>
                    <m:r>
                      <a:rPr lang="en-US" altLang="zh-CN" sz="2200" b="0" i="1" smtClean="0">
                        <a:latin typeface="Cambria Math"/>
                      </a:rPr>
                      <m:t>=1</m:t>
                    </m:r>
                  </m:oMath>
                </a14:m>
                <a:r>
                  <a:rPr lang="en-US" altLang="zh-CN" sz="2200" dirty="0"/>
                  <a:t> if an even number appears and </a:t>
                </a:r>
                <a14:m>
                  <m:oMath xmlns:m="http://schemas.openxmlformats.org/officeDocument/2006/math">
                    <m:r>
                      <a:rPr lang="en-US" altLang="zh-CN" sz="2200" b="0" i="1" smtClean="0">
                        <a:latin typeface="Cambria Math"/>
                      </a:rPr>
                      <m:t>𝑋</m:t>
                    </m:r>
                    <m:r>
                      <a:rPr lang="en-US" altLang="zh-CN" sz="2200" b="0" i="1" smtClean="0">
                        <a:latin typeface="Cambria Math"/>
                      </a:rPr>
                      <m:t>=0</m:t>
                    </m:r>
                  </m:oMath>
                </a14:m>
                <a:r>
                  <a:rPr lang="zh-CN" altLang="en-US" sz="2200" dirty="0"/>
                  <a:t> </a:t>
                </a:r>
                <a:r>
                  <a:rPr lang="en-US" altLang="zh-CN" sz="2200" dirty="0"/>
                  <a:t>if an odd number appears. </a:t>
                </a:r>
                <a:endParaRPr lang="zh-CN" altLang="en-US" sz="2200" dirty="0"/>
              </a:p>
            </p:txBody>
          </p:sp>
        </mc:Choice>
        <mc:Fallback xmlns="">
          <p:sp>
            <p:nvSpPr>
              <p:cNvPr id="2" name="TextBox 1"/>
              <p:cNvSpPr txBox="1">
                <a:spLocks noRot="1" noChangeAspect="1" noMove="1" noResize="1" noEditPoints="1" noAdjustHandles="1" noChangeArrowheads="1" noChangeShapeType="1" noTextEdit="1"/>
              </p:cNvSpPr>
              <p:nvPr/>
            </p:nvSpPr>
            <p:spPr>
              <a:xfrm>
                <a:off x="294556" y="1133745"/>
                <a:ext cx="8147874" cy="769441"/>
              </a:xfrm>
              <a:prstGeom prst="rect">
                <a:avLst/>
              </a:prstGeom>
              <a:blipFill>
                <a:blip r:embed="rId2"/>
                <a:stretch>
                  <a:fillRect l="-972" t="-4762" r="-972"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15099" y="1932361"/>
                <a:ext cx="8127331" cy="1107996"/>
              </a:xfrm>
              <a:prstGeom prst="rect">
                <a:avLst/>
              </a:prstGeom>
            </p:spPr>
            <p:txBody>
              <a:bodyPr wrap="square">
                <a:spAutoFit/>
              </a:bodyPr>
              <a:lstStyle/>
              <a:p>
                <a:pPr algn="just"/>
                <a:r>
                  <a:rPr lang="en-US" altLang="zh-CN" sz="2200" dirty="0"/>
                  <a:t>Possible </a:t>
                </a:r>
                <a14:m>
                  <m:oMath xmlns:m="http://schemas.openxmlformats.org/officeDocument/2006/math">
                    <m:r>
                      <a:rPr lang="en-US" altLang="zh-CN" sz="2200" i="1" dirty="0" smtClean="0">
                        <a:latin typeface="Cambria Math"/>
                      </a:rPr>
                      <m:t>𝑋</m:t>
                    </m:r>
                    <m:r>
                      <a:rPr lang="en-US" altLang="zh-CN" sz="2200" i="1" dirty="0" smtClean="0">
                        <a:latin typeface="Cambria Math"/>
                      </a:rPr>
                      <m:t> </m:t>
                    </m:r>
                  </m:oMath>
                </a14:m>
                <a:r>
                  <a:rPr lang="en-US" altLang="zh-CN" sz="2200" dirty="0"/>
                  <a:t>values are then </a:t>
                </a:r>
                <a14:m>
                  <m:oMath xmlns:m="http://schemas.openxmlformats.org/officeDocument/2006/math">
                    <m:r>
                      <a:rPr lang="en-US" altLang="zh-CN" sz="2200" b="0" i="1" smtClean="0">
                        <a:latin typeface="Cambria Math"/>
                      </a:rPr>
                      <m:t>0</m:t>
                    </m:r>
                  </m:oMath>
                </a14:m>
                <a:r>
                  <a:rPr lang="zh-CN" altLang="en-US" sz="2200" dirty="0"/>
                  <a:t> </a:t>
                </a:r>
                <a:r>
                  <a:rPr lang="en-US" altLang="zh-CN" sz="2200" dirty="0"/>
                  <a:t>and </a:t>
                </a:r>
                <a14:m>
                  <m:oMath xmlns:m="http://schemas.openxmlformats.org/officeDocument/2006/math">
                    <m:r>
                      <a:rPr lang="en-US" altLang="zh-CN" sz="2200" b="0" i="1" smtClean="0">
                        <a:latin typeface="Cambria Math"/>
                      </a:rPr>
                      <m:t>1</m:t>
                    </m:r>
                  </m:oMath>
                </a14:m>
                <a:r>
                  <a:rPr lang="en-US" altLang="zh-CN" sz="2200" dirty="0"/>
                  <a:t>. </a:t>
                </a:r>
                <a:r>
                  <a:rPr lang="en-US" altLang="zh-CN" sz="2200" dirty="0">
                    <a:solidFill>
                      <a:srgbClr val="FF0000"/>
                    </a:solidFill>
                  </a:rPr>
                  <a:t>The probability distribution</a:t>
                </a:r>
              </a:p>
              <a:p>
                <a:pPr algn="just"/>
                <a:r>
                  <a:rPr lang="en-US" altLang="zh-CN" sz="2200" dirty="0"/>
                  <a:t>will tell us how the probability of </a:t>
                </a:r>
                <a14:m>
                  <m:oMath xmlns:m="http://schemas.openxmlformats.org/officeDocument/2006/math">
                    <m:r>
                      <a:rPr lang="en-US" altLang="zh-CN" sz="2200" i="1" dirty="0" smtClean="0">
                        <a:latin typeface="Cambria Math"/>
                      </a:rPr>
                      <m:t>1</m:t>
                    </m:r>
                  </m:oMath>
                </a14:m>
                <a:r>
                  <a:rPr lang="en-US" altLang="zh-CN" sz="2200" dirty="0"/>
                  <a:t> is distributed among these two possible values.</a:t>
                </a:r>
                <a:endParaRPr lang="zh-CN" altLang="en-US" sz="2200" dirty="0"/>
              </a:p>
            </p:txBody>
          </p:sp>
        </mc:Choice>
        <mc:Fallback xmlns="">
          <p:sp>
            <p:nvSpPr>
              <p:cNvPr id="3" name="矩形 2"/>
              <p:cNvSpPr>
                <a:spLocks noRot="1" noChangeAspect="1" noMove="1" noResize="1" noEditPoints="1" noAdjustHandles="1" noChangeArrowheads="1" noChangeShapeType="1" noTextEdit="1"/>
              </p:cNvSpPr>
              <p:nvPr/>
            </p:nvSpPr>
            <p:spPr>
              <a:xfrm>
                <a:off x="315099" y="1932361"/>
                <a:ext cx="8127331" cy="1107996"/>
              </a:xfrm>
              <a:prstGeom prst="rect">
                <a:avLst/>
              </a:prstGeom>
              <a:blipFill>
                <a:blip r:embed="rId3"/>
                <a:stretch>
                  <a:fillRect l="-975" t="-3297" r="-975" b="-10440"/>
                </a:stretch>
              </a:blipFill>
            </p:spPr>
            <p:txBody>
              <a:bodyPr/>
              <a:lstStyle/>
              <a:p>
                <a:r>
                  <a:rPr lang="zh-CN" altLang="en-US">
                    <a:noFill/>
                  </a:rPr>
                  <a:t> </a:t>
                </a:r>
              </a:p>
            </p:txBody>
          </p:sp>
        </mc:Fallback>
      </mc:AlternateContent>
      <p:sp>
        <p:nvSpPr>
          <p:cNvPr id="4" name="矩形 3"/>
          <p:cNvSpPr/>
          <p:nvPr/>
        </p:nvSpPr>
        <p:spPr>
          <a:xfrm>
            <a:off x="314034" y="3158970"/>
            <a:ext cx="8127331" cy="430887"/>
          </a:xfrm>
          <a:prstGeom prst="rect">
            <a:avLst/>
          </a:prstGeom>
        </p:spPr>
        <p:txBody>
          <a:bodyPr wrap="square">
            <a:spAutoFit/>
          </a:bodyPr>
          <a:lstStyle/>
          <a:p>
            <a:r>
              <a:rPr lang="en-US" altLang="zh-CN" sz="2200" dirty="0"/>
              <a:t>We will use the following notation:</a:t>
            </a:r>
          </a:p>
        </p:txBody>
      </p:sp>
      <mc:AlternateContent xmlns:mc="http://schemas.openxmlformats.org/markup-compatibility/2006" xmlns:a14="http://schemas.microsoft.com/office/drawing/2010/main">
        <mc:Choice Requires="a14">
          <p:sp>
            <p:nvSpPr>
              <p:cNvPr id="5" name="TextBox 4"/>
              <p:cNvSpPr txBox="1"/>
              <p:nvPr/>
            </p:nvSpPr>
            <p:spPr>
              <a:xfrm>
                <a:off x="335375" y="3609107"/>
                <a:ext cx="238142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𝑝</m:t>
                      </m:r>
                      <m:d>
                        <m:dPr>
                          <m:ctrlPr>
                            <a:rPr lang="en-US" altLang="zh-CN" sz="2200" b="0" i="1" smtClean="0">
                              <a:latin typeface="Cambria Math" charset="0"/>
                            </a:rPr>
                          </m:ctrlPr>
                        </m:dPr>
                        <m:e>
                          <m:r>
                            <a:rPr lang="en-US" altLang="zh-CN" sz="2200" b="0" i="1" smtClean="0">
                              <a:latin typeface="Cambria Math"/>
                            </a:rPr>
                            <m:t>1</m:t>
                          </m:r>
                        </m:e>
                      </m:d>
                      <m:r>
                        <a:rPr lang="en-US" altLang="zh-CN" sz="2200" b="0" i="1" smtClean="0">
                          <a:latin typeface="Cambria Math"/>
                        </a:rPr>
                        <m:t>=</m:t>
                      </m:r>
                      <m:r>
                        <a:rPr lang="en-US" altLang="zh-CN" sz="2200" b="0" i="1" dirty="0" smtClean="0">
                          <a:latin typeface="Cambria Math"/>
                        </a:rPr>
                        <m:t>𝑃</m:t>
                      </m:r>
                      <m:d>
                        <m:dPr>
                          <m:ctrlPr>
                            <a:rPr lang="en-US" altLang="zh-CN" sz="2200" b="0" i="1" dirty="0" smtClean="0">
                              <a:latin typeface="Cambria Math" charset="0"/>
                            </a:rPr>
                          </m:ctrlPr>
                        </m:dPr>
                        <m:e>
                          <m:r>
                            <a:rPr lang="en-US" altLang="zh-CN" sz="2200" b="0" i="1" dirty="0" smtClean="0">
                              <a:latin typeface="Cambria Math"/>
                            </a:rPr>
                            <m:t>𝑋</m:t>
                          </m:r>
                          <m:r>
                            <a:rPr lang="en-US" altLang="zh-CN" sz="2200" b="0" i="1" dirty="0" smtClean="0">
                              <a:latin typeface="Cambria Math"/>
                            </a:rPr>
                            <m:t>=1</m:t>
                          </m:r>
                        </m:e>
                      </m:d>
                      <m:r>
                        <a:rPr lang="en-US" altLang="zh-CN" sz="2200" b="0" i="1" dirty="0" smtClean="0">
                          <a:latin typeface="Cambria Math"/>
                        </a:rPr>
                        <m:t>;</m:t>
                      </m:r>
                    </m:oMath>
                  </m:oMathPara>
                </a14:m>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35375" y="3609107"/>
                <a:ext cx="2381421" cy="430887"/>
              </a:xfrm>
              <a:prstGeom prst="rect">
                <a:avLst/>
              </a:prstGeom>
              <a:blipFill rotWithShape="1">
                <a:blip r:embed="rId4"/>
                <a:stretch>
                  <a:fillRect b="-112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683639" y="3589857"/>
                <a:ext cx="2307555"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𝑝</m:t>
                      </m:r>
                      <m:d>
                        <m:dPr>
                          <m:ctrlPr>
                            <a:rPr lang="en-US" altLang="zh-CN" sz="2200" b="0" i="1" smtClean="0">
                              <a:latin typeface="Cambria Math" charset="0"/>
                            </a:rPr>
                          </m:ctrlPr>
                        </m:dPr>
                        <m:e>
                          <m:r>
                            <a:rPr lang="en-US" altLang="zh-CN" sz="2200" b="0" i="1" smtClean="0">
                              <a:latin typeface="Cambria Math"/>
                            </a:rPr>
                            <m:t>0</m:t>
                          </m:r>
                        </m:e>
                      </m:d>
                      <m:r>
                        <a:rPr lang="en-US" altLang="zh-CN" sz="2200" b="0" i="1" smtClean="0">
                          <a:latin typeface="Cambria Math"/>
                        </a:rPr>
                        <m:t>=</m:t>
                      </m:r>
                      <m:r>
                        <a:rPr lang="en-US" altLang="zh-CN" sz="2200" b="0" i="1" dirty="0" smtClean="0">
                          <a:latin typeface="Cambria Math"/>
                        </a:rPr>
                        <m:t>𝑃</m:t>
                      </m:r>
                      <m:r>
                        <a:rPr lang="en-US" altLang="zh-CN" sz="2200" b="0" i="1" dirty="0" smtClean="0">
                          <a:latin typeface="Cambria Math"/>
                        </a:rPr>
                        <m:t>(</m:t>
                      </m:r>
                      <m:r>
                        <a:rPr lang="en-US" altLang="zh-CN" sz="2200" b="0" i="1" dirty="0" smtClean="0">
                          <a:latin typeface="Cambria Math"/>
                        </a:rPr>
                        <m:t>𝑋</m:t>
                      </m:r>
                      <m:r>
                        <a:rPr lang="en-US" altLang="zh-CN" sz="2200" b="0" i="1" dirty="0" smtClean="0">
                          <a:latin typeface="Cambria Math"/>
                        </a:rPr>
                        <m:t>=0)</m:t>
                      </m:r>
                    </m:oMath>
                  </m:oMathPara>
                </a14:m>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683639" y="3589857"/>
                <a:ext cx="2307555" cy="430887"/>
              </a:xfrm>
              <a:prstGeom prst="rect">
                <a:avLst/>
              </a:prstGeom>
              <a:blipFill rotWithShape="1">
                <a:blip r:embed="rId5"/>
                <a:stretch>
                  <a:fillRect b="-183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96525" y="4149080"/>
                <a:ext cx="8325925" cy="430887"/>
              </a:xfrm>
              <a:prstGeom prst="rect">
                <a:avLst/>
              </a:prstGeom>
            </p:spPr>
            <p:txBody>
              <a:bodyPr wrap="square">
                <a:spAutoFit/>
              </a:bodyPr>
              <a:lstStyle/>
              <a:p>
                <a:r>
                  <a:rPr lang="en-US" altLang="zh-CN" sz="2200" dirty="0"/>
                  <a:t>In general, </a:t>
                </a:r>
                <a14:m>
                  <m:oMath xmlns:m="http://schemas.openxmlformats.org/officeDocument/2006/math">
                    <m:r>
                      <a:rPr lang="en-US" altLang="zh-CN" sz="2200" i="1" dirty="0" smtClean="0">
                        <a:latin typeface="Cambria Math"/>
                      </a:rPr>
                      <m:t>𝑝</m:t>
                    </m:r>
                    <m:r>
                      <a:rPr lang="en-US" altLang="zh-CN" sz="2200" i="1" dirty="0" smtClean="0">
                        <a:latin typeface="Cambria Math"/>
                      </a:rPr>
                      <m:t>(</m:t>
                    </m:r>
                    <m:r>
                      <a:rPr lang="en-US" altLang="zh-CN" sz="2200" i="1" dirty="0" smtClean="0">
                        <a:latin typeface="Cambria Math"/>
                      </a:rPr>
                      <m:t>𝑥</m:t>
                    </m:r>
                    <m:r>
                      <a:rPr lang="en-US" altLang="zh-CN" sz="2200" i="1" dirty="0" smtClean="0">
                        <a:latin typeface="Cambria Math"/>
                      </a:rPr>
                      <m:t>) </m:t>
                    </m:r>
                  </m:oMath>
                </a14:m>
                <a:r>
                  <a:rPr lang="en-US" altLang="zh-CN" sz="2200" dirty="0"/>
                  <a:t>will denote the probability assigned to the value </a:t>
                </a:r>
                <a14:m>
                  <m:oMath xmlns:m="http://schemas.openxmlformats.org/officeDocument/2006/math">
                    <m:r>
                      <a:rPr lang="en-US" altLang="zh-CN" sz="2200" i="1" dirty="0" smtClean="0">
                        <a:latin typeface="Cambria Math"/>
                      </a:rPr>
                      <m:t>𝑥</m:t>
                    </m:r>
                  </m:oMath>
                </a14:m>
                <a:r>
                  <a:rPr lang="en-US" altLang="zh-CN" sz="2200" dirty="0"/>
                  <a:t>.</a:t>
                </a:r>
                <a:endParaRPr lang="zh-CN" altLang="en-US" sz="2200" dirty="0"/>
              </a:p>
            </p:txBody>
          </p:sp>
        </mc:Choice>
        <mc:Fallback xmlns="">
          <p:sp>
            <p:nvSpPr>
              <p:cNvPr id="7" name="矩形 6"/>
              <p:cNvSpPr>
                <a:spLocks noRot="1" noChangeAspect="1" noMove="1" noResize="1" noEditPoints="1" noAdjustHandles="1" noChangeArrowheads="1" noChangeShapeType="1" noTextEdit="1"/>
              </p:cNvSpPr>
              <p:nvPr/>
            </p:nvSpPr>
            <p:spPr>
              <a:xfrm>
                <a:off x="296525" y="4149080"/>
                <a:ext cx="8325925" cy="430887"/>
              </a:xfrm>
              <a:prstGeom prst="rect">
                <a:avLst/>
              </a:prstGeom>
              <a:blipFill>
                <a:blip r:embed="rId6"/>
                <a:stretch>
                  <a:fillRect l="-952" t="-8571" r="-1905" b="-30000"/>
                </a:stretch>
              </a:blipFill>
            </p:spPr>
            <p:txBody>
              <a:bodyPr/>
              <a:lstStyle/>
              <a:p>
                <a:r>
                  <a:rPr lang="zh-CN" altLang="en-US">
                    <a:noFill/>
                  </a:rPr>
                  <a:t> </a:t>
                </a:r>
              </a:p>
            </p:txBody>
          </p:sp>
        </mc:Fallback>
      </mc:AlternateContent>
      <p:sp>
        <p:nvSpPr>
          <p:cNvPr id="8" name="灯片编号占位符 7">
            <a:extLst>
              <a:ext uri="{FF2B5EF4-FFF2-40B4-BE49-F238E27FC236}">
                <a16:creationId xmlns:a16="http://schemas.microsoft.com/office/drawing/2014/main" xmlns="" id="{036E9929-AC07-4B06-99BC-C4FCF321FB1E}"/>
              </a:ext>
            </a:extLst>
          </p:cNvPr>
          <p:cNvSpPr>
            <a:spLocks noGrp="1"/>
          </p:cNvSpPr>
          <p:nvPr>
            <p:ph type="sldNum" sz="quarter" idx="11"/>
          </p:nvPr>
        </p:nvSpPr>
        <p:spPr/>
        <p:txBody>
          <a:bodyPr/>
          <a:lstStyle/>
          <a:p>
            <a:pPr>
              <a:defRPr/>
            </a:pPr>
            <a:fld id="{DF2308B0-52A9-437D-9700-D7B37876F5B1}" type="slidenum">
              <a:rPr lang="zh-CN" altLang="en-US" smtClean="0"/>
              <a:pPr>
                <a:defRPr/>
              </a:pPr>
              <a:t>5</a:t>
            </a:fld>
            <a:endParaRPr lang="en-US" altLang="zh-CN" dirty="0"/>
          </a:p>
        </p:txBody>
      </p:sp>
    </p:spTree>
    <p:extLst>
      <p:ext uri="{BB962C8B-B14F-4D97-AF65-F5344CB8AC3E}">
        <p14:creationId xmlns:p14="http://schemas.microsoft.com/office/powerpoint/2010/main" val="312510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inVertical)">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31540" y="1122084"/>
                <a:ext cx="657073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In the following, we aim to derive the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i="1" dirty="0">
                        <a:latin typeface="Cambria Math"/>
                      </a:rPr>
                      <m:t>𝑏</m:t>
                    </m:r>
                    <m:r>
                      <a:rPr lang="en-US" altLang="zh-CN" sz="2200" i="1" dirty="0">
                        <a:latin typeface="Cambria Math"/>
                      </a:rPr>
                      <m:t>(</m:t>
                    </m:r>
                    <m:r>
                      <a:rPr lang="en-US" altLang="zh-CN" sz="2200" i="1" dirty="0">
                        <a:latin typeface="Cambria Math"/>
                      </a:rPr>
                      <m:t>𝑥</m:t>
                    </m:r>
                    <m:r>
                      <a:rPr lang="en-US" altLang="zh-CN" sz="2200" i="1" dirty="0">
                        <a:latin typeface="Cambria Math"/>
                      </a:rPr>
                      <m:t>;</m:t>
                    </m:r>
                    <m:r>
                      <a:rPr lang="en-US" altLang="zh-CN" sz="2200" i="1" dirty="0">
                        <a:latin typeface="Cambria Math"/>
                      </a:rPr>
                      <m:t>𝑛</m:t>
                    </m:r>
                    <m:r>
                      <a:rPr lang="en-US" altLang="zh-CN" sz="2200" i="1" dirty="0">
                        <a:latin typeface="Cambria Math"/>
                      </a:rPr>
                      <m:t>, </m:t>
                    </m:r>
                    <m:r>
                      <a:rPr lang="en-US" altLang="zh-CN" sz="2200" i="1" dirty="0">
                        <a:latin typeface="Cambria Math"/>
                      </a:rPr>
                      <m:t>𝑝</m:t>
                    </m:r>
                    <m:r>
                      <a:rPr lang="en-US" altLang="zh-CN" sz="2200" i="1" dirty="0">
                        <a:latin typeface="Cambria Math"/>
                      </a:rPr>
                      <m:t>)</m:t>
                    </m:r>
                  </m:oMath>
                </a14:m>
                <a:r>
                  <a:rPr lang="en-US" altLang="zh-CN" sz="2200" dirty="0">
                    <a:latin typeface="+mj-lt"/>
                  </a:rPr>
                  <a:t>.</a:t>
                </a:r>
                <a:endParaRPr lang="zh-CN" altLang="en-US" sz="2200" dirty="0">
                  <a:latin typeface="+mj-l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31540" y="1122084"/>
                <a:ext cx="6570730" cy="430887"/>
              </a:xfrm>
              <a:prstGeom prst="rect">
                <a:avLst/>
              </a:prstGeom>
              <a:blipFill>
                <a:blip r:embed="rId2"/>
                <a:stretch>
                  <a:fillRect l="-1206" t="-9859"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90715" y="1538790"/>
                <a:ext cx="8456760" cy="43088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Consider the case </a:t>
                </a:r>
                <a14:m>
                  <m:oMath xmlns:m="http://schemas.openxmlformats.org/officeDocument/2006/math">
                    <m:r>
                      <a:rPr lang="en-US" altLang="zh-CN" sz="2200" b="0" i="1" smtClean="0">
                        <a:latin typeface="Cambria Math"/>
                      </a:rPr>
                      <m:t>𝑛</m:t>
                    </m:r>
                    <m:r>
                      <a:rPr lang="en-US" altLang="zh-CN" sz="2200" b="0" i="1" smtClean="0">
                        <a:latin typeface="Cambria Math"/>
                      </a:rPr>
                      <m:t>=4</m:t>
                    </m:r>
                  </m:oMath>
                </a14:m>
                <a:r>
                  <a:rPr lang="en-US" altLang="zh-CN" sz="2200" dirty="0"/>
                  <a:t>. </a:t>
                </a:r>
                <a:r>
                  <a:rPr lang="en-US" altLang="zh-CN" sz="2200" dirty="0">
                    <a:latin typeface="Times New Roman" panose="02020603050405020304" pitchFamily="18" charset="0"/>
                    <a:cs typeface="Times New Roman" panose="02020603050405020304" pitchFamily="18" charset="0"/>
                  </a:rPr>
                  <a:t>Then</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390715" y="1538790"/>
                <a:ext cx="8456760" cy="430887"/>
              </a:xfrm>
              <a:prstGeom prst="rect">
                <a:avLst/>
              </a:prstGeom>
              <a:blipFill>
                <a:blip r:embed="rId3"/>
                <a:stretch>
                  <a:fillRect l="-937" t="-8451"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65690" y="2021414"/>
                <a:ext cx="4950550" cy="43088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200" i="1" dirty="0" smtClean="0">
                          <a:latin typeface="Cambria Math"/>
                        </a:rPr>
                        <m:t>𝑏</m:t>
                      </m:r>
                      <m:d>
                        <m:dPr>
                          <m:ctrlPr>
                            <a:rPr lang="en-US" altLang="zh-CN" sz="2200" i="1" dirty="0">
                              <a:latin typeface="Cambria Math" charset="0"/>
                            </a:rPr>
                          </m:ctrlPr>
                        </m:dPr>
                        <m:e>
                          <m:r>
                            <a:rPr lang="en-US" altLang="zh-CN" sz="2200" b="0" i="1" dirty="0" smtClean="0">
                              <a:latin typeface="Cambria Math"/>
                            </a:rPr>
                            <m:t>0</m:t>
                          </m:r>
                          <m:r>
                            <a:rPr lang="en-US" altLang="zh-CN" sz="2200" i="1" dirty="0">
                              <a:latin typeface="Cambria Math"/>
                            </a:rPr>
                            <m:t>;4, </m:t>
                          </m:r>
                          <m:r>
                            <a:rPr lang="en-US" altLang="zh-CN" sz="2200" i="1" dirty="0">
                              <a:latin typeface="Cambria Math"/>
                            </a:rPr>
                            <m:t>𝑝</m:t>
                          </m:r>
                        </m:e>
                      </m:d>
                      <m:r>
                        <a:rPr lang="en-US" altLang="zh-CN" sz="2200" b="0" i="1" dirty="0" smtClean="0">
                          <a:latin typeface="Cambria Math"/>
                        </a:rPr>
                        <m:t>=</m:t>
                      </m:r>
                      <m:r>
                        <a:rPr lang="en-US" altLang="zh-CN" sz="2200" b="0" i="1" dirty="0" smtClean="0">
                          <a:latin typeface="Cambria Math"/>
                        </a:rPr>
                        <m:t>𝑃</m:t>
                      </m:r>
                      <m:d>
                        <m:dPr>
                          <m:ctrlPr>
                            <a:rPr lang="en-US" altLang="zh-CN" sz="2200" b="0" i="1" dirty="0" smtClean="0">
                              <a:latin typeface="Cambria Math" charset="0"/>
                            </a:rPr>
                          </m:ctrlPr>
                        </m:dPr>
                        <m:e>
                          <m:r>
                            <a:rPr lang="en-US" altLang="zh-CN" sz="2200" b="0" i="1" dirty="0" smtClean="0">
                              <a:latin typeface="Cambria Math"/>
                            </a:rPr>
                            <m:t>𝑋</m:t>
                          </m:r>
                          <m:r>
                            <a:rPr lang="en-US" altLang="zh-CN" sz="2200" b="0" i="1" dirty="0" smtClean="0">
                              <a:latin typeface="Cambria Math"/>
                            </a:rPr>
                            <m:t>=0</m:t>
                          </m:r>
                        </m:e>
                      </m:d>
                      <m:r>
                        <a:rPr lang="en-US" altLang="zh-CN" sz="2200" b="0" i="1" dirty="0" smtClean="0">
                          <a:latin typeface="Cambria Math"/>
                        </a:rPr>
                        <m:t>=</m:t>
                      </m:r>
                      <m:r>
                        <a:rPr lang="en-US" altLang="zh-CN" sz="2200" b="0" i="1" dirty="0" smtClean="0">
                          <a:latin typeface="Cambria Math"/>
                        </a:rPr>
                        <m:t>𝑃</m:t>
                      </m:r>
                      <m:r>
                        <a:rPr lang="en-US" altLang="zh-CN" sz="2200" b="0" i="1" dirty="0" smtClean="0">
                          <a:latin typeface="Cambria Math"/>
                        </a:rPr>
                        <m:t>(</m:t>
                      </m:r>
                      <m:r>
                        <a:rPr lang="en-US" altLang="zh-CN" sz="2200" b="0" i="1" dirty="0" smtClean="0">
                          <a:latin typeface="Cambria Math"/>
                        </a:rPr>
                        <m:t>𝐹𝐹𝐹𝐹</m:t>
                      </m:r>
                      <m:r>
                        <a:rPr lang="en-US" altLang="zh-CN" sz="2200" b="0" i="1" dirty="0" smtClean="0">
                          <a:latin typeface="Cambria Math"/>
                        </a:rPr>
                        <m:t>) </m:t>
                      </m:r>
                    </m:oMath>
                  </m:oMathPara>
                </a14:m>
                <a:endParaRPr lang="zh-CN" altLang="en-US" sz="2200" dirty="0"/>
              </a:p>
            </p:txBody>
          </p:sp>
        </mc:Choice>
        <mc:Fallback xmlns="">
          <p:sp>
            <p:nvSpPr>
              <p:cNvPr id="5" name="矩形 4"/>
              <p:cNvSpPr>
                <a:spLocks noRot="1" noChangeAspect="1" noMove="1" noResize="1" noEditPoints="1" noAdjustHandles="1" noChangeArrowheads="1" noChangeShapeType="1" noTextEdit="1"/>
              </p:cNvSpPr>
              <p:nvPr/>
            </p:nvSpPr>
            <p:spPr>
              <a:xfrm>
                <a:off x="165690" y="2021414"/>
                <a:ext cx="4950550" cy="430887"/>
              </a:xfrm>
              <a:prstGeom prst="rect">
                <a:avLst/>
              </a:prstGeom>
              <a:blipFill rotWithShape="1">
                <a:blip r:embed="rId4"/>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531175" y="2011788"/>
                <a:ext cx="2661048"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r>
                        <a:rPr lang="en-US" altLang="zh-CN" sz="2200" b="0" i="1" smtClean="0">
                          <a:latin typeface="Cambria Math"/>
                        </a:rPr>
                        <m:t>𝑃</m:t>
                      </m:r>
                      <m:sSup>
                        <m:sSupPr>
                          <m:ctrlPr>
                            <a:rPr lang="en-US" altLang="zh-CN" sz="2200" b="0" i="1" smtClean="0">
                              <a:latin typeface="Cambria Math" charset="0"/>
                            </a:rPr>
                          </m:ctrlPr>
                        </m:sSupPr>
                        <m:e>
                          <m:d>
                            <m:dPr>
                              <m:ctrlPr>
                                <a:rPr lang="en-US" altLang="zh-CN" sz="2200" b="0" i="1" smtClean="0">
                                  <a:latin typeface="Cambria Math" charset="0"/>
                                </a:rPr>
                              </m:ctrlPr>
                            </m:dPr>
                            <m:e>
                              <m:r>
                                <a:rPr lang="en-US" altLang="zh-CN" sz="2200" b="0" i="1" smtClean="0">
                                  <a:latin typeface="Cambria Math"/>
                                </a:rPr>
                                <m:t>𝐹</m:t>
                              </m:r>
                            </m:e>
                          </m:d>
                        </m:e>
                        <m:sup>
                          <m:r>
                            <a:rPr lang="en-US" altLang="zh-CN" sz="2200" b="0" i="1" smtClean="0">
                              <a:latin typeface="Cambria Math"/>
                            </a:rPr>
                            <m:t>4</m:t>
                          </m:r>
                        </m:sup>
                      </m:sSup>
                      <m:r>
                        <a:rPr lang="en-US" altLang="zh-CN" sz="2200" b="0" i="0" smtClean="0">
                          <a:latin typeface="Cambria Math"/>
                        </a:rPr>
                        <m:t>=</m:t>
                      </m:r>
                      <m:sSup>
                        <m:sSupPr>
                          <m:ctrlPr>
                            <a:rPr lang="en-US" altLang="zh-CN" sz="2200" b="0" i="1" smtClean="0">
                              <a:latin typeface="Cambria Math" charset="0"/>
                            </a:rPr>
                          </m:ctrlPr>
                        </m:sSupPr>
                        <m:e>
                          <m:d>
                            <m:dPr>
                              <m:ctrlPr>
                                <a:rPr lang="en-US" altLang="zh-CN" sz="2200" b="0" i="1" smtClean="0">
                                  <a:latin typeface="Cambria Math" charset="0"/>
                                </a:rPr>
                              </m:ctrlPr>
                            </m:dPr>
                            <m:e>
                              <m:r>
                                <a:rPr lang="en-US" altLang="zh-CN" sz="2200" b="0" i="0" smtClean="0">
                                  <a:latin typeface="Cambria Math"/>
                                </a:rPr>
                                <m:t>1−</m:t>
                              </m:r>
                              <m:r>
                                <m:rPr>
                                  <m:sty m:val="p"/>
                                </m:rPr>
                                <a:rPr lang="en-US" altLang="zh-CN" sz="2200" b="0" i="0" smtClean="0">
                                  <a:latin typeface="Cambria Math"/>
                                </a:rPr>
                                <m:t>p</m:t>
                              </m:r>
                            </m:e>
                          </m:d>
                        </m:e>
                        <m:sup>
                          <m:r>
                            <a:rPr lang="en-US" altLang="zh-CN" sz="2200" b="0" i="0" smtClean="0">
                              <a:latin typeface="Cambria Math"/>
                            </a:rPr>
                            <m:t>4</m:t>
                          </m:r>
                        </m:sup>
                      </m:sSup>
                    </m:oMath>
                  </m:oMathPara>
                </a14:m>
                <a:endParaRPr lang="en-US" altLang="zh-CN" sz="2200" b="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531175" y="2011788"/>
                <a:ext cx="2661048" cy="430887"/>
              </a:xfrm>
              <a:prstGeom prst="rect">
                <a:avLst/>
              </a:prstGeom>
              <a:blipFill rotWithShape="1">
                <a:blip r:embed="rId5"/>
                <a:stretch>
                  <a:fillRect b="-112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97997" y="2438890"/>
                <a:ext cx="7704988" cy="43088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200" i="1" dirty="0" smtClean="0">
                          <a:latin typeface="Cambria Math"/>
                        </a:rPr>
                        <m:t>𝑏</m:t>
                      </m:r>
                      <m:d>
                        <m:dPr>
                          <m:ctrlPr>
                            <a:rPr lang="en-US" altLang="zh-CN" sz="2200" i="1" dirty="0">
                              <a:latin typeface="Cambria Math" charset="0"/>
                            </a:rPr>
                          </m:ctrlPr>
                        </m:dPr>
                        <m:e>
                          <m:r>
                            <a:rPr lang="en-US" altLang="zh-CN" sz="2200" b="0" i="1" dirty="0" smtClean="0">
                              <a:latin typeface="Cambria Math"/>
                            </a:rPr>
                            <m:t>1</m:t>
                          </m:r>
                          <m:r>
                            <a:rPr lang="en-US" altLang="zh-CN" sz="2200" i="1" dirty="0">
                              <a:latin typeface="Cambria Math"/>
                            </a:rPr>
                            <m:t>;4, </m:t>
                          </m:r>
                          <m:r>
                            <a:rPr lang="en-US" altLang="zh-CN" sz="2200" i="1" dirty="0">
                              <a:latin typeface="Cambria Math"/>
                            </a:rPr>
                            <m:t>𝑝</m:t>
                          </m:r>
                        </m:e>
                      </m:d>
                      <m:r>
                        <a:rPr lang="en-US" altLang="zh-CN" sz="2200" b="0" i="1" dirty="0" smtClean="0">
                          <a:latin typeface="Cambria Math"/>
                        </a:rPr>
                        <m:t>=</m:t>
                      </m:r>
                      <m:r>
                        <a:rPr lang="en-US" altLang="zh-CN" sz="2200" b="0" i="1" dirty="0" smtClean="0">
                          <a:latin typeface="Cambria Math"/>
                        </a:rPr>
                        <m:t>𝑃</m:t>
                      </m:r>
                      <m:d>
                        <m:dPr>
                          <m:ctrlPr>
                            <a:rPr lang="en-US" altLang="zh-CN" sz="2200" b="0" i="1" dirty="0" smtClean="0">
                              <a:latin typeface="Cambria Math" charset="0"/>
                            </a:rPr>
                          </m:ctrlPr>
                        </m:dPr>
                        <m:e>
                          <m:r>
                            <a:rPr lang="en-US" altLang="zh-CN" sz="2200" b="0" i="1" dirty="0" smtClean="0">
                              <a:latin typeface="Cambria Math"/>
                            </a:rPr>
                            <m:t>𝑋</m:t>
                          </m:r>
                          <m:r>
                            <a:rPr lang="en-US" altLang="zh-CN" sz="2200" b="0" i="1" dirty="0" smtClean="0">
                              <a:latin typeface="Cambria Math"/>
                            </a:rPr>
                            <m:t>=1</m:t>
                          </m:r>
                        </m:e>
                      </m:d>
                      <m:r>
                        <a:rPr lang="en-US" altLang="zh-CN" sz="2200" b="0" i="1" dirty="0" smtClean="0">
                          <a:latin typeface="Cambria Math"/>
                        </a:rPr>
                        <m:t>=</m:t>
                      </m:r>
                      <m:r>
                        <a:rPr lang="en-US" altLang="zh-CN" sz="2200" b="0" i="1" dirty="0" smtClean="0">
                          <a:latin typeface="Cambria Math"/>
                        </a:rPr>
                        <m:t>𝑃</m:t>
                      </m:r>
                      <m:r>
                        <a:rPr lang="en-US" altLang="zh-CN" sz="2200" b="0" i="1" dirty="0" smtClean="0">
                          <a:latin typeface="Cambria Math"/>
                        </a:rPr>
                        <m:t>(</m:t>
                      </m:r>
                      <m:r>
                        <a:rPr lang="en-US" altLang="zh-CN" sz="2200" b="0" i="1" dirty="0" smtClean="0">
                          <a:latin typeface="Cambria Math"/>
                        </a:rPr>
                        <m:t>𝑆𝐹𝐹𝐹</m:t>
                      </m:r>
                      <m:r>
                        <a:rPr lang="en-US" altLang="zh-CN" sz="2200" b="0" i="1" dirty="0" smtClean="0">
                          <a:latin typeface="Cambria Math"/>
                          <a:ea typeface="Cambria Math"/>
                        </a:rPr>
                        <m:t>∪</m:t>
                      </m:r>
                      <m:r>
                        <a:rPr lang="en-US" altLang="zh-CN" sz="2200" b="0" i="1" dirty="0" smtClean="0">
                          <a:latin typeface="Cambria Math"/>
                          <a:ea typeface="Cambria Math"/>
                        </a:rPr>
                        <m:t>𝐹𝑆𝐹𝐹</m:t>
                      </m:r>
                      <m:r>
                        <a:rPr lang="en-US" altLang="zh-CN" sz="2200" b="0" i="1" dirty="0" smtClean="0">
                          <a:latin typeface="Cambria Math"/>
                          <a:ea typeface="Cambria Math"/>
                        </a:rPr>
                        <m:t>∪</m:t>
                      </m:r>
                      <m:r>
                        <a:rPr lang="en-US" altLang="zh-CN" sz="2200" b="0" i="1" dirty="0" smtClean="0">
                          <a:latin typeface="Cambria Math"/>
                          <a:ea typeface="Cambria Math"/>
                        </a:rPr>
                        <m:t>𝐹𝐹𝑆𝐹</m:t>
                      </m:r>
                      <m:r>
                        <a:rPr lang="en-US" altLang="zh-CN" sz="2200" b="0" i="1" dirty="0" smtClean="0">
                          <a:latin typeface="Cambria Math"/>
                          <a:ea typeface="Cambria Math"/>
                        </a:rPr>
                        <m:t>∪</m:t>
                      </m:r>
                      <m:r>
                        <a:rPr lang="en-US" altLang="zh-CN" sz="2200" b="0" i="1" dirty="0" smtClean="0">
                          <a:latin typeface="Cambria Math"/>
                          <a:ea typeface="Cambria Math"/>
                        </a:rPr>
                        <m:t>𝐹𝐹𝐹𝑆</m:t>
                      </m:r>
                      <m:r>
                        <a:rPr lang="en-US" altLang="zh-CN" sz="2200" b="0" i="1" dirty="0" smtClean="0">
                          <a:latin typeface="Cambria Math"/>
                        </a:rPr>
                        <m:t>)</m:t>
                      </m:r>
                      <m:r>
                        <a:rPr lang="en-US" altLang="zh-CN" sz="2200" i="1" dirty="0">
                          <a:latin typeface="Cambria Math"/>
                        </a:rPr>
                        <m:t> </m:t>
                      </m:r>
                    </m:oMath>
                  </m:oMathPara>
                </a14:m>
                <a:endParaRPr lang="zh-CN" altLang="en-US" sz="2200" dirty="0"/>
              </a:p>
            </p:txBody>
          </p:sp>
        </mc:Choice>
        <mc:Fallback xmlns="">
          <p:sp>
            <p:nvSpPr>
              <p:cNvPr id="7" name="矩形 6"/>
              <p:cNvSpPr>
                <a:spLocks noRot="1" noChangeAspect="1" noMove="1" noResize="1" noEditPoints="1" noAdjustHandles="1" noChangeArrowheads="1" noChangeShapeType="1" noTextEdit="1"/>
              </p:cNvSpPr>
              <p:nvPr/>
            </p:nvSpPr>
            <p:spPr>
              <a:xfrm>
                <a:off x="197997" y="2438890"/>
                <a:ext cx="7704988" cy="430887"/>
              </a:xfrm>
              <a:prstGeom prst="rect">
                <a:avLst/>
              </a:prstGeom>
              <a:blipFill rotWithShape="1">
                <a:blip r:embed="rId6"/>
                <a:stretch>
                  <a:fillRect b="-183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511660" y="2861838"/>
                <a:ext cx="207794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=4</m:t>
                      </m:r>
                      <m:r>
                        <a:rPr lang="en-US" altLang="zh-CN" sz="2200" b="0" i="1" smtClean="0">
                          <a:latin typeface="Cambria Math"/>
                          <a:ea typeface="Cambria Math"/>
                        </a:rPr>
                        <m:t>∙</m:t>
                      </m:r>
                      <m:r>
                        <a:rPr lang="en-US" altLang="zh-CN" sz="2200" b="0" i="1" smtClean="0">
                          <a:latin typeface="Cambria Math"/>
                          <a:ea typeface="Cambria Math"/>
                        </a:rPr>
                        <m:t>𝑝</m:t>
                      </m:r>
                      <m:sSup>
                        <m:sSupPr>
                          <m:ctrlPr>
                            <a:rPr lang="en-US" altLang="zh-CN" sz="2200" b="0" i="1" smtClean="0">
                              <a:latin typeface="Cambria Math" charset="0"/>
                              <a:ea typeface="Cambria Math"/>
                            </a:rPr>
                          </m:ctrlPr>
                        </m:sSupPr>
                        <m:e>
                          <m:d>
                            <m:dPr>
                              <m:ctrlPr>
                                <a:rPr lang="en-US" altLang="zh-CN" sz="2200" b="0" i="1" smtClean="0">
                                  <a:latin typeface="Cambria Math" charset="0"/>
                                  <a:ea typeface="Cambria Math"/>
                                </a:rPr>
                              </m:ctrlPr>
                            </m:dPr>
                            <m:e>
                              <m:r>
                                <a:rPr lang="en-US" altLang="zh-CN" sz="2200" b="0" i="1" smtClean="0">
                                  <a:latin typeface="Cambria Math"/>
                                  <a:ea typeface="Cambria Math"/>
                                </a:rPr>
                                <m:t>1−</m:t>
                              </m:r>
                              <m:r>
                                <a:rPr lang="en-US" altLang="zh-CN" sz="2200" b="0" i="1" smtClean="0">
                                  <a:latin typeface="Cambria Math"/>
                                  <a:ea typeface="Cambria Math"/>
                                </a:rPr>
                                <m:t>𝑝</m:t>
                              </m:r>
                            </m:e>
                          </m:d>
                        </m:e>
                        <m:sup>
                          <m:r>
                            <a:rPr lang="en-US" altLang="zh-CN" sz="2200" b="0" i="1" smtClean="0">
                              <a:latin typeface="Cambria Math"/>
                              <a:ea typeface="Cambria Math"/>
                            </a:rPr>
                            <m:t>3</m:t>
                          </m:r>
                        </m:sup>
                      </m:sSup>
                    </m:oMath>
                  </m:oMathPara>
                </a14:m>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511660" y="2861838"/>
                <a:ext cx="2077941" cy="430887"/>
              </a:xfrm>
              <a:prstGeom prst="rect">
                <a:avLst/>
              </a:prstGeom>
              <a:blipFill rotWithShape="1">
                <a:blip r:embed="rId7"/>
                <a:stretch>
                  <a:fillRect b="-112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467970" y="2798930"/>
                <a:ext cx="2100255" cy="498085"/>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d>
                      <m:dPr>
                        <m:ctrlPr>
                          <a:rPr lang="en-US" altLang="zh-CN" sz="2200" b="0" i="1" smtClean="0">
                            <a:latin typeface="Cambria Math" charset="0"/>
                          </a:rPr>
                        </m:ctrlPr>
                      </m:dPr>
                      <m:e>
                        <m:f>
                          <m:fPr>
                            <m:type m:val="noBar"/>
                            <m:ctrlPr>
                              <a:rPr lang="en-US" altLang="zh-CN" sz="2200" b="0" i="1" smtClean="0">
                                <a:latin typeface="Cambria Math" charset="0"/>
                              </a:rPr>
                            </m:ctrlPr>
                          </m:fPr>
                          <m:num>
                            <m:r>
                              <a:rPr lang="en-US" altLang="zh-CN" sz="2200" b="0" i="1" smtClean="0">
                                <a:latin typeface="Cambria Math"/>
                              </a:rPr>
                              <m:t>4</m:t>
                            </m:r>
                          </m:num>
                          <m:den>
                            <m:r>
                              <a:rPr lang="en-US" altLang="zh-CN" sz="2200" b="0" i="1" smtClean="0">
                                <a:latin typeface="Cambria Math"/>
                              </a:rPr>
                              <m:t>1</m:t>
                            </m:r>
                          </m:den>
                        </m:f>
                      </m:e>
                    </m:d>
                    <m:r>
                      <a:rPr lang="en-US" altLang="zh-CN" sz="2200" b="0" i="1" smtClean="0">
                        <a:latin typeface="Cambria Math"/>
                      </a:rPr>
                      <m:t>𝑝</m:t>
                    </m:r>
                    <m:sSup>
                      <m:sSupPr>
                        <m:ctrlPr>
                          <a:rPr lang="en-US" altLang="zh-CN" sz="2200" b="0" i="1" smtClean="0">
                            <a:latin typeface="Cambria Math" charset="0"/>
                          </a:rPr>
                        </m:ctrlPr>
                      </m:sSupPr>
                      <m:e>
                        <m:d>
                          <m:dPr>
                            <m:ctrlPr>
                              <a:rPr lang="en-US" altLang="zh-CN" sz="2200" b="0" i="1" smtClean="0">
                                <a:latin typeface="Cambria Math" charset="0"/>
                              </a:rPr>
                            </m:ctrlPr>
                          </m:dPr>
                          <m:e>
                            <m:r>
                              <a:rPr lang="en-US" altLang="zh-CN" sz="2200" b="0" i="1" smtClean="0">
                                <a:latin typeface="Cambria Math"/>
                              </a:rPr>
                              <m:t>1−</m:t>
                            </m:r>
                            <m:r>
                              <a:rPr lang="en-US" altLang="zh-CN" sz="2200" b="0" i="1" smtClean="0">
                                <a:latin typeface="Cambria Math"/>
                              </a:rPr>
                              <m:t>𝑝</m:t>
                            </m:r>
                          </m:e>
                        </m:d>
                      </m:e>
                      <m:sup>
                        <m:r>
                          <a:rPr lang="en-US" altLang="zh-CN" sz="2200" b="0" i="1" smtClean="0">
                            <a:latin typeface="Cambria Math"/>
                          </a:rPr>
                          <m:t>3</m:t>
                        </m:r>
                      </m:sup>
                    </m:sSup>
                  </m:oMath>
                </a14:m>
                <a:r>
                  <a:rPr lang="en-US" altLang="zh-CN" sz="2200" b="0" dirty="0">
                    <a:latin typeface="+mj-lt"/>
                  </a:rPr>
                  <a:t> </a:t>
                </a:r>
              </a:p>
            </p:txBody>
          </p:sp>
        </mc:Choice>
        <mc:Fallback xmlns="">
          <p:sp>
            <p:nvSpPr>
              <p:cNvPr id="9" name="TextBox 8"/>
              <p:cNvSpPr txBox="1">
                <a:spLocks noRot="1" noChangeAspect="1" noMove="1" noResize="1" noEditPoints="1" noAdjustHandles="1" noChangeArrowheads="1" noChangeShapeType="1" noTextEdit="1"/>
              </p:cNvSpPr>
              <p:nvPr/>
            </p:nvSpPr>
            <p:spPr>
              <a:xfrm>
                <a:off x="3467970" y="2798930"/>
                <a:ext cx="2100255" cy="498085"/>
              </a:xfrm>
              <a:prstGeom prst="rect">
                <a:avLst/>
              </a:prstGeom>
              <a:blipFill rotWithShape="1">
                <a:blip r:embed="rId8"/>
                <a:stretch>
                  <a:fillRect b="-24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70915" y="3327585"/>
                <a:ext cx="2880320" cy="43088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200" i="1" dirty="0" smtClean="0">
                          <a:latin typeface="Cambria Math"/>
                        </a:rPr>
                        <m:t>𝑏</m:t>
                      </m:r>
                      <m:d>
                        <m:dPr>
                          <m:ctrlPr>
                            <a:rPr lang="en-US" altLang="zh-CN" sz="2200" i="1" dirty="0">
                              <a:latin typeface="Cambria Math" charset="0"/>
                            </a:rPr>
                          </m:ctrlPr>
                        </m:dPr>
                        <m:e>
                          <m:r>
                            <a:rPr lang="en-US" altLang="zh-CN" sz="2200" b="0" i="1" dirty="0" smtClean="0">
                              <a:latin typeface="Cambria Math"/>
                            </a:rPr>
                            <m:t>2</m:t>
                          </m:r>
                          <m:r>
                            <a:rPr lang="en-US" altLang="zh-CN" sz="2200" i="1" dirty="0">
                              <a:latin typeface="Cambria Math"/>
                            </a:rPr>
                            <m:t>;4, </m:t>
                          </m:r>
                          <m:r>
                            <a:rPr lang="en-US" altLang="zh-CN" sz="2200" i="1" dirty="0">
                              <a:latin typeface="Cambria Math"/>
                            </a:rPr>
                            <m:t>𝑝</m:t>
                          </m:r>
                        </m:e>
                      </m:d>
                      <m:r>
                        <a:rPr lang="en-US" altLang="zh-CN" sz="2200" b="0" i="1" dirty="0" smtClean="0">
                          <a:latin typeface="Cambria Math"/>
                        </a:rPr>
                        <m:t>=</m:t>
                      </m:r>
                      <m:r>
                        <a:rPr lang="en-US" altLang="zh-CN" sz="2200" b="0" i="1" dirty="0" smtClean="0">
                          <a:latin typeface="Cambria Math"/>
                        </a:rPr>
                        <m:t>𝑃</m:t>
                      </m:r>
                      <m:d>
                        <m:dPr>
                          <m:ctrlPr>
                            <a:rPr lang="en-US" altLang="zh-CN" sz="2200" b="0" i="1" dirty="0" smtClean="0">
                              <a:latin typeface="Cambria Math" charset="0"/>
                            </a:rPr>
                          </m:ctrlPr>
                        </m:dPr>
                        <m:e>
                          <m:r>
                            <a:rPr lang="en-US" altLang="zh-CN" sz="2200" b="0" i="1" dirty="0" smtClean="0">
                              <a:latin typeface="Cambria Math"/>
                            </a:rPr>
                            <m:t>𝑋</m:t>
                          </m:r>
                          <m:r>
                            <a:rPr lang="en-US" altLang="zh-CN" sz="2200" b="0" i="1" dirty="0" smtClean="0">
                              <a:latin typeface="Cambria Math"/>
                            </a:rPr>
                            <m:t>=2</m:t>
                          </m:r>
                        </m:e>
                      </m:d>
                    </m:oMath>
                  </m:oMathPara>
                </a14:m>
                <a:endParaRPr lang="zh-CN" altLang="en-US" sz="2200" dirty="0"/>
              </a:p>
            </p:txBody>
          </p:sp>
        </mc:Choice>
        <mc:Fallback xmlns="">
          <p:sp>
            <p:nvSpPr>
              <p:cNvPr id="10" name="矩形 9"/>
              <p:cNvSpPr>
                <a:spLocks noRot="1" noChangeAspect="1" noMove="1" noResize="1" noEditPoints="1" noAdjustHandles="1" noChangeArrowheads="1" noChangeShapeType="1" noTextEdit="1"/>
              </p:cNvSpPr>
              <p:nvPr/>
            </p:nvSpPr>
            <p:spPr>
              <a:xfrm>
                <a:off x="370915" y="3327585"/>
                <a:ext cx="2880320" cy="430887"/>
              </a:xfrm>
              <a:prstGeom prst="rect">
                <a:avLst/>
              </a:prstGeom>
              <a:blipFill rotWithShape="1">
                <a:blip r:embed="rId9"/>
                <a:stretch>
                  <a:fillRect b="-112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086834" y="3293985"/>
                <a:ext cx="2233368" cy="498085"/>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d>
                      <m:dPr>
                        <m:ctrlPr>
                          <a:rPr lang="en-US" altLang="zh-CN" sz="2200" b="0" i="1" smtClean="0">
                            <a:latin typeface="Cambria Math" charset="0"/>
                          </a:rPr>
                        </m:ctrlPr>
                      </m:dPr>
                      <m:e>
                        <m:f>
                          <m:fPr>
                            <m:type m:val="noBar"/>
                            <m:ctrlPr>
                              <a:rPr lang="en-US" altLang="zh-CN" sz="2200" b="0" i="1" smtClean="0">
                                <a:latin typeface="Cambria Math" charset="0"/>
                              </a:rPr>
                            </m:ctrlPr>
                          </m:fPr>
                          <m:num>
                            <m:r>
                              <a:rPr lang="en-US" altLang="zh-CN" sz="2200" b="0" i="1" smtClean="0">
                                <a:latin typeface="Cambria Math"/>
                              </a:rPr>
                              <m:t>4</m:t>
                            </m:r>
                          </m:num>
                          <m:den>
                            <m:r>
                              <a:rPr lang="en-US" altLang="zh-CN" sz="2200" b="0" i="1" smtClean="0">
                                <a:latin typeface="Cambria Math"/>
                              </a:rPr>
                              <m:t>2</m:t>
                            </m:r>
                          </m:den>
                        </m:f>
                      </m:e>
                    </m:d>
                    <m:sSup>
                      <m:sSupPr>
                        <m:ctrlPr>
                          <a:rPr lang="en-US" altLang="zh-CN" sz="2200" b="0" i="1" smtClean="0">
                            <a:latin typeface="Cambria Math" charset="0"/>
                          </a:rPr>
                        </m:ctrlPr>
                      </m:sSupPr>
                      <m:e>
                        <m:r>
                          <a:rPr lang="en-US" altLang="zh-CN" sz="2200" b="0" i="1" smtClean="0">
                            <a:latin typeface="Cambria Math"/>
                          </a:rPr>
                          <m:t>𝑝</m:t>
                        </m:r>
                      </m:e>
                      <m:sup>
                        <m:r>
                          <a:rPr lang="en-US" altLang="zh-CN" sz="2200" b="0" i="1" smtClean="0">
                            <a:latin typeface="Cambria Math"/>
                          </a:rPr>
                          <m:t>2</m:t>
                        </m:r>
                      </m:sup>
                    </m:sSup>
                    <m:sSup>
                      <m:sSupPr>
                        <m:ctrlPr>
                          <a:rPr lang="en-US" altLang="zh-CN" sz="2200" b="0" i="1" smtClean="0">
                            <a:latin typeface="Cambria Math" charset="0"/>
                          </a:rPr>
                        </m:ctrlPr>
                      </m:sSupPr>
                      <m:e>
                        <m:d>
                          <m:dPr>
                            <m:ctrlPr>
                              <a:rPr lang="en-US" altLang="zh-CN" sz="2200" b="0" i="1" smtClean="0">
                                <a:latin typeface="Cambria Math" charset="0"/>
                              </a:rPr>
                            </m:ctrlPr>
                          </m:dPr>
                          <m:e>
                            <m:r>
                              <a:rPr lang="en-US" altLang="zh-CN" sz="2200" b="0" i="1" smtClean="0">
                                <a:latin typeface="Cambria Math"/>
                              </a:rPr>
                              <m:t>1−</m:t>
                            </m:r>
                            <m:r>
                              <a:rPr lang="en-US" altLang="zh-CN" sz="2200" b="0" i="1" smtClean="0">
                                <a:latin typeface="Cambria Math"/>
                              </a:rPr>
                              <m:t>𝑝</m:t>
                            </m:r>
                          </m:e>
                        </m:d>
                      </m:e>
                      <m:sup>
                        <m:r>
                          <a:rPr lang="en-US" altLang="zh-CN" sz="2200" b="0" i="1" smtClean="0">
                            <a:latin typeface="Cambria Math"/>
                          </a:rPr>
                          <m:t>2</m:t>
                        </m:r>
                      </m:sup>
                    </m:sSup>
                  </m:oMath>
                </a14:m>
                <a:r>
                  <a:rPr lang="en-US" altLang="zh-CN" sz="2200" b="0" dirty="0">
                    <a:latin typeface="+mj-lt"/>
                  </a:rPr>
                  <a:t> </a:t>
                </a:r>
              </a:p>
            </p:txBody>
          </p:sp>
        </mc:Choice>
        <mc:Fallback xmlns="">
          <p:sp>
            <p:nvSpPr>
              <p:cNvPr id="11" name="TextBox 10"/>
              <p:cNvSpPr txBox="1">
                <a:spLocks noRot="1" noChangeAspect="1" noMove="1" noResize="1" noEditPoints="1" noAdjustHandles="1" noChangeArrowheads="1" noChangeShapeType="1" noTextEdit="1"/>
              </p:cNvSpPr>
              <p:nvPr/>
            </p:nvSpPr>
            <p:spPr>
              <a:xfrm>
                <a:off x="3086834" y="3293985"/>
                <a:ext cx="2233368" cy="498085"/>
              </a:xfrm>
              <a:prstGeom prst="rect">
                <a:avLst/>
              </a:prstGeom>
              <a:blipFill rotWithShape="1">
                <a:blip r:embed="rId10"/>
                <a:stretch>
                  <a:fillRect b="-36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70915" y="3837497"/>
                <a:ext cx="2880320" cy="43088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200" i="1" dirty="0" smtClean="0">
                          <a:latin typeface="Cambria Math"/>
                        </a:rPr>
                        <m:t>𝑏</m:t>
                      </m:r>
                      <m:d>
                        <m:dPr>
                          <m:ctrlPr>
                            <a:rPr lang="en-US" altLang="zh-CN" sz="2200" i="1" dirty="0">
                              <a:latin typeface="Cambria Math" charset="0"/>
                            </a:rPr>
                          </m:ctrlPr>
                        </m:dPr>
                        <m:e>
                          <m:r>
                            <a:rPr lang="en-US" altLang="zh-CN" sz="2200" b="0" i="1" dirty="0" smtClean="0">
                              <a:latin typeface="Cambria Math"/>
                            </a:rPr>
                            <m:t>3</m:t>
                          </m:r>
                          <m:r>
                            <a:rPr lang="en-US" altLang="zh-CN" sz="2200" i="1" dirty="0">
                              <a:latin typeface="Cambria Math"/>
                            </a:rPr>
                            <m:t>;4, </m:t>
                          </m:r>
                          <m:r>
                            <a:rPr lang="en-US" altLang="zh-CN" sz="2200" i="1" dirty="0">
                              <a:latin typeface="Cambria Math"/>
                            </a:rPr>
                            <m:t>𝑝</m:t>
                          </m:r>
                        </m:e>
                      </m:d>
                      <m:r>
                        <a:rPr lang="en-US" altLang="zh-CN" sz="2200" b="0" i="1" dirty="0" smtClean="0">
                          <a:latin typeface="Cambria Math"/>
                        </a:rPr>
                        <m:t>=</m:t>
                      </m:r>
                      <m:r>
                        <a:rPr lang="en-US" altLang="zh-CN" sz="2200" b="0" i="1" dirty="0" smtClean="0">
                          <a:latin typeface="Cambria Math"/>
                        </a:rPr>
                        <m:t>𝑃</m:t>
                      </m:r>
                      <m:d>
                        <m:dPr>
                          <m:ctrlPr>
                            <a:rPr lang="en-US" altLang="zh-CN" sz="2200" b="0" i="1" dirty="0" smtClean="0">
                              <a:latin typeface="Cambria Math" charset="0"/>
                            </a:rPr>
                          </m:ctrlPr>
                        </m:dPr>
                        <m:e>
                          <m:r>
                            <a:rPr lang="en-US" altLang="zh-CN" sz="2200" b="0" i="1" dirty="0" smtClean="0">
                              <a:latin typeface="Cambria Math"/>
                            </a:rPr>
                            <m:t>𝑋</m:t>
                          </m:r>
                          <m:r>
                            <a:rPr lang="en-US" altLang="zh-CN" sz="2200" b="0" i="1" dirty="0" smtClean="0">
                              <a:latin typeface="Cambria Math"/>
                            </a:rPr>
                            <m:t>=3</m:t>
                          </m:r>
                        </m:e>
                      </m:d>
                    </m:oMath>
                  </m:oMathPara>
                </a14:m>
                <a:endParaRPr lang="zh-CN" altLang="en-US" sz="2200" dirty="0"/>
              </a:p>
            </p:txBody>
          </p:sp>
        </mc:Choice>
        <mc:Fallback xmlns="">
          <p:sp>
            <p:nvSpPr>
              <p:cNvPr id="12" name="矩形 11"/>
              <p:cNvSpPr>
                <a:spLocks noRot="1" noChangeAspect="1" noMove="1" noResize="1" noEditPoints="1" noAdjustHandles="1" noChangeArrowheads="1" noChangeShapeType="1" noTextEdit="1"/>
              </p:cNvSpPr>
              <p:nvPr/>
            </p:nvSpPr>
            <p:spPr>
              <a:xfrm>
                <a:off x="370915" y="3837497"/>
                <a:ext cx="2880320" cy="430887"/>
              </a:xfrm>
              <a:prstGeom prst="rect">
                <a:avLst/>
              </a:prstGeom>
              <a:blipFill rotWithShape="1">
                <a:blip r:embed="rId11"/>
                <a:stretch>
                  <a:fillRect b="-1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086834" y="3803897"/>
                <a:ext cx="2233368" cy="498085"/>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d>
                      <m:dPr>
                        <m:ctrlPr>
                          <a:rPr lang="en-US" altLang="zh-CN" sz="2200" b="0" i="1" smtClean="0">
                            <a:latin typeface="Cambria Math" charset="0"/>
                          </a:rPr>
                        </m:ctrlPr>
                      </m:dPr>
                      <m:e>
                        <m:f>
                          <m:fPr>
                            <m:type m:val="noBar"/>
                            <m:ctrlPr>
                              <a:rPr lang="en-US" altLang="zh-CN" sz="2200" b="0" i="1" smtClean="0">
                                <a:latin typeface="Cambria Math" charset="0"/>
                              </a:rPr>
                            </m:ctrlPr>
                          </m:fPr>
                          <m:num>
                            <m:r>
                              <a:rPr lang="en-US" altLang="zh-CN" sz="2200" b="0" i="1" smtClean="0">
                                <a:latin typeface="Cambria Math"/>
                              </a:rPr>
                              <m:t>4</m:t>
                            </m:r>
                          </m:num>
                          <m:den>
                            <m:r>
                              <a:rPr lang="en-US" altLang="zh-CN" sz="2200" b="0" i="1" smtClean="0">
                                <a:latin typeface="Cambria Math"/>
                              </a:rPr>
                              <m:t>3</m:t>
                            </m:r>
                          </m:den>
                        </m:f>
                      </m:e>
                    </m:d>
                    <m:sSup>
                      <m:sSupPr>
                        <m:ctrlPr>
                          <a:rPr lang="en-US" altLang="zh-CN" sz="2200" b="0" i="1" smtClean="0">
                            <a:latin typeface="Cambria Math" charset="0"/>
                          </a:rPr>
                        </m:ctrlPr>
                      </m:sSupPr>
                      <m:e>
                        <m:r>
                          <a:rPr lang="en-US" altLang="zh-CN" sz="2200" b="0" i="1" smtClean="0">
                            <a:latin typeface="Cambria Math"/>
                          </a:rPr>
                          <m:t>𝑝</m:t>
                        </m:r>
                      </m:e>
                      <m:sup>
                        <m:r>
                          <a:rPr lang="en-US" altLang="zh-CN" sz="2200" b="0" i="1" smtClean="0">
                            <a:latin typeface="Cambria Math"/>
                          </a:rPr>
                          <m:t>3</m:t>
                        </m:r>
                      </m:sup>
                    </m:sSup>
                    <m:sSup>
                      <m:sSupPr>
                        <m:ctrlPr>
                          <a:rPr lang="en-US" altLang="zh-CN" sz="2200" b="0" i="1" smtClean="0">
                            <a:latin typeface="Cambria Math" charset="0"/>
                          </a:rPr>
                        </m:ctrlPr>
                      </m:sSupPr>
                      <m:e>
                        <m:d>
                          <m:dPr>
                            <m:ctrlPr>
                              <a:rPr lang="en-US" altLang="zh-CN" sz="2200" b="0" i="1" smtClean="0">
                                <a:latin typeface="Cambria Math" charset="0"/>
                              </a:rPr>
                            </m:ctrlPr>
                          </m:dPr>
                          <m:e>
                            <m:r>
                              <a:rPr lang="en-US" altLang="zh-CN" sz="2200" b="0" i="1" smtClean="0">
                                <a:latin typeface="Cambria Math"/>
                              </a:rPr>
                              <m:t>1−</m:t>
                            </m:r>
                            <m:r>
                              <a:rPr lang="en-US" altLang="zh-CN" sz="2200" b="0" i="1" smtClean="0">
                                <a:latin typeface="Cambria Math"/>
                              </a:rPr>
                              <m:t>𝑝</m:t>
                            </m:r>
                          </m:e>
                        </m:d>
                      </m:e>
                      <m:sup>
                        <m:r>
                          <a:rPr lang="en-US" altLang="zh-CN" sz="2200" b="0" i="1" smtClean="0">
                            <a:latin typeface="Cambria Math"/>
                          </a:rPr>
                          <m:t>1</m:t>
                        </m:r>
                      </m:sup>
                    </m:sSup>
                  </m:oMath>
                </a14:m>
                <a:r>
                  <a:rPr lang="en-US" altLang="zh-CN" sz="2200" b="0" dirty="0">
                    <a:latin typeface="+mj-lt"/>
                  </a:rPr>
                  <a:t> </a:t>
                </a:r>
              </a:p>
            </p:txBody>
          </p:sp>
        </mc:Choice>
        <mc:Fallback xmlns="">
          <p:sp>
            <p:nvSpPr>
              <p:cNvPr id="13" name="TextBox 12"/>
              <p:cNvSpPr txBox="1">
                <a:spLocks noRot="1" noChangeAspect="1" noMove="1" noResize="1" noEditPoints="1" noAdjustHandles="1" noChangeArrowheads="1" noChangeShapeType="1" noTextEdit="1"/>
              </p:cNvSpPr>
              <p:nvPr/>
            </p:nvSpPr>
            <p:spPr>
              <a:xfrm>
                <a:off x="3086834" y="3803897"/>
                <a:ext cx="2233368" cy="498085"/>
              </a:xfrm>
              <a:prstGeom prst="rect">
                <a:avLst/>
              </a:prstGeom>
              <a:blipFill rotWithShape="1">
                <a:blip r:embed="rId12"/>
                <a:stretch>
                  <a:fillRect b="-36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341530" y="4314665"/>
                <a:ext cx="2880320" cy="43088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200" i="1" dirty="0" smtClean="0">
                          <a:latin typeface="Cambria Math"/>
                        </a:rPr>
                        <m:t>𝑏</m:t>
                      </m:r>
                      <m:d>
                        <m:dPr>
                          <m:ctrlPr>
                            <a:rPr lang="en-US" altLang="zh-CN" sz="2200" i="1" dirty="0">
                              <a:latin typeface="Cambria Math" charset="0"/>
                            </a:rPr>
                          </m:ctrlPr>
                        </m:dPr>
                        <m:e>
                          <m:r>
                            <a:rPr lang="en-US" altLang="zh-CN" sz="2200" b="0" i="1" dirty="0" smtClean="0">
                              <a:latin typeface="Cambria Math"/>
                            </a:rPr>
                            <m:t>4</m:t>
                          </m:r>
                          <m:r>
                            <a:rPr lang="en-US" altLang="zh-CN" sz="2200" i="1" dirty="0">
                              <a:latin typeface="Cambria Math"/>
                            </a:rPr>
                            <m:t>;4, </m:t>
                          </m:r>
                          <m:r>
                            <a:rPr lang="en-US" altLang="zh-CN" sz="2200" i="1" dirty="0">
                              <a:latin typeface="Cambria Math"/>
                            </a:rPr>
                            <m:t>𝑝</m:t>
                          </m:r>
                        </m:e>
                      </m:d>
                      <m:r>
                        <a:rPr lang="en-US" altLang="zh-CN" sz="2200" b="0" i="1" dirty="0" smtClean="0">
                          <a:latin typeface="Cambria Math"/>
                        </a:rPr>
                        <m:t>=</m:t>
                      </m:r>
                      <m:r>
                        <a:rPr lang="en-US" altLang="zh-CN" sz="2200" b="0" i="1" dirty="0" smtClean="0">
                          <a:latin typeface="Cambria Math"/>
                        </a:rPr>
                        <m:t>𝑃</m:t>
                      </m:r>
                      <m:d>
                        <m:dPr>
                          <m:ctrlPr>
                            <a:rPr lang="en-US" altLang="zh-CN" sz="2200" b="0" i="1" dirty="0" smtClean="0">
                              <a:latin typeface="Cambria Math" charset="0"/>
                            </a:rPr>
                          </m:ctrlPr>
                        </m:dPr>
                        <m:e>
                          <m:r>
                            <a:rPr lang="en-US" altLang="zh-CN" sz="2200" b="0" i="1" dirty="0" smtClean="0">
                              <a:latin typeface="Cambria Math"/>
                            </a:rPr>
                            <m:t>𝑋</m:t>
                          </m:r>
                          <m:r>
                            <a:rPr lang="en-US" altLang="zh-CN" sz="2200" b="0" i="1" dirty="0" smtClean="0">
                              <a:latin typeface="Cambria Math"/>
                            </a:rPr>
                            <m:t>=4</m:t>
                          </m:r>
                        </m:e>
                      </m:d>
                    </m:oMath>
                  </m:oMathPara>
                </a14:m>
                <a:endParaRPr lang="zh-CN" altLang="en-US" sz="2200" dirty="0"/>
              </a:p>
            </p:txBody>
          </p:sp>
        </mc:Choice>
        <mc:Fallback xmlns="">
          <p:sp>
            <p:nvSpPr>
              <p:cNvPr id="14" name="矩形 13"/>
              <p:cNvSpPr>
                <a:spLocks noRot="1" noChangeAspect="1" noMove="1" noResize="1" noEditPoints="1" noAdjustHandles="1" noChangeArrowheads="1" noChangeShapeType="1" noTextEdit="1"/>
              </p:cNvSpPr>
              <p:nvPr/>
            </p:nvSpPr>
            <p:spPr>
              <a:xfrm>
                <a:off x="341530" y="4314665"/>
                <a:ext cx="2880320" cy="430887"/>
              </a:xfrm>
              <a:prstGeom prst="rect">
                <a:avLst/>
              </a:prstGeom>
              <a:blipFill rotWithShape="1">
                <a:blip r:embed="rId13"/>
                <a:stretch>
                  <a:fillRect b="-1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3057449" y="4281065"/>
                <a:ext cx="2964273" cy="498085"/>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sSup>
                      <m:sSupPr>
                        <m:ctrlPr>
                          <a:rPr lang="en-US" altLang="zh-CN" sz="2200" b="0" i="1" smtClean="0">
                            <a:latin typeface="Cambria Math" charset="0"/>
                          </a:rPr>
                        </m:ctrlPr>
                      </m:sSupPr>
                      <m:e>
                        <m:r>
                          <a:rPr lang="en-US" altLang="zh-CN" sz="2200" b="0" i="1" smtClean="0">
                            <a:latin typeface="Cambria Math"/>
                          </a:rPr>
                          <m:t>𝑝</m:t>
                        </m:r>
                      </m:e>
                      <m:sup>
                        <m:r>
                          <a:rPr lang="en-US" altLang="zh-CN" sz="2200" b="0" i="1" smtClean="0">
                            <a:latin typeface="Cambria Math"/>
                          </a:rPr>
                          <m:t>4</m:t>
                        </m:r>
                      </m:sup>
                    </m:sSup>
                    <m:r>
                      <a:rPr lang="en-US" altLang="zh-CN" sz="2200" b="0" i="1" smtClean="0">
                        <a:latin typeface="Cambria Math"/>
                      </a:rPr>
                      <m:t>=</m:t>
                    </m:r>
                    <m:d>
                      <m:dPr>
                        <m:ctrlPr>
                          <a:rPr lang="en-US" altLang="zh-CN" sz="2200" b="0" i="1" smtClean="0">
                            <a:latin typeface="Cambria Math" charset="0"/>
                          </a:rPr>
                        </m:ctrlPr>
                      </m:dPr>
                      <m:e>
                        <m:f>
                          <m:fPr>
                            <m:type m:val="noBar"/>
                            <m:ctrlPr>
                              <a:rPr lang="en-US" altLang="zh-CN" sz="2200" b="0" i="1" smtClean="0">
                                <a:latin typeface="Cambria Math" charset="0"/>
                              </a:rPr>
                            </m:ctrlPr>
                          </m:fPr>
                          <m:num>
                            <m:r>
                              <a:rPr lang="en-US" altLang="zh-CN" sz="2200" b="0" i="1" smtClean="0">
                                <a:latin typeface="Cambria Math"/>
                              </a:rPr>
                              <m:t>4</m:t>
                            </m:r>
                          </m:num>
                          <m:den>
                            <m:r>
                              <a:rPr lang="en-US" altLang="zh-CN" sz="2200" b="0" i="1" smtClean="0">
                                <a:latin typeface="Cambria Math"/>
                              </a:rPr>
                              <m:t>4</m:t>
                            </m:r>
                          </m:den>
                        </m:f>
                      </m:e>
                    </m:d>
                    <m:sSup>
                      <m:sSupPr>
                        <m:ctrlPr>
                          <a:rPr lang="en-US" altLang="zh-CN" sz="2200" b="0" i="1" smtClean="0">
                            <a:latin typeface="Cambria Math" charset="0"/>
                          </a:rPr>
                        </m:ctrlPr>
                      </m:sSupPr>
                      <m:e>
                        <m:r>
                          <a:rPr lang="en-US" altLang="zh-CN" sz="2200" b="0" i="1" smtClean="0">
                            <a:latin typeface="Cambria Math"/>
                          </a:rPr>
                          <m:t>𝑝</m:t>
                        </m:r>
                      </m:e>
                      <m:sup>
                        <m:r>
                          <a:rPr lang="en-US" altLang="zh-CN" sz="2200" b="0" i="1" smtClean="0">
                            <a:latin typeface="Cambria Math"/>
                          </a:rPr>
                          <m:t>4</m:t>
                        </m:r>
                      </m:sup>
                    </m:sSup>
                    <m:sSup>
                      <m:sSupPr>
                        <m:ctrlPr>
                          <a:rPr lang="en-US" altLang="zh-CN" sz="2200" b="0" i="1" smtClean="0">
                            <a:latin typeface="Cambria Math" charset="0"/>
                          </a:rPr>
                        </m:ctrlPr>
                      </m:sSupPr>
                      <m:e>
                        <m:d>
                          <m:dPr>
                            <m:ctrlPr>
                              <a:rPr lang="en-US" altLang="zh-CN" sz="2200" b="0" i="1" smtClean="0">
                                <a:latin typeface="Cambria Math" charset="0"/>
                              </a:rPr>
                            </m:ctrlPr>
                          </m:dPr>
                          <m:e>
                            <m:r>
                              <a:rPr lang="en-US" altLang="zh-CN" sz="2200" b="0" i="1" smtClean="0">
                                <a:latin typeface="Cambria Math"/>
                              </a:rPr>
                              <m:t>1−</m:t>
                            </m:r>
                            <m:r>
                              <a:rPr lang="en-US" altLang="zh-CN" sz="2200" b="0" i="1" smtClean="0">
                                <a:latin typeface="Cambria Math"/>
                              </a:rPr>
                              <m:t>𝑝</m:t>
                            </m:r>
                          </m:e>
                        </m:d>
                      </m:e>
                      <m:sup>
                        <m:r>
                          <a:rPr lang="en-US" altLang="zh-CN" sz="2200" b="0" i="1" smtClean="0">
                            <a:latin typeface="Cambria Math"/>
                          </a:rPr>
                          <m:t>0</m:t>
                        </m:r>
                      </m:sup>
                    </m:sSup>
                  </m:oMath>
                </a14:m>
                <a:r>
                  <a:rPr lang="en-US" altLang="zh-CN" sz="2200" b="0" dirty="0">
                    <a:latin typeface="+mj-lt"/>
                  </a:rPr>
                  <a:t> </a:t>
                </a:r>
              </a:p>
            </p:txBody>
          </p:sp>
        </mc:Choice>
        <mc:Fallback xmlns="">
          <p:sp>
            <p:nvSpPr>
              <p:cNvPr id="15" name="TextBox 14"/>
              <p:cNvSpPr txBox="1">
                <a:spLocks noRot="1" noChangeAspect="1" noMove="1" noResize="1" noEditPoints="1" noAdjustHandles="1" noChangeArrowheads="1" noChangeShapeType="1" noTextEdit="1"/>
              </p:cNvSpPr>
              <p:nvPr/>
            </p:nvSpPr>
            <p:spPr>
              <a:xfrm>
                <a:off x="3057449" y="4281065"/>
                <a:ext cx="2964273" cy="498085"/>
              </a:xfrm>
              <a:prstGeom prst="rect">
                <a:avLst/>
              </a:prstGeom>
              <a:blipFill rotWithShape="1">
                <a:blip r:embed="rId14"/>
                <a:stretch>
                  <a:fillRect b="-243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C04CCCB9-94D8-4E56-89DA-AB957B20B58D}"/>
              </a:ext>
            </a:extLst>
          </p:cNvPr>
          <p:cNvSpPr>
            <a:spLocks noGrp="1"/>
          </p:cNvSpPr>
          <p:nvPr>
            <p:ph type="sldNum" sz="quarter" idx="11"/>
          </p:nvPr>
        </p:nvSpPr>
        <p:spPr/>
        <p:txBody>
          <a:bodyPr/>
          <a:lstStyle/>
          <a:p>
            <a:pPr>
              <a:defRPr/>
            </a:pPr>
            <a:fld id="{DF2308B0-52A9-437D-9700-D7B37876F5B1}" type="slidenum">
              <a:rPr lang="zh-CN" altLang="en-US" smtClean="0"/>
              <a:pPr>
                <a:defRPr/>
              </a:pPr>
              <a:t>50</a:t>
            </a:fld>
            <a:endParaRPr lang="en-US" altLang="zh-CN" dirty="0"/>
          </a:p>
        </p:txBody>
      </p:sp>
    </p:spTree>
    <p:extLst>
      <p:ext uri="{BB962C8B-B14F-4D97-AF65-F5344CB8AC3E}">
        <p14:creationId xmlns:p14="http://schemas.microsoft.com/office/powerpoint/2010/main" val="427128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inVertic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arn(inVertic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arn(inVertical)">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arn(inVertical)">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barn(inVertical)">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barn(inVertical)">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barn(inVertical)">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P spid="12" grpId="0"/>
      <p:bldP spid="13" grpId="0"/>
      <p:bldP spid="14" grpId="0"/>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611561" y="1403775"/>
                <a:ext cx="3839128"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If </a:t>
                </a:r>
                <a14:m>
                  <m:oMath xmlns:m="http://schemas.openxmlformats.org/officeDocument/2006/math">
                    <m:r>
                      <a:rPr lang="en-US" altLang="zh-CN" sz="2200">
                        <a:latin typeface="Cambria Math" panose="02040503050406030204" pitchFamily="18" charset="0"/>
                        <a:cs typeface="Times New Roman" panose="02020603050405020304" pitchFamily="18" charset="0"/>
                      </a:rPr>
                      <m:t>𝑋</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𝐵𝑖𝑛</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𝑛</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𝑝</m:t>
                    </m:r>
                    <m:r>
                      <a:rPr lang="en-US" altLang="zh-CN" sz="2200">
                        <a:latin typeface="Cambria Math" panose="02040503050406030204" pitchFamily="18" charset="0"/>
                        <a:cs typeface="Times New Roman" panose="02020603050405020304" pitchFamily="18" charset="0"/>
                      </a:rPr>
                      <m:t>)</m:t>
                    </m:r>
                  </m:oMath>
                </a14:m>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then it has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611561" y="1403775"/>
                <a:ext cx="3839128" cy="430887"/>
              </a:xfrm>
              <a:prstGeom prst="rect">
                <a:avLst/>
              </a:prstGeom>
              <a:blipFill>
                <a:blip r:embed="rId2"/>
                <a:stretch>
                  <a:fillRect l="-2063" t="-8451" b="-28169"/>
                </a:stretch>
              </a:blipFill>
            </p:spPr>
            <p:txBody>
              <a:bodyPr/>
              <a:lstStyle/>
              <a:p>
                <a:r>
                  <a:rPr lang="zh-CN" altLang="en-US">
                    <a:noFill/>
                  </a:rPr>
                  <a:t> </a:t>
                </a:r>
              </a:p>
            </p:txBody>
          </p:sp>
        </mc:Fallback>
      </mc:AlternateContent>
      <p:sp>
        <p:nvSpPr>
          <p:cNvPr id="3" name="TextBox 2"/>
          <p:cNvSpPr txBox="1"/>
          <p:nvPr/>
        </p:nvSpPr>
        <p:spPr>
          <a:xfrm>
            <a:off x="521550" y="959565"/>
            <a:ext cx="211523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Theorem</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610559" y="1988840"/>
                <a:ext cx="6322693" cy="1016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𝑏</m:t>
                      </m:r>
                      <m:d>
                        <m:dPr>
                          <m:ctrlPr>
                            <a:rPr lang="en-US" altLang="zh-CN" sz="2200" b="0" i="1" smtClean="0">
                              <a:latin typeface="Cambria Math" charset="0"/>
                            </a:rPr>
                          </m:ctrlPr>
                        </m:dPr>
                        <m:e>
                          <m:r>
                            <a:rPr lang="en-US" altLang="zh-CN" sz="2200" b="0" i="1" smtClean="0">
                              <a:latin typeface="Cambria Math"/>
                            </a:rPr>
                            <m:t>𝑥</m:t>
                          </m:r>
                          <m:r>
                            <a:rPr lang="en-US" altLang="zh-CN" sz="2200" b="0" i="1" smtClean="0">
                              <a:latin typeface="Cambria Math"/>
                            </a:rPr>
                            <m:t>;</m:t>
                          </m:r>
                          <m:r>
                            <a:rPr lang="en-US" altLang="zh-CN" sz="2200" b="0" i="1" smtClean="0">
                              <a:latin typeface="Cambria Math"/>
                            </a:rPr>
                            <m:t>𝑛</m:t>
                          </m:r>
                          <m:r>
                            <a:rPr lang="en-US" altLang="zh-CN" sz="2200" b="0" i="1" smtClean="0">
                              <a:latin typeface="Cambria Math"/>
                            </a:rPr>
                            <m:t>,</m:t>
                          </m:r>
                          <m:r>
                            <a:rPr lang="en-US" altLang="zh-CN" sz="2200" b="0" i="1" smtClean="0">
                              <a:latin typeface="Cambria Math"/>
                            </a:rPr>
                            <m:t>𝑝</m:t>
                          </m:r>
                        </m:e>
                      </m:d>
                      <m:r>
                        <a:rPr lang="en-US" altLang="zh-CN" sz="2200" b="0" i="1" smtClean="0">
                          <a:latin typeface="Cambria Math"/>
                        </a:rPr>
                        <m:t>=</m:t>
                      </m:r>
                      <m:d>
                        <m:dPr>
                          <m:begChr m:val="{"/>
                          <m:endChr m:val=""/>
                          <m:ctrlPr>
                            <a:rPr lang="en-US" altLang="zh-CN" sz="2200" b="0" i="1" smtClean="0">
                              <a:latin typeface="Cambria Math" charset="0"/>
                            </a:rPr>
                          </m:ctrlPr>
                        </m:dPr>
                        <m:e>
                          <m:eqArr>
                            <m:eqArrPr>
                              <m:ctrlPr>
                                <a:rPr lang="en-US" altLang="zh-CN" sz="2200" b="0" i="1" smtClean="0">
                                  <a:latin typeface="Cambria Math" charset="0"/>
                                </a:rPr>
                              </m:ctrlPr>
                            </m:eqArrPr>
                            <m:e>
                              <m:d>
                                <m:dPr>
                                  <m:ctrlPr>
                                    <a:rPr lang="en-US" altLang="zh-CN" sz="2200" b="0" i="1" smtClean="0">
                                      <a:latin typeface="Cambria Math" charset="0"/>
                                    </a:rPr>
                                  </m:ctrlPr>
                                </m:dPr>
                                <m:e>
                                  <m:f>
                                    <m:fPr>
                                      <m:type m:val="noBar"/>
                                      <m:ctrlPr>
                                        <a:rPr lang="en-US" altLang="zh-CN" sz="2200" b="0" i="1" smtClean="0">
                                          <a:latin typeface="Cambria Math" charset="0"/>
                                        </a:rPr>
                                      </m:ctrlPr>
                                    </m:fPr>
                                    <m:num>
                                      <m:r>
                                        <a:rPr lang="en-US" altLang="zh-CN" sz="2200" b="0" i="1" smtClean="0">
                                          <a:latin typeface="Cambria Math"/>
                                        </a:rPr>
                                        <m:t>𝑛</m:t>
                                      </m:r>
                                    </m:num>
                                    <m:den>
                                      <m:r>
                                        <a:rPr lang="en-US" altLang="zh-CN" sz="2200" b="0" i="1" smtClean="0">
                                          <a:latin typeface="Cambria Math"/>
                                        </a:rPr>
                                        <m:t>𝑥</m:t>
                                      </m:r>
                                    </m:den>
                                  </m:f>
                                </m:e>
                              </m:d>
                              <m:sSup>
                                <m:sSupPr>
                                  <m:ctrlPr>
                                    <a:rPr lang="en-US" altLang="zh-CN" sz="2200" b="0" i="1" smtClean="0">
                                      <a:latin typeface="Cambria Math" charset="0"/>
                                    </a:rPr>
                                  </m:ctrlPr>
                                </m:sSupPr>
                                <m:e>
                                  <m:r>
                                    <a:rPr lang="en-US" altLang="zh-CN" sz="2200" b="0" i="1" smtClean="0">
                                      <a:latin typeface="Cambria Math"/>
                                    </a:rPr>
                                    <m:t>𝑝</m:t>
                                  </m:r>
                                </m:e>
                                <m:sup>
                                  <m:r>
                                    <a:rPr lang="en-US" altLang="zh-CN" sz="2200" b="0" i="1" smtClean="0">
                                      <a:latin typeface="Cambria Math"/>
                                    </a:rPr>
                                    <m:t>𝑥</m:t>
                                  </m:r>
                                </m:sup>
                              </m:sSup>
                              <m:sSup>
                                <m:sSupPr>
                                  <m:ctrlPr>
                                    <a:rPr lang="en-US" altLang="zh-CN" sz="2200" b="0" i="1" smtClean="0">
                                      <a:latin typeface="Cambria Math" charset="0"/>
                                    </a:rPr>
                                  </m:ctrlPr>
                                </m:sSupPr>
                                <m:e>
                                  <m:d>
                                    <m:dPr>
                                      <m:ctrlPr>
                                        <a:rPr lang="en-US" altLang="zh-CN" sz="2200" b="0" i="1" smtClean="0">
                                          <a:latin typeface="Cambria Math" charset="0"/>
                                        </a:rPr>
                                      </m:ctrlPr>
                                    </m:dPr>
                                    <m:e>
                                      <m:r>
                                        <a:rPr lang="en-US" altLang="zh-CN" sz="2200" b="0" i="1" smtClean="0">
                                          <a:latin typeface="Cambria Math"/>
                                        </a:rPr>
                                        <m:t>1−</m:t>
                                      </m:r>
                                      <m:r>
                                        <a:rPr lang="en-US" altLang="zh-CN" sz="2200" b="0" i="1" smtClean="0">
                                          <a:latin typeface="Cambria Math"/>
                                        </a:rPr>
                                        <m:t>𝑝</m:t>
                                      </m:r>
                                    </m:e>
                                  </m:d>
                                </m:e>
                                <m:sup>
                                  <m:r>
                                    <a:rPr lang="en-US" altLang="zh-CN" sz="2200" b="0" i="1" smtClean="0">
                                      <a:latin typeface="Cambria Math"/>
                                    </a:rPr>
                                    <m:t>𝑛</m:t>
                                  </m:r>
                                  <m:r>
                                    <a:rPr lang="en-US" altLang="zh-CN" sz="2200" b="0" i="1" smtClean="0">
                                      <a:latin typeface="Cambria Math"/>
                                    </a:rPr>
                                    <m:t>−</m:t>
                                  </m:r>
                                  <m:r>
                                    <a:rPr lang="en-US" altLang="zh-CN" sz="2200" b="0" i="1" smtClean="0">
                                      <a:latin typeface="Cambria Math"/>
                                    </a:rPr>
                                    <m:t>𝑥</m:t>
                                  </m:r>
                                </m:sup>
                              </m:sSup>
                              <m:r>
                                <a:rPr lang="en-US" altLang="zh-CN" sz="2200" b="0" i="1" smtClean="0">
                                  <a:latin typeface="Cambria Math"/>
                                </a:rPr>
                                <m:t>,  </m:t>
                              </m:r>
                              <m:r>
                                <a:rPr lang="en-US" altLang="zh-CN" sz="2200" b="0" i="1" smtClean="0">
                                  <a:latin typeface="Cambria Math"/>
                                </a:rPr>
                                <m:t>𝑥</m:t>
                              </m:r>
                              <m:r>
                                <a:rPr lang="en-US" altLang="zh-CN" sz="2200" b="0" i="1" smtClean="0">
                                  <a:latin typeface="Cambria Math"/>
                                </a:rPr>
                                <m:t>=0,1,2,…,</m:t>
                              </m:r>
                              <m:r>
                                <a:rPr lang="en-US" altLang="zh-CN" sz="2200" b="0" i="1" smtClean="0">
                                  <a:latin typeface="Cambria Math"/>
                                </a:rPr>
                                <m:t>𝑛</m:t>
                              </m:r>
                            </m:e>
                            <m:e>
                              <m:r>
                                <a:rPr lang="en-US" altLang="zh-CN" sz="2200" b="0" i="1" smtClean="0">
                                  <a:latin typeface="Cambria Math"/>
                                </a:rPr>
                                <m:t>           0,               </m:t>
                              </m:r>
                              <m:r>
                                <a:rPr lang="en-US" altLang="zh-CN" sz="2200" b="0" i="1" smtClean="0">
                                  <a:latin typeface="Cambria Math"/>
                                </a:rPr>
                                <m:t>𝑜𝑡h𝑒𝑟𝑤𝑖𝑠𝑒</m:t>
                              </m:r>
                            </m:e>
                          </m:eqArr>
                          <m:r>
                            <a:rPr lang="en-US" altLang="zh-CN" sz="2200" b="0" i="1" smtClean="0">
                              <a:latin typeface="Cambria Math"/>
                            </a:rPr>
                            <m:t>.</m:t>
                          </m:r>
                        </m:e>
                      </m:d>
                    </m:oMath>
                  </m:oMathPara>
                </a14:m>
                <a:endParaRPr lang="zh-CN" altLang="en-US" sz="22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10559" y="1988840"/>
                <a:ext cx="6322693" cy="1016047"/>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29490" y="3153130"/>
                <a:ext cx="8124842" cy="614784"/>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Substituting </a:t>
                </a:r>
                <a14:m>
                  <m:oMath xmlns:m="http://schemas.openxmlformats.org/officeDocument/2006/math">
                    <m:d>
                      <m:dPr>
                        <m:ctrlPr>
                          <a:rPr lang="en-US" altLang="zh-CN" sz="2200" i="1">
                            <a:latin typeface="Cambria Math" charset="0"/>
                            <a:cs typeface="Times New Roman" panose="02020603050405020304" pitchFamily="18" charset="0"/>
                          </a:rPr>
                        </m:ctrlPr>
                      </m:dPr>
                      <m:e>
                        <m:f>
                          <m:fPr>
                            <m:type m:val="noBar"/>
                            <m:ctrlPr>
                              <a:rPr lang="en-US" altLang="zh-CN" sz="2200" i="1">
                                <a:latin typeface="Cambria Math" charset="0"/>
                                <a:cs typeface="Times New Roman" panose="02020603050405020304" pitchFamily="18" charset="0"/>
                              </a:rPr>
                            </m:ctrlPr>
                          </m:fPr>
                          <m:num>
                            <m:r>
                              <a:rPr lang="en-US" altLang="zh-CN" sz="2200">
                                <a:latin typeface="Cambria Math" panose="02040503050406030204" pitchFamily="18" charset="0"/>
                                <a:cs typeface="Times New Roman" panose="02020603050405020304" pitchFamily="18" charset="0"/>
                              </a:rPr>
                              <m:t>𝑛</m:t>
                            </m:r>
                          </m:num>
                          <m:den>
                            <m:r>
                              <a:rPr lang="en-US" altLang="zh-CN" sz="2200">
                                <a:latin typeface="Cambria Math" panose="02040503050406030204" pitchFamily="18" charset="0"/>
                                <a:cs typeface="Times New Roman" panose="02020603050405020304" pitchFamily="18" charset="0"/>
                              </a:rPr>
                              <m:t>𝑥</m:t>
                            </m:r>
                          </m:den>
                        </m:f>
                      </m:e>
                    </m:d>
                    <m:r>
                      <a:rPr lang="en-US" altLang="zh-CN" sz="2200">
                        <a:latin typeface="Cambria Math" panose="02040503050406030204" pitchFamily="18" charset="0"/>
                        <a:cs typeface="Times New Roman" panose="02020603050405020304" pitchFamily="18" charset="0"/>
                      </a:rPr>
                      <m:t>=</m:t>
                    </m:r>
                    <m:f>
                      <m:fPr>
                        <m:ctrlPr>
                          <a:rPr lang="en-US" altLang="zh-CN" sz="2200" i="1">
                            <a:latin typeface="Cambria Math" charset="0"/>
                            <a:cs typeface="Times New Roman" panose="02020603050405020304" pitchFamily="18" charset="0"/>
                          </a:rPr>
                        </m:ctrlPr>
                      </m:fPr>
                      <m:num>
                        <m:r>
                          <a:rPr lang="en-US" altLang="zh-CN" sz="2200">
                            <a:latin typeface="Cambria Math" panose="02040503050406030204" pitchFamily="18" charset="0"/>
                            <a:cs typeface="Times New Roman" panose="02020603050405020304" pitchFamily="18" charset="0"/>
                          </a:rPr>
                          <m:t>𝑛</m:t>
                        </m:r>
                        <m:r>
                          <a:rPr lang="en-US" altLang="zh-CN" sz="2200">
                            <a:latin typeface="Cambria Math" panose="02040503050406030204" pitchFamily="18" charset="0"/>
                            <a:cs typeface="Times New Roman" panose="02020603050405020304" pitchFamily="18" charset="0"/>
                          </a:rPr>
                          <m:t>!</m:t>
                        </m:r>
                      </m:num>
                      <m:den>
                        <m:d>
                          <m:dPr>
                            <m:ctrlPr>
                              <a:rPr lang="en-US" altLang="zh-CN" sz="2200" i="1">
                                <a:latin typeface="Cambria Math" charset="0"/>
                                <a:cs typeface="Times New Roman" panose="02020603050405020304" pitchFamily="18" charset="0"/>
                              </a:rPr>
                            </m:ctrlPr>
                          </m:dPr>
                          <m:e>
                            <m:r>
                              <a:rPr lang="en-US" altLang="zh-CN" sz="2200">
                                <a:latin typeface="Cambria Math" panose="02040503050406030204" pitchFamily="18" charset="0"/>
                                <a:cs typeface="Times New Roman" panose="02020603050405020304" pitchFamily="18" charset="0"/>
                              </a:rPr>
                              <m:t>𝑛</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𝑥</m:t>
                            </m:r>
                          </m:e>
                        </m:d>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𝑥</m:t>
                        </m:r>
                        <m:r>
                          <a:rPr lang="en-US" altLang="zh-CN" sz="2200">
                            <a:latin typeface="Cambria Math" panose="02040503050406030204" pitchFamily="18" charset="0"/>
                            <a:cs typeface="Times New Roman" panose="02020603050405020304" pitchFamily="18" charset="0"/>
                          </a:rPr>
                          <m:t>!</m:t>
                        </m:r>
                      </m:den>
                    </m:f>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into the above expression, we find that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29490" y="3153130"/>
                <a:ext cx="8124842" cy="614784"/>
              </a:xfrm>
              <a:prstGeom prst="rect">
                <a:avLst/>
              </a:prstGeom>
              <a:blipFill>
                <a:blip r:embed="rId4"/>
                <a:stretch>
                  <a:fillRect l="-975" b="-19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10559" y="3933636"/>
                <a:ext cx="6030946" cy="614784"/>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𝑏</m:t>
                    </m:r>
                    <m:d>
                      <m:dPr>
                        <m:ctrlPr>
                          <a:rPr lang="en-US" altLang="zh-CN" sz="2200" b="0" i="1" smtClean="0">
                            <a:latin typeface="Cambria Math" charset="0"/>
                          </a:rPr>
                        </m:ctrlPr>
                      </m:dPr>
                      <m:e>
                        <m:r>
                          <a:rPr lang="en-US" altLang="zh-CN" sz="2200" b="0" i="1" smtClean="0">
                            <a:latin typeface="Cambria Math"/>
                          </a:rPr>
                          <m:t>𝑥</m:t>
                        </m:r>
                        <m:r>
                          <a:rPr lang="en-US" altLang="zh-CN" sz="2200" b="0" i="1" smtClean="0">
                            <a:latin typeface="Cambria Math"/>
                          </a:rPr>
                          <m:t>;</m:t>
                        </m:r>
                        <m:r>
                          <a:rPr lang="en-US" altLang="zh-CN" sz="2200" b="0" i="1" smtClean="0">
                            <a:latin typeface="Cambria Math"/>
                          </a:rPr>
                          <m:t>𝑛</m:t>
                        </m:r>
                        <m:r>
                          <a:rPr lang="en-US" altLang="zh-CN" sz="2200" b="0" i="1" smtClean="0">
                            <a:latin typeface="Cambria Math"/>
                          </a:rPr>
                          <m:t>,</m:t>
                        </m:r>
                        <m:r>
                          <a:rPr lang="en-US" altLang="zh-CN" sz="2200" b="0" i="1" smtClean="0">
                            <a:latin typeface="Cambria Math"/>
                          </a:rPr>
                          <m:t>𝑝</m:t>
                        </m:r>
                      </m:e>
                    </m:d>
                    <m:r>
                      <a:rPr lang="en-US" altLang="zh-CN" sz="2200" b="0" i="1" smtClean="0">
                        <a:latin typeface="Cambria Math"/>
                      </a:rPr>
                      <m:t>=</m:t>
                    </m:r>
                    <m:f>
                      <m:fPr>
                        <m:ctrlPr>
                          <a:rPr lang="en-US" altLang="zh-CN" sz="2200" b="0" i="1" smtClean="0">
                            <a:latin typeface="Cambria Math" charset="0"/>
                          </a:rPr>
                        </m:ctrlPr>
                      </m:fPr>
                      <m:num>
                        <m:r>
                          <a:rPr lang="en-US" altLang="zh-CN" sz="2200" b="0" i="1" smtClean="0">
                            <a:latin typeface="Cambria Math"/>
                          </a:rPr>
                          <m:t>𝑛</m:t>
                        </m:r>
                        <m:r>
                          <a:rPr lang="en-US" altLang="zh-CN" sz="2200" b="0" i="1" smtClean="0">
                            <a:latin typeface="Cambria Math"/>
                          </a:rPr>
                          <m:t>!</m:t>
                        </m:r>
                      </m:num>
                      <m:den>
                        <m:d>
                          <m:dPr>
                            <m:ctrlPr>
                              <a:rPr lang="en-US" altLang="zh-CN" sz="2200" b="0" i="1" smtClean="0">
                                <a:latin typeface="Cambria Math" charset="0"/>
                              </a:rPr>
                            </m:ctrlPr>
                          </m:dPr>
                          <m:e>
                            <m:r>
                              <a:rPr lang="en-US" altLang="zh-CN" sz="2200" b="0" i="1" smtClean="0">
                                <a:latin typeface="Cambria Math"/>
                              </a:rPr>
                              <m:t>𝑛</m:t>
                            </m:r>
                            <m:r>
                              <a:rPr lang="en-US" altLang="zh-CN" sz="2200" b="0" i="1" smtClean="0">
                                <a:latin typeface="Cambria Math"/>
                              </a:rPr>
                              <m:t>−</m:t>
                            </m:r>
                            <m:r>
                              <a:rPr lang="en-US" altLang="zh-CN" sz="2200" b="0" i="1" smtClean="0">
                                <a:latin typeface="Cambria Math"/>
                              </a:rPr>
                              <m:t>𝑥</m:t>
                            </m:r>
                          </m:e>
                        </m:d>
                        <m:r>
                          <a:rPr lang="en-US" altLang="zh-CN" sz="2200" b="0" i="1" smtClean="0">
                            <a:latin typeface="Cambria Math"/>
                          </a:rPr>
                          <m:t>!</m:t>
                        </m:r>
                        <m:r>
                          <a:rPr lang="en-US" altLang="zh-CN" sz="2200" b="0" i="1" smtClean="0">
                            <a:latin typeface="Cambria Math"/>
                          </a:rPr>
                          <m:t>𝑥</m:t>
                        </m:r>
                        <m:r>
                          <a:rPr lang="en-US" altLang="zh-CN" sz="2200" b="0" i="1" smtClean="0">
                            <a:latin typeface="Cambria Math"/>
                          </a:rPr>
                          <m:t>!</m:t>
                        </m:r>
                      </m:den>
                    </m:f>
                    <m:sSup>
                      <m:sSupPr>
                        <m:ctrlPr>
                          <a:rPr lang="en-US" altLang="zh-CN" sz="2200" b="0" i="1" smtClean="0">
                            <a:latin typeface="Cambria Math" charset="0"/>
                          </a:rPr>
                        </m:ctrlPr>
                      </m:sSupPr>
                      <m:e>
                        <m:r>
                          <a:rPr lang="en-US" altLang="zh-CN" sz="2200" b="0" i="1" smtClean="0">
                            <a:latin typeface="Cambria Math"/>
                          </a:rPr>
                          <m:t>𝑝</m:t>
                        </m:r>
                      </m:e>
                      <m:sup>
                        <m:r>
                          <a:rPr lang="en-US" altLang="zh-CN" sz="2200" b="0" i="1" smtClean="0">
                            <a:latin typeface="Cambria Math"/>
                          </a:rPr>
                          <m:t>𝑥</m:t>
                        </m:r>
                      </m:sup>
                    </m:sSup>
                    <m:sSup>
                      <m:sSupPr>
                        <m:ctrlPr>
                          <a:rPr lang="en-US" altLang="zh-CN" sz="2200" b="0" i="1" smtClean="0">
                            <a:latin typeface="Cambria Math" charset="0"/>
                          </a:rPr>
                        </m:ctrlPr>
                      </m:sSupPr>
                      <m:e>
                        <m:d>
                          <m:dPr>
                            <m:ctrlPr>
                              <a:rPr lang="en-US" altLang="zh-CN" sz="2200" b="0" i="1" smtClean="0">
                                <a:latin typeface="Cambria Math" charset="0"/>
                              </a:rPr>
                            </m:ctrlPr>
                          </m:dPr>
                          <m:e>
                            <m:r>
                              <a:rPr lang="en-US" altLang="zh-CN" sz="2200" b="0" i="1" smtClean="0">
                                <a:latin typeface="Cambria Math"/>
                              </a:rPr>
                              <m:t>1−</m:t>
                            </m:r>
                            <m:r>
                              <a:rPr lang="en-US" altLang="zh-CN" sz="2200" b="0" i="1" smtClean="0">
                                <a:latin typeface="Cambria Math"/>
                              </a:rPr>
                              <m:t>𝑝</m:t>
                            </m:r>
                          </m:e>
                        </m:d>
                      </m:e>
                      <m:sup>
                        <m:r>
                          <a:rPr lang="en-US" altLang="zh-CN" sz="2200" b="0" i="1" smtClean="0">
                            <a:latin typeface="Cambria Math"/>
                          </a:rPr>
                          <m:t>𝑛</m:t>
                        </m:r>
                        <m:r>
                          <a:rPr lang="en-US" altLang="zh-CN" sz="2200" b="0" i="1" smtClean="0">
                            <a:latin typeface="Cambria Math"/>
                          </a:rPr>
                          <m:t>−</m:t>
                        </m:r>
                        <m:r>
                          <a:rPr lang="en-US" altLang="zh-CN" sz="2200" b="0" i="1" smtClean="0">
                            <a:latin typeface="Cambria Math"/>
                          </a:rPr>
                          <m:t>𝑥</m:t>
                        </m:r>
                      </m:sup>
                    </m:sSup>
                    <m:r>
                      <a:rPr lang="en-US" altLang="zh-CN" sz="2200" b="0" i="0" smtClean="0">
                        <a:latin typeface="Cambria Math"/>
                      </a:rPr>
                      <m:t>,</m:t>
                    </m:r>
                  </m:oMath>
                </a14:m>
                <a:r>
                  <a:rPr lang="zh-CN" altLang="en-US" sz="2200" dirty="0">
                    <a:latin typeface="+mj-lt"/>
                  </a:rPr>
                  <a:t> </a:t>
                </a:r>
                <a14:m>
                  <m:oMath xmlns:m="http://schemas.openxmlformats.org/officeDocument/2006/math">
                    <m:r>
                      <a:rPr lang="en-US" altLang="zh-CN" sz="2200" i="1">
                        <a:latin typeface="Cambria Math"/>
                      </a:rPr>
                      <m:t>𝑥</m:t>
                    </m:r>
                    <m:r>
                      <a:rPr lang="en-US" altLang="zh-CN" sz="2200" i="1">
                        <a:latin typeface="Cambria Math"/>
                      </a:rPr>
                      <m:t>=0,1,2,…,</m:t>
                    </m:r>
                    <m:r>
                      <a:rPr lang="en-US" altLang="zh-CN" sz="2200" i="1">
                        <a:latin typeface="Cambria Math"/>
                      </a:rPr>
                      <m:t>𝑛</m:t>
                    </m:r>
                  </m:oMath>
                </a14:m>
                <a:endParaRPr lang="zh-CN" altLang="en-US" sz="2200" dirty="0"/>
              </a:p>
            </p:txBody>
          </p:sp>
        </mc:Choice>
        <mc:Fallback xmlns="">
          <p:sp>
            <p:nvSpPr>
              <p:cNvPr id="6" name="TextBox 5"/>
              <p:cNvSpPr txBox="1">
                <a:spLocks noRot="1" noChangeAspect="1" noMove="1" noResize="1" noEditPoints="1" noAdjustHandles="1" noChangeArrowheads="1" noChangeShapeType="1" noTextEdit="1"/>
              </p:cNvSpPr>
              <p:nvPr/>
            </p:nvSpPr>
            <p:spPr>
              <a:xfrm>
                <a:off x="610559" y="3933636"/>
                <a:ext cx="6030946" cy="614784"/>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57712" y="5257011"/>
                <a:ext cx="5562357" cy="492571"/>
              </a:xfrm>
              <a:prstGeom prst="rect">
                <a:avLst/>
              </a:prstGeom>
              <a:noFill/>
            </p:spPr>
            <p:txBody>
              <a:bodyPr wrap="none" rtlCol="0">
                <a:spAutoFit/>
              </a:bodyPr>
              <a:lstStyle/>
              <a:p>
                <a14:m>
                  <m:oMath xmlns:m="http://schemas.openxmlformats.org/officeDocument/2006/math">
                    <m:nary>
                      <m:naryPr>
                        <m:chr m:val="∑"/>
                        <m:limLoc m:val="subSup"/>
                        <m:ctrlPr>
                          <a:rPr lang="zh-CN" altLang="en-US" sz="2200" i="1" smtClean="0">
                            <a:latin typeface="Cambria Math" charset="0"/>
                          </a:rPr>
                        </m:ctrlPr>
                      </m:naryPr>
                      <m:sub>
                        <m:r>
                          <m:rPr>
                            <m:brk m:alnAt="25"/>
                          </m:rPr>
                          <a:rPr lang="en-US" altLang="zh-CN" sz="2200" b="0" i="1" smtClean="0">
                            <a:latin typeface="Cambria Math"/>
                          </a:rPr>
                          <m:t>𝑥</m:t>
                        </m:r>
                        <m:r>
                          <a:rPr lang="en-US" altLang="zh-CN" sz="2200" b="0" i="1" smtClean="0">
                            <a:latin typeface="Cambria Math"/>
                          </a:rPr>
                          <m:t>=0</m:t>
                        </m:r>
                      </m:sub>
                      <m:sup>
                        <m:r>
                          <a:rPr lang="en-US" altLang="zh-CN" sz="2200" b="0" i="1" smtClean="0">
                            <a:latin typeface="Cambria Math"/>
                          </a:rPr>
                          <m:t>𝑛</m:t>
                        </m:r>
                      </m:sup>
                      <m:e>
                        <m:d>
                          <m:dPr>
                            <m:ctrlPr>
                              <a:rPr lang="en-US" altLang="zh-CN" sz="2200" i="1">
                                <a:latin typeface="Cambria Math" charset="0"/>
                              </a:rPr>
                            </m:ctrlPr>
                          </m:dPr>
                          <m:e>
                            <m:f>
                              <m:fPr>
                                <m:type m:val="noBar"/>
                                <m:ctrlPr>
                                  <a:rPr lang="en-US" altLang="zh-CN" sz="2200" i="1">
                                    <a:latin typeface="Cambria Math" charset="0"/>
                                  </a:rPr>
                                </m:ctrlPr>
                              </m:fPr>
                              <m:num>
                                <m:r>
                                  <a:rPr lang="en-US" altLang="zh-CN" sz="2200" i="1">
                                    <a:latin typeface="Cambria Math"/>
                                  </a:rPr>
                                  <m:t>𝑛</m:t>
                                </m:r>
                              </m:num>
                              <m:den>
                                <m:r>
                                  <a:rPr lang="en-US" altLang="zh-CN" sz="2200" i="1">
                                    <a:latin typeface="Cambria Math"/>
                                  </a:rPr>
                                  <m:t>𝑥</m:t>
                                </m:r>
                              </m:den>
                            </m:f>
                          </m:e>
                        </m:d>
                        <m:sSup>
                          <m:sSupPr>
                            <m:ctrlPr>
                              <a:rPr lang="en-US" altLang="zh-CN" sz="2200" i="1">
                                <a:latin typeface="Cambria Math" charset="0"/>
                              </a:rPr>
                            </m:ctrlPr>
                          </m:sSupPr>
                          <m:e>
                            <m:r>
                              <a:rPr lang="en-US" altLang="zh-CN" sz="2200" i="1">
                                <a:latin typeface="Cambria Math"/>
                              </a:rPr>
                              <m:t>𝑝</m:t>
                            </m:r>
                          </m:e>
                          <m:sup>
                            <m:r>
                              <a:rPr lang="en-US" altLang="zh-CN" sz="2200" i="1">
                                <a:latin typeface="Cambria Math"/>
                              </a:rPr>
                              <m:t>𝑥</m:t>
                            </m:r>
                          </m:sup>
                        </m:sSup>
                        <m:sSup>
                          <m:sSupPr>
                            <m:ctrlPr>
                              <a:rPr lang="en-US" altLang="zh-CN" sz="2200" i="1">
                                <a:latin typeface="Cambria Math" charset="0"/>
                              </a:rPr>
                            </m:ctrlPr>
                          </m:sSupPr>
                          <m:e>
                            <m:d>
                              <m:dPr>
                                <m:ctrlPr>
                                  <a:rPr lang="en-US" altLang="zh-CN" sz="2200" i="1">
                                    <a:latin typeface="Cambria Math" charset="0"/>
                                  </a:rPr>
                                </m:ctrlPr>
                              </m:dPr>
                              <m:e>
                                <m:r>
                                  <a:rPr lang="en-US" altLang="zh-CN" sz="2200" i="1">
                                    <a:latin typeface="Cambria Math"/>
                                  </a:rPr>
                                  <m:t>1−</m:t>
                                </m:r>
                                <m:r>
                                  <a:rPr lang="en-US" altLang="zh-CN" sz="2200" i="1">
                                    <a:latin typeface="Cambria Math"/>
                                  </a:rPr>
                                  <m:t>𝑝</m:t>
                                </m:r>
                              </m:e>
                            </m:d>
                          </m:e>
                          <m:sup>
                            <m:r>
                              <a:rPr lang="en-US" altLang="zh-CN" sz="2200" i="1">
                                <a:latin typeface="Cambria Math"/>
                              </a:rPr>
                              <m:t>𝑛</m:t>
                            </m:r>
                            <m:r>
                              <a:rPr lang="en-US" altLang="zh-CN" sz="2200" i="1">
                                <a:latin typeface="Cambria Math"/>
                              </a:rPr>
                              <m:t>−</m:t>
                            </m:r>
                            <m:r>
                              <a:rPr lang="en-US" altLang="zh-CN" sz="2200" i="1">
                                <a:latin typeface="Cambria Math"/>
                              </a:rPr>
                              <m:t>𝑥</m:t>
                            </m:r>
                          </m:sup>
                        </m:sSup>
                      </m:e>
                    </m:nary>
                    <m:r>
                      <a:rPr lang="en-US" altLang="zh-CN" sz="2200" b="0" i="1" smtClean="0">
                        <a:latin typeface="Cambria Math"/>
                      </a:rPr>
                      <m:t>=</m:t>
                    </m:r>
                    <m:sSup>
                      <m:sSupPr>
                        <m:ctrlPr>
                          <a:rPr lang="en-US" altLang="zh-CN" sz="2200" b="0" i="1" smtClean="0">
                            <a:latin typeface="Cambria Math" charset="0"/>
                          </a:rPr>
                        </m:ctrlPr>
                      </m:sSupPr>
                      <m:e>
                        <m:d>
                          <m:dPr>
                            <m:begChr m:val="["/>
                            <m:endChr m:val="]"/>
                            <m:ctrlPr>
                              <a:rPr lang="en-US" altLang="zh-CN" sz="2200" b="0" i="1" smtClean="0">
                                <a:latin typeface="Cambria Math" charset="0"/>
                              </a:rPr>
                            </m:ctrlPr>
                          </m:dPr>
                          <m:e>
                            <m:r>
                              <a:rPr lang="en-US" altLang="zh-CN" sz="2200" b="0" i="1" smtClean="0">
                                <a:latin typeface="Cambria Math"/>
                              </a:rPr>
                              <m:t>𝑝</m:t>
                            </m:r>
                            <m:r>
                              <a:rPr lang="en-US" altLang="zh-CN" sz="2200" b="0" i="1" smtClean="0">
                                <a:latin typeface="Cambria Math"/>
                              </a:rPr>
                              <m:t>+</m:t>
                            </m:r>
                            <m:d>
                              <m:dPr>
                                <m:ctrlPr>
                                  <a:rPr lang="en-US" altLang="zh-CN" sz="2200" b="0" i="1" smtClean="0">
                                    <a:latin typeface="Cambria Math" charset="0"/>
                                  </a:rPr>
                                </m:ctrlPr>
                              </m:dPr>
                              <m:e>
                                <m:r>
                                  <a:rPr lang="en-US" altLang="zh-CN" sz="2200" b="0" i="1" smtClean="0">
                                    <a:latin typeface="Cambria Math"/>
                                  </a:rPr>
                                  <m:t>1−</m:t>
                                </m:r>
                                <m:r>
                                  <a:rPr lang="en-US" altLang="zh-CN" sz="2200" b="0" i="1" smtClean="0">
                                    <a:latin typeface="Cambria Math"/>
                                  </a:rPr>
                                  <m:t>𝑝</m:t>
                                </m:r>
                              </m:e>
                            </m:d>
                          </m:e>
                        </m:d>
                      </m:e>
                      <m:sup>
                        <m:r>
                          <a:rPr lang="en-US" altLang="zh-CN" sz="2200" b="0" i="1" smtClean="0">
                            <a:latin typeface="Cambria Math"/>
                          </a:rPr>
                          <m:t>𝑛</m:t>
                        </m:r>
                      </m:sup>
                    </m:sSup>
                    <m:r>
                      <a:rPr lang="en-US" altLang="zh-CN" sz="2200" b="0" i="1" smtClean="0">
                        <a:latin typeface="Cambria Math"/>
                      </a:rPr>
                      <m:t>=1</m:t>
                    </m:r>
                  </m:oMath>
                </a14:m>
                <a:r>
                  <a:rPr lang="en-US" altLang="zh-CN" sz="2200" dirty="0">
                    <a:latin typeface="+mj-lt"/>
                  </a:rPr>
                  <a:t>.</a:t>
                </a:r>
                <a:r>
                  <a:rPr lang="zh-CN" altLang="en-US" sz="2200" dirty="0">
                    <a:latin typeface="+mj-lt"/>
                  </a:rPr>
                  <a:t> </a:t>
                </a:r>
              </a:p>
            </p:txBody>
          </p:sp>
        </mc:Choice>
        <mc:Fallback xmlns="">
          <p:sp>
            <p:nvSpPr>
              <p:cNvPr id="7" name="TextBox 6"/>
              <p:cNvSpPr txBox="1">
                <a:spLocks noRot="1" noChangeAspect="1" noMove="1" noResize="1" noEditPoints="1" noAdjustHandles="1" noChangeArrowheads="1" noChangeShapeType="1" noTextEdit="1"/>
              </p:cNvSpPr>
              <p:nvPr/>
            </p:nvSpPr>
            <p:spPr>
              <a:xfrm>
                <a:off x="557712" y="5257011"/>
                <a:ext cx="5562357" cy="492571"/>
              </a:xfrm>
              <a:prstGeom prst="rect">
                <a:avLst/>
              </a:prstGeom>
              <a:blipFill rotWithShape="1">
                <a:blip r:embed="rId6"/>
                <a:stretch>
                  <a:fillRect l="-7558" t="-106173" b="-158025"/>
                </a:stretch>
              </a:blipFill>
            </p:spPr>
            <p:txBody>
              <a:bodyPr/>
              <a:lstStyle/>
              <a:p>
                <a:r>
                  <a:rPr lang="zh-CN" altLang="en-US">
                    <a:noFill/>
                  </a:rPr>
                  <a:t> </a:t>
                </a:r>
              </a:p>
            </p:txBody>
          </p:sp>
        </mc:Fallback>
      </mc:AlternateContent>
      <p:sp>
        <p:nvSpPr>
          <p:cNvPr id="8" name="TextBox 7"/>
          <p:cNvSpPr txBox="1"/>
          <p:nvPr/>
        </p:nvSpPr>
        <p:spPr>
          <a:xfrm>
            <a:off x="611561" y="4683300"/>
            <a:ext cx="4140461"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By binomial theorem</a:t>
            </a:r>
            <a:endParaRPr lang="zh-CN" altLang="en-US" sz="2200" dirty="0">
              <a:latin typeface="Times New Roman" panose="02020603050405020304" pitchFamily="18" charset="0"/>
              <a:cs typeface="Times New Roman" panose="02020603050405020304" pitchFamily="18" charset="0"/>
            </a:endParaRPr>
          </a:p>
        </p:txBody>
      </p:sp>
      <p:sp>
        <p:nvSpPr>
          <p:cNvPr id="9" name="灯片编号占位符 8">
            <a:extLst>
              <a:ext uri="{FF2B5EF4-FFF2-40B4-BE49-F238E27FC236}">
                <a16:creationId xmlns:a16="http://schemas.microsoft.com/office/drawing/2014/main" xmlns="" id="{8DE6F7F6-84B2-407B-ABC8-760701841029}"/>
              </a:ext>
            </a:extLst>
          </p:cNvPr>
          <p:cNvSpPr>
            <a:spLocks noGrp="1"/>
          </p:cNvSpPr>
          <p:nvPr>
            <p:ph type="sldNum" sz="quarter" idx="11"/>
          </p:nvPr>
        </p:nvSpPr>
        <p:spPr/>
        <p:txBody>
          <a:bodyPr/>
          <a:lstStyle/>
          <a:p>
            <a:pPr>
              <a:defRPr/>
            </a:pPr>
            <a:fld id="{DF2308B0-52A9-437D-9700-D7B37876F5B1}" type="slidenum">
              <a:rPr lang="zh-CN" altLang="en-US" smtClean="0"/>
              <a:pPr>
                <a:defRPr/>
              </a:pPr>
              <a:t>51</a:t>
            </a:fld>
            <a:endParaRPr lang="en-US" altLang="zh-CN" dirty="0"/>
          </a:p>
        </p:txBody>
      </p:sp>
    </p:spTree>
    <p:extLst>
      <p:ext uri="{BB962C8B-B14F-4D97-AF65-F5344CB8AC3E}">
        <p14:creationId xmlns:p14="http://schemas.microsoft.com/office/powerpoint/2010/main" val="339958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431540" y="1583795"/>
                <a:ext cx="8145905" cy="1785104"/>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Each of six randomly selected </a:t>
                </a:r>
                <a:r>
                  <a:rPr lang="en-US" altLang="zh-CN" sz="2200" dirty="0">
                    <a:solidFill>
                      <a:srgbClr val="3333FF"/>
                    </a:solidFill>
                    <a:latin typeface="Times New Roman" panose="02020603050405020304" pitchFamily="18" charset="0"/>
                    <a:cs typeface="Times New Roman" panose="02020603050405020304" pitchFamily="18" charset="0"/>
                  </a:rPr>
                  <a:t>cola drinkers </a:t>
                </a:r>
                <a:r>
                  <a:rPr lang="en-US" altLang="zh-CN" sz="2200" dirty="0">
                    <a:latin typeface="Times New Roman" panose="02020603050405020304" pitchFamily="18" charset="0"/>
                    <a:cs typeface="Times New Roman" panose="02020603050405020304" pitchFamily="18" charset="0"/>
                  </a:rPr>
                  <a:t>is given a glass containing cola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𝑆</m:t>
                    </m:r>
                  </m:oMath>
                </a14:m>
                <a:r>
                  <a:rPr lang="en-US" altLang="zh-CN" sz="2200" dirty="0">
                    <a:latin typeface="Times New Roman" panose="02020603050405020304" pitchFamily="18" charset="0"/>
                    <a:cs typeface="Times New Roman" panose="02020603050405020304" pitchFamily="18" charset="0"/>
                  </a:rPr>
                  <a:t> and one containing cola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𝐹</m:t>
                    </m:r>
                  </m:oMath>
                </a14:m>
                <a:r>
                  <a:rPr lang="en-US" altLang="zh-CN" sz="2200" dirty="0">
                    <a:latin typeface="Times New Roman" panose="02020603050405020304" pitchFamily="18" charset="0"/>
                    <a:cs typeface="Times New Roman" panose="02020603050405020304" pitchFamily="18" charset="0"/>
                  </a:rPr>
                  <a:t>. The glasses are identical in appearance except for a code on the bottom to identify the cola. Suppose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𝑝</m:t>
                    </m:r>
                    <m:r>
                      <a:rPr lang="en-US" altLang="zh-CN" sz="2200" dirty="0">
                        <a:latin typeface="Cambria Math" panose="02040503050406030204" pitchFamily="18" charset="0"/>
                        <a:cs typeface="Times New Roman" panose="02020603050405020304" pitchFamily="18" charset="0"/>
                      </a:rPr>
                      <m:t>=</m:t>
                    </m:r>
                    <m:r>
                      <a:rPr lang="en-US" altLang="zh-CN" sz="2200" dirty="0">
                        <a:latin typeface="Cambria Math" panose="02040503050406030204" pitchFamily="18" charset="0"/>
                        <a:cs typeface="Times New Roman" panose="02020603050405020304" pitchFamily="18" charset="0"/>
                      </a:rPr>
                      <m:t>𝑃</m:t>
                    </m:r>
                  </m:oMath>
                </a14:m>
                <a:r>
                  <a:rPr lang="en-US" altLang="zh-CN" sz="2200" dirty="0">
                    <a:latin typeface="Times New Roman" panose="02020603050405020304" pitchFamily="18" charset="0"/>
                    <a:cs typeface="Times New Roman" panose="02020603050405020304" pitchFamily="18" charset="0"/>
                  </a:rPr>
                  <a:t>(a selected individual prefers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𝑆</m:t>
                    </m:r>
                  </m:oMath>
                </a14:m>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a:latin typeface="Cambria Math" panose="02040503050406030204" pitchFamily="18" charset="0"/>
                        <a:cs typeface="Times New Roman" panose="02020603050405020304" pitchFamily="18" charset="0"/>
                      </a:rPr>
                      <m:t>=0.5</m:t>
                    </m:r>
                  </m:oMath>
                </a14:m>
                <a:r>
                  <a:rPr lang="en-US" altLang="zh-CN" sz="2200" dirty="0">
                    <a:latin typeface="Times New Roman" panose="02020603050405020304" pitchFamily="18" charset="0"/>
                    <a:cs typeface="Times New Roman" panose="02020603050405020304" pitchFamily="18" charset="0"/>
                  </a:rPr>
                  <a:t>. So with </a:t>
                </a:r>
                <a14:m>
                  <m:oMath xmlns:m="http://schemas.openxmlformats.org/officeDocument/2006/math">
                    <m:r>
                      <a:rPr lang="en-US" altLang="zh-CN" sz="2200">
                        <a:latin typeface="Cambria Math" panose="02040503050406030204" pitchFamily="18" charset="0"/>
                        <a:cs typeface="Times New Roman" panose="02020603050405020304" pitchFamily="18" charset="0"/>
                      </a:rPr>
                      <m:t>𝑋</m:t>
                    </m:r>
                    <m:r>
                      <a:rPr lang="en-US" altLang="zh-CN" sz="2200">
                        <a:latin typeface="Cambria Math" panose="02040503050406030204" pitchFamily="18" charset="0"/>
                        <a:cs typeface="Times New Roman" panose="02020603050405020304" pitchFamily="18" charset="0"/>
                      </a:rPr>
                      <m:t>=</m:t>
                    </m:r>
                  </m:oMath>
                </a14:m>
                <a:r>
                  <a:rPr lang="en-US" altLang="zh-CN" sz="2200" dirty="0">
                    <a:latin typeface="Times New Roman" panose="02020603050405020304" pitchFamily="18" charset="0"/>
                    <a:cs typeface="Times New Roman" panose="02020603050405020304" pitchFamily="18" charset="0"/>
                  </a:rPr>
                  <a:t> the number among the six who prefer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𝑆</m:t>
                    </m:r>
                  </m:oMath>
                </a14:m>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a:latin typeface="Cambria Math" panose="02040503050406030204" pitchFamily="18" charset="0"/>
                        <a:cs typeface="Times New Roman" panose="02020603050405020304" pitchFamily="18" charset="0"/>
                      </a:rPr>
                      <m:t>𝑋</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𝐵𝑖𝑛</m:t>
                    </m:r>
                    <m:r>
                      <a:rPr lang="en-US" altLang="zh-CN" sz="2200">
                        <a:latin typeface="Cambria Math" panose="02040503050406030204" pitchFamily="18" charset="0"/>
                        <a:cs typeface="Times New Roman" panose="02020603050405020304" pitchFamily="18" charset="0"/>
                      </a:rPr>
                      <m:t>(6, 0.5)</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431540" y="1583795"/>
                <a:ext cx="8145905" cy="1785104"/>
              </a:xfrm>
              <a:prstGeom prst="rect">
                <a:avLst/>
              </a:prstGeom>
              <a:blipFill>
                <a:blip r:embed="rId2"/>
                <a:stretch>
                  <a:fillRect l="-973" t="-2389" r="-973" b="-5802"/>
                </a:stretch>
              </a:blipFill>
            </p:spPr>
            <p:txBody>
              <a:bodyPr/>
              <a:lstStyle/>
              <a:p>
                <a:r>
                  <a:rPr lang="zh-CN" altLang="en-US">
                    <a:noFill/>
                  </a:rPr>
                  <a:t> </a:t>
                </a:r>
              </a:p>
            </p:txBody>
          </p:sp>
        </mc:Fallback>
      </mc:AlternateContent>
      <p:sp>
        <p:nvSpPr>
          <p:cNvPr id="3" name="TextBox 2"/>
          <p:cNvSpPr txBox="1"/>
          <p:nvPr/>
        </p:nvSpPr>
        <p:spPr>
          <a:xfrm>
            <a:off x="431540" y="1140984"/>
            <a:ext cx="315035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431540" y="3665639"/>
            <a:ext cx="99011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Thus</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p:cNvSpPr txBox="1"/>
              <p:nvPr/>
            </p:nvSpPr>
            <p:spPr>
              <a:xfrm>
                <a:off x="1071634" y="4242793"/>
                <a:ext cx="1390637"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𝑋</m:t>
                      </m:r>
                      <m:r>
                        <a:rPr lang="en-US" altLang="zh-CN" sz="2200" b="0" i="1" smtClean="0">
                          <a:latin typeface="Cambria Math"/>
                        </a:rPr>
                        <m:t>=3)</m:t>
                      </m:r>
                    </m:oMath>
                  </m:oMathPara>
                </a14:m>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071634" y="4242793"/>
                <a:ext cx="1390637" cy="430887"/>
              </a:xfrm>
              <a:prstGeom prst="rect">
                <a:avLst/>
              </a:prstGeom>
              <a:blipFill>
                <a:blip r:embed="rId3"/>
                <a:stretch>
                  <a:fillRect b="-183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321750" y="4207624"/>
                <a:ext cx="5310749" cy="501227"/>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r>
                      <a:rPr lang="en-US" altLang="zh-CN" sz="2200" b="0" i="1" smtClean="0">
                        <a:latin typeface="Cambria Math"/>
                      </a:rPr>
                      <m:t>𝑏</m:t>
                    </m:r>
                    <m:d>
                      <m:dPr>
                        <m:ctrlPr>
                          <a:rPr lang="en-US" altLang="zh-CN" sz="2200" b="0" i="1" smtClean="0">
                            <a:latin typeface="Cambria Math" charset="0"/>
                          </a:rPr>
                        </m:ctrlPr>
                      </m:dPr>
                      <m:e>
                        <m:r>
                          <a:rPr lang="en-US" altLang="zh-CN" sz="2200" b="0" i="1" smtClean="0">
                            <a:latin typeface="Cambria Math"/>
                          </a:rPr>
                          <m:t>3;6,0.5</m:t>
                        </m:r>
                      </m:e>
                    </m:d>
                    <m:r>
                      <a:rPr lang="en-US" altLang="zh-CN" sz="2200" b="0" i="1" smtClean="0">
                        <a:latin typeface="Cambria Math"/>
                      </a:rPr>
                      <m:t>=</m:t>
                    </m:r>
                    <m:d>
                      <m:dPr>
                        <m:ctrlPr>
                          <a:rPr lang="en-US" altLang="zh-CN" sz="2200" b="0" i="1" smtClean="0">
                            <a:latin typeface="Cambria Math" charset="0"/>
                          </a:rPr>
                        </m:ctrlPr>
                      </m:dPr>
                      <m:e>
                        <m:f>
                          <m:fPr>
                            <m:type m:val="noBar"/>
                            <m:ctrlPr>
                              <a:rPr lang="en-US" altLang="zh-CN" sz="2200" b="0" i="1" smtClean="0">
                                <a:latin typeface="Cambria Math" charset="0"/>
                              </a:rPr>
                            </m:ctrlPr>
                          </m:fPr>
                          <m:num>
                            <m:r>
                              <a:rPr lang="en-US" altLang="zh-CN" sz="2200" b="0" i="1" smtClean="0">
                                <a:latin typeface="Cambria Math"/>
                              </a:rPr>
                              <m:t>6</m:t>
                            </m:r>
                          </m:num>
                          <m:den>
                            <m:r>
                              <a:rPr lang="en-US" altLang="zh-CN" sz="2200" b="0" i="1" smtClean="0">
                                <a:latin typeface="Cambria Math"/>
                              </a:rPr>
                              <m:t>3</m:t>
                            </m:r>
                          </m:den>
                        </m:f>
                      </m:e>
                    </m:d>
                    <m:sSup>
                      <m:sSupPr>
                        <m:ctrlPr>
                          <a:rPr lang="en-US" altLang="zh-CN" sz="2200" b="0" i="1" smtClean="0">
                            <a:latin typeface="Cambria Math" charset="0"/>
                          </a:rPr>
                        </m:ctrlPr>
                      </m:sSupPr>
                      <m:e>
                        <m:r>
                          <a:rPr lang="en-US" altLang="zh-CN" sz="2200" b="0" i="1" smtClean="0">
                            <a:latin typeface="Cambria Math"/>
                          </a:rPr>
                          <m:t>0.5</m:t>
                        </m:r>
                      </m:e>
                      <m:sup>
                        <m:r>
                          <a:rPr lang="en-US" altLang="zh-CN" sz="2200" b="0" i="1" smtClean="0">
                            <a:latin typeface="Cambria Math"/>
                          </a:rPr>
                          <m:t>3</m:t>
                        </m:r>
                      </m:sup>
                    </m:sSup>
                    <m:sSup>
                      <m:sSupPr>
                        <m:ctrlPr>
                          <a:rPr lang="en-US" altLang="zh-CN" sz="2200" b="0" i="1" smtClean="0">
                            <a:latin typeface="Cambria Math" charset="0"/>
                          </a:rPr>
                        </m:ctrlPr>
                      </m:sSupPr>
                      <m:e>
                        <m:d>
                          <m:dPr>
                            <m:ctrlPr>
                              <a:rPr lang="en-US" altLang="zh-CN" sz="2200" b="0" i="1" smtClean="0">
                                <a:latin typeface="Cambria Math" charset="0"/>
                              </a:rPr>
                            </m:ctrlPr>
                          </m:dPr>
                          <m:e>
                            <m:r>
                              <a:rPr lang="en-US" altLang="zh-CN" sz="2200" b="0" i="1" smtClean="0">
                                <a:latin typeface="Cambria Math"/>
                              </a:rPr>
                              <m:t>1−0.5</m:t>
                            </m:r>
                          </m:e>
                        </m:d>
                      </m:e>
                      <m:sup>
                        <m:r>
                          <a:rPr lang="en-US" altLang="zh-CN" sz="2200" b="0" i="1" smtClean="0">
                            <a:latin typeface="Cambria Math"/>
                          </a:rPr>
                          <m:t>2</m:t>
                        </m:r>
                      </m:sup>
                    </m:sSup>
                    <m:r>
                      <a:rPr lang="en-US" altLang="zh-CN" sz="2200" b="0" i="1" smtClean="0">
                        <a:latin typeface="Cambria Math"/>
                      </a:rPr>
                      <m:t>=0.313</m:t>
                    </m:r>
                  </m:oMath>
                </a14:m>
                <a:r>
                  <a:rPr lang="zh-CN" altLang="en-US" sz="2200" dirty="0">
                    <a:latin typeface="+mj-lt"/>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2321750" y="4207624"/>
                <a:ext cx="5310749" cy="501227"/>
              </a:xfrm>
              <a:prstGeom prst="rect">
                <a:avLst/>
              </a:prstGeom>
              <a:blipFill rotWithShape="1">
                <a:blip r:embed="rId4"/>
                <a:stretch>
                  <a:fillRect b="-36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31540" y="4803504"/>
                <a:ext cx="6660740" cy="43088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The probability that at least three prefer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𝑆</m:t>
                    </m:r>
                  </m:oMath>
                </a14:m>
                <a:r>
                  <a:rPr lang="en-US" altLang="zh-CN" sz="2200" dirty="0">
                    <a:latin typeface="Times New Roman" panose="02020603050405020304" pitchFamily="18" charset="0"/>
                    <a:cs typeface="Times New Roman" panose="02020603050405020304" pitchFamily="18" charset="0"/>
                  </a:rPr>
                  <a:t> is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431540" y="4803504"/>
                <a:ext cx="6660740" cy="430887"/>
              </a:xfrm>
              <a:prstGeom prst="rect">
                <a:avLst/>
              </a:prstGeom>
              <a:blipFill>
                <a:blip r:embed="rId5"/>
                <a:stretch>
                  <a:fillRect l="-1190" t="-9859" b="-26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926595" y="5364215"/>
                <a:ext cx="1680717"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𝑋</m:t>
                          </m:r>
                          <m:r>
                            <a:rPr lang="en-US" altLang="zh-CN" sz="2200" b="0" i="1" smtClean="0">
                              <a:latin typeface="Cambria Math"/>
                              <a:ea typeface="Cambria Math"/>
                            </a:rPr>
                            <m:t>≥3</m:t>
                          </m:r>
                        </m:e>
                      </m:d>
                      <m:r>
                        <a:rPr lang="en-US" altLang="zh-CN" sz="2200" b="0" i="1" smtClean="0">
                          <a:latin typeface="Cambria Math"/>
                        </a:rPr>
                        <m:t>=</m:t>
                      </m:r>
                    </m:oMath>
                  </m:oMathPara>
                </a14:m>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26595" y="5364215"/>
                <a:ext cx="1680717" cy="430887"/>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432024" y="5312909"/>
                <a:ext cx="4378763" cy="501356"/>
              </a:xfrm>
              <a:prstGeom prst="rect">
                <a:avLst/>
              </a:prstGeom>
              <a:noFill/>
            </p:spPr>
            <p:txBody>
              <a:bodyPr wrap="none" rtlCol="0">
                <a:spAutoFit/>
              </a:bodyPr>
              <a:lstStyle/>
              <a:p>
                <a14:m>
                  <m:oMath xmlns:m="http://schemas.openxmlformats.org/officeDocument/2006/math">
                    <m:nary>
                      <m:naryPr>
                        <m:chr m:val="∑"/>
                        <m:limLoc m:val="subSup"/>
                        <m:ctrlPr>
                          <a:rPr lang="zh-CN" altLang="en-US" sz="2200" i="1" smtClean="0">
                            <a:latin typeface="Cambria Math" charset="0"/>
                          </a:rPr>
                        </m:ctrlPr>
                      </m:naryPr>
                      <m:sub>
                        <m:r>
                          <m:rPr>
                            <m:brk m:alnAt="25"/>
                          </m:rPr>
                          <a:rPr lang="en-US" altLang="zh-CN" sz="2200" b="0" i="1" smtClean="0">
                            <a:latin typeface="Cambria Math"/>
                          </a:rPr>
                          <m:t>𝑥</m:t>
                        </m:r>
                        <m:r>
                          <a:rPr lang="en-US" altLang="zh-CN" sz="2200" b="0" i="1" smtClean="0">
                            <a:latin typeface="Cambria Math"/>
                          </a:rPr>
                          <m:t>=3</m:t>
                        </m:r>
                      </m:sub>
                      <m:sup>
                        <m:r>
                          <a:rPr lang="en-US" altLang="zh-CN" sz="2200" b="0" i="1" smtClean="0">
                            <a:latin typeface="Cambria Math"/>
                          </a:rPr>
                          <m:t>6</m:t>
                        </m:r>
                      </m:sup>
                      <m:e>
                        <m:d>
                          <m:dPr>
                            <m:ctrlPr>
                              <a:rPr lang="en-US" altLang="zh-CN" sz="2200" i="1">
                                <a:latin typeface="Cambria Math" charset="0"/>
                              </a:rPr>
                            </m:ctrlPr>
                          </m:dPr>
                          <m:e>
                            <m:f>
                              <m:fPr>
                                <m:type m:val="noBar"/>
                                <m:ctrlPr>
                                  <a:rPr lang="en-US" altLang="zh-CN" sz="2200" i="1">
                                    <a:latin typeface="Cambria Math" charset="0"/>
                                  </a:rPr>
                                </m:ctrlPr>
                              </m:fPr>
                              <m:num>
                                <m:r>
                                  <a:rPr lang="en-US" altLang="zh-CN" sz="2200" i="1">
                                    <a:latin typeface="Cambria Math"/>
                                  </a:rPr>
                                  <m:t>6</m:t>
                                </m:r>
                              </m:num>
                              <m:den>
                                <m:r>
                                  <a:rPr lang="en-US" altLang="zh-CN" sz="2200" b="0" i="1" smtClean="0">
                                    <a:latin typeface="Cambria Math"/>
                                  </a:rPr>
                                  <m:t>𝑥</m:t>
                                </m:r>
                              </m:den>
                            </m:f>
                          </m:e>
                        </m:d>
                        <m:sSup>
                          <m:sSupPr>
                            <m:ctrlPr>
                              <a:rPr lang="en-US" altLang="zh-CN" sz="2200" i="1">
                                <a:latin typeface="Cambria Math" charset="0"/>
                              </a:rPr>
                            </m:ctrlPr>
                          </m:sSupPr>
                          <m:e>
                            <m:r>
                              <a:rPr lang="en-US" altLang="zh-CN" sz="2200" i="1">
                                <a:latin typeface="Cambria Math"/>
                              </a:rPr>
                              <m:t>0.5</m:t>
                            </m:r>
                          </m:e>
                          <m:sup>
                            <m:r>
                              <a:rPr lang="en-US" altLang="zh-CN" sz="2200" b="0" i="1" smtClean="0">
                                <a:latin typeface="Cambria Math"/>
                              </a:rPr>
                              <m:t>𝑥</m:t>
                            </m:r>
                          </m:sup>
                        </m:sSup>
                        <m:sSup>
                          <m:sSupPr>
                            <m:ctrlPr>
                              <a:rPr lang="en-US" altLang="zh-CN" sz="2200" i="1">
                                <a:latin typeface="Cambria Math" charset="0"/>
                              </a:rPr>
                            </m:ctrlPr>
                          </m:sSupPr>
                          <m:e>
                            <m:d>
                              <m:dPr>
                                <m:ctrlPr>
                                  <a:rPr lang="en-US" altLang="zh-CN" sz="2200" i="1">
                                    <a:latin typeface="Cambria Math" charset="0"/>
                                  </a:rPr>
                                </m:ctrlPr>
                              </m:dPr>
                              <m:e>
                                <m:r>
                                  <a:rPr lang="en-US" altLang="zh-CN" sz="2200" i="1">
                                    <a:latin typeface="Cambria Math"/>
                                  </a:rPr>
                                  <m:t>1−0.5</m:t>
                                </m:r>
                              </m:e>
                            </m:d>
                          </m:e>
                          <m:sup>
                            <m:r>
                              <a:rPr lang="en-US" altLang="zh-CN" sz="2200" b="0" i="1" smtClean="0">
                                <a:latin typeface="Cambria Math"/>
                              </a:rPr>
                              <m:t>6−</m:t>
                            </m:r>
                            <m:r>
                              <a:rPr lang="en-US" altLang="zh-CN" sz="2200" b="0" i="1" smtClean="0">
                                <a:latin typeface="Cambria Math"/>
                              </a:rPr>
                              <m:t>𝑥</m:t>
                            </m:r>
                          </m:sup>
                        </m:sSup>
                      </m:e>
                    </m:nary>
                    <m:r>
                      <a:rPr lang="en-US" altLang="zh-CN" sz="2200" b="0" i="1" smtClean="0">
                        <a:latin typeface="Cambria Math"/>
                      </a:rPr>
                      <m:t>=0.656</m:t>
                    </m:r>
                  </m:oMath>
                </a14:m>
                <a:r>
                  <a:rPr lang="en-US" altLang="zh-CN" sz="2200" dirty="0">
                    <a:latin typeface="+mj-lt"/>
                  </a:rPr>
                  <a:t>.</a:t>
                </a:r>
                <a:r>
                  <a:rPr lang="zh-CN" altLang="en-US" sz="2200" dirty="0">
                    <a:latin typeface="+mj-lt"/>
                  </a:rPr>
                  <a:t> </a:t>
                </a:r>
              </a:p>
            </p:txBody>
          </p:sp>
        </mc:Choice>
        <mc:Fallback xmlns="">
          <p:sp>
            <p:nvSpPr>
              <p:cNvPr id="10" name="TextBox 9"/>
              <p:cNvSpPr txBox="1">
                <a:spLocks noRot="1" noChangeAspect="1" noMove="1" noResize="1" noEditPoints="1" noAdjustHandles="1" noChangeArrowheads="1" noChangeShapeType="1" noTextEdit="1"/>
              </p:cNvSpPr>
              <p:nvPr/>
            </p:nvSpPr>
            <p:spPr>
              <a:xfrm>
                <a:off x="2432024" y="5312909"/>
                <a:ext cx="4378763" cy="501356"/>
              </a:xfrm>
              <a:prstGeom prst="rect">
                <a:avLst/>
              </a:prstGeom>
              <a:blipFill rotWithShape="1">
                <a:blip r:embed="rId7"/>
                <a:stretch>
                  <a:fillRect l="-9749" t="-102439" b="-157317"/>
                </a:stretch>
              </a:blipFill>
            </p:spPr>
            <p:txBody>
              <a:bodyPr/>
              <a:lstStyle/>
              <a:p>
                <a:r>
                  <a:rPr lang="zh-CN" altLang="en-US">
                    <a:noFill/>
                  </a:rPr>
                  <a:t> </a:t>
                </a:r>
              </a:p>
            </p:txBody>
          </p:sp>
        </mc:Fallback>
      </mc:AlternateContent>
      <p:sp>
        <p:nvSpPr>
          <p:cNvPr id="9" name="灯片编号占位符 8">
            <a:extLst>
              <a:ext uri="{FF2B5EF4-FFF2-40B4-BE49-F238E27FC236}">
                <a16:creationId xmlns:a16="http://schemas.microsoft.com/office/drawing/2014/main" xmlns="" id="{97E0B7B4-B649-4D17-948A-873B1B27CBF8}"/>
              </a:ext>
            </a:extLst>
          </p:cNvPr>
          <p:cNvSpPr>
            <a:spLocks noGrp="1"/>
          </p:cNvSpPr>
          <p:nvPr>
            <p:ph type="sldNum" sz="quarter" idx="11"/>
          </p:nvPr>
        </p:nvSpPr>
        <p:spPr/>
        <p:txBody>
          <a:bodyPr/>
          <a:lstStyle/>
          <a:p>
            <a:pPr>
              <a:defRPr/>
            </a:pPr>
            <a:fld id="{DF2308B0-52A9-437D-9700-D7B37876F5B1}" type="slidenum">
              <a:rPr lang="zh-CN" altLang="en-US" smtClean="0"/>
              <a:pPr>
                <a:defRPr/>
              </a:pPr>
              <a:t>52</a:t>
            </a:fld>
            <a:endParaRPr lang="en-US" altLang="zh-CN" dirty="0"/>
          </a:p>
        </p:txBody>
      </p:sp>
    </p:spTree>
    <p:extLst>
      <p:ext uri="{BB962C8B-B14F-4D97-AF65-F5344CB8AC3E}">
        <p14:creationId xmlns:p14="http://schemas.microsoft.com/office/powerpoint/2010/main" val="178811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arn(inVertical)">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86535" y="1133745"/>
                <a:ext cx="711079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The </a:t>
                </a:r>
                <a:r>
                  <a:rPr lang="en-US" altLang="zh-CN" sz="2200" dirty="0" err="1">
                    <a:solidFill>
                      <a:srgbClr val="3333FF"/>
                    </a:solidFill>
                    <a:latin typeface="Times New Roman" panose="02020603050405020304" pitchFamily="18" charset="0"/>
                    <a:cs typeface="Times New Roman" panose="02020603050405020304" pitchFamily="18" charset="0"/>
                  </a:rPr>
                  <a:t>cdf</a:t>
                </a:r>
                <a:r>
                  <a:rPr lang="en-US" altLang="zh-CN" sz="22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and Using Binomial Tables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86535" y="1133745"/>
                <a:ext cx="7110790" cy="430887"/>
              </a:xfrm>
              <a:prstGeom prst="rect">
                <a:avLst/>
              </a:prstGeom>
              <a:blipFill>
                <a:blip r:embed="rId2"/>
                <a:stretch>
                  <a:fillRect l="-1114" t="-9859" b="-26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526171" y="3730239"/>
                <a:ext cx="5225726"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For </a:t>
                </a:r>
                <a14:m>
                  <m:oMath xmlns:m="http://schemas.openxmlformats.org/officeDocument/2006/math">
                    <m:r>
                      <a:rPr lang="en-US" altLang="zh-CN" sz="2200">
                        <a:latin typeface="Cambria Math" panose="02040503050406030204" pitchFamily="18" charset="0"/>
                        <a:cs typeface="Times New Roman" panose="02020603050405020304" pitchFamily="18" charset="0"/>
                      </a:rPr>
                      <m:t>𝑋</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𝐵𝑖𝑛</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𝑛</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𝑝</m:t>
                    </m:r>
                    <m:r>
                      <a:rPr lang="en-US" altLang="zh-CN" sz="2200">
                        <a:latin typeface="Cambria Math" panose="02040503050406030204" pitchFamily="18" charset="0"/>
                        <a:cs typeface="Times New Roman" panose="02020603050405020304" pitchFamily="18" charset="0"/>
                      </a:rPr>
                      <m:t>)</m:t>
                    </m:r>
                  </m:oMath>
                </a14:m>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the cdf will be denoted by</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526171" y="3730239"/>
                <a:ext cx="5225726" cy="430887"/>
              </a:xfrm>
              <a:prstGeom prst="rect">
                <a:avLst/>
              </a:prstGeom>
              <a:blipFill>
                <a:blip r:embed="rId3"/>
                <a:stretch>
                  <a:fillRect l="-1515" t="-9859" r="-350" b="-26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413346" y="4270299"/>
                <a:ext cx="7144905" cy="463845"/>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𝐵</m:t>
                    </m:r>
                    <m:d>
                      <m:dPr>
                        <m:ctrlPr>
                          <a:rPr lang="en-US" altLang="zh-CN" sz="2200" b="0" i="1" smtClean="0">
                            <a:latin typeface="Cambria Math" charset="0"/>
                          </a:rPr>
                        </m:ctrlPr>
                      </m:dPr>
                      <m:e>
                        <m:r>
                          <a:rPr lang="en-US" altLang="zh-CN" sz="2200" b="0" i="1" smtClean="0">
                            <a:latin typeface="Cambria Math"/>
                          </a:rPr>
                          <m:t>𝑥</m:t>
                        </m:r>
                        <m:r>
                          <a:rPr lang="en-US" altLang="zh-CN" sz="2200" b="0" i="1" smtClean="0">
                            <a:latin typeface="Cambria Math"/>
                          </a:rPr>
                          <m:t>;</m:t>
                        </m:r>
                        <m:r>
                          <a:rPr lang="en-US" altLang="zh-CN" sz="2200" b="0" i="1" smtClean="0">
                            <a:latin typeface="Cambria Math"/>
                          </a:rPr>
                          <m:t>𝑛</m:t>
                        </m:r>
                        <m:r>
                          <a:rPr lang="en-US" altLang="zh-CN" sz="2200" b="0" i="1" smtClean="0">
                            <a:latin typeface="Cambria Math"/>
                          </a:rPr>
                          <m:t>,</m:t>
                        </m:r>
                        <m:r>
                          <a:rPr lang="en-US" altLang="zh-CN" sz="2200" b="0" i="1" smtClean="0">
                            <a:latin typeface="Cambria Math"/>
                          </a:rPr>
                          <m:t>𝑝</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𝑋</m:t>
                        </m:r>
                        <m:r>
                          <a:rPr lang="en-US" altLang="zh-CN" sz="2200" b="0" i="1" smtClean="0">
                            <a:latin typeface="Cambria Math"/>
                            <a:ea typeface="Cambria Math"/>
                          </a:rPr>
                          <m:t>≤</m:t>
                        </m:r>
                        <m:r>
                          <a:rPr lang="en-US" altLang="zh-CN" sz="2200" b="0" i="1" smtClean="0">
                            <a:latin typeface="Cambria Math"/>
                            <a:ea typeface="Cambria Math"/>
                          </a:rPr>
                          <m:t>𝑥</m:t>
                        </m:r>
                      </m:e>
                    </m:d>
                    <m:r>
                      <a:rPr lang="en-US" altLang="zh-CN" sz="2200" b="0" i="1" smtClean="0">
                        <a:latin typeface="Cambria Math"/>
                      </a:rPr>
                      <m:t>=</m:t>
                    </m:r>
                    <m:nary>
                      <m:naryPr>
                        <m:chr m:val="∑"/>
                        <m:limLoc m:val="subSup"/>
                        <m:ctrlPr>
                          <a:rPr lang="en-US" altLang="zh-CN" sz="2200" b="0" i="1" smtClean="0">
                            <a:latin typeface="Cambria Math" charset="0"/>
                          </a:rPr>
                        </m:ctrlPr>
                      </m:naryPr>
                      <m:sub>
                        <m:r>
                          <m:rPr>
                            <m:brk m:alnAt="25"/>
                          </m:rPr>
                          <a:rPr lang="en-US" altLang="zh-CN" sz="2200" b="0" i="1" smtClean="0">
                            <a:latin typeface="Cambria Math"/>
                          </a:rPr>
                          <m:t>𝑦</m:t>
                        </m:r>
                        <m:r>
                          <a:rPr lang="en-US" altLang="zh-CN" sz="2200" b="0" i="1" smtClean="0">
                            <a:latin typeface="Cambria Math"/>
                          </a:rPr>
                          <m:t>=0</m:t>
                        </m:r>
                      </m:sub>
                      <m:sup>
                        <m:r>
                          <a:rPr lang="en-US" altLang="zh-CN" sz="2200" b="0" i="1" smtClean="0">
                            <a:latin typeface="Cambria Math"/>
                          </a:rPr>
                          <m:t>𝑥</m:t>
                        </m:r>
                      </m:sup>
                      <m:e>
                        <m:r>
                          <a:rPr lang="en-US" altLang="zh-CN" sz="2200" b="0" i="1" smtClean="0">
                            <a:latin typeface="Cambria Math"/>
                          </a:rPr>
                          <m:t>𝑏</m:t>
                        </m:r>
                        <m:r>
                          <a:rPr lang="en-US" altLang="zh-CN" sz="2200" b="0" i="1" smtClean="0">
                            <a:latin typeface="Cambria Math"/>
                          </a:rPr>
                          <m:t>(</m:t>
                        </m:r>
                        <m:r>
                          <a:rPr lang="en-US" altLang="zh-CN" sz="2200" b="0" i="1" smtClean="0">
                            <a:latin typeface="Cambria Math"/>
                          </a:rPr>
                          <m:t>𝑦</m:t>
                        </m:r>
                        <m:r>
                          <a:rPr lang="en-US" altLang="zh-CN" sz="2200" b="0" i="1" smtClean="0">
                            <a:latin typeface="Cambria Math"/>
                          </a:rPr>
                          <m:t>;</m:t>
                        </m:r>
                        <m:r>
                          <a:rPr lang="en-US" altLang="zh-CN" sz="2200" b="0" i="1" smtClean="0">
                            <a:latin typeface="Cambria Math"/>
                          </a:rPr>
                          <m:t>𝑛</m:t>
                        </m:r>
                        <m:r>
                          <a:rPr lang="en-US" altLang="zh-CN" sz="2200" b="0" i="1" smtClean="0">
                            <a:latin typeface="Cambria Math"/>
                          </a:rPr>
                          <m:t>,</m:t>
                        </m:r>
                        <m:r>
                          <a:rPr lang="en-US" altLang="zh-CN" sz="2200" b="0" i="1" smtClean="0">
                            <a:latin typeface="Cambria Math"/>
                          </a:rPr>
                          <m:t>𝑝</m:t>
                        </m:r>
                        <m:r>
                          <a:rPr lang="en-US" altLang="zh-CN" sz="2200" b="0" i="1" smtClean="0">
                            <a:latin typeface="Cambria Math"/>
                          </a:rPr>
                          <m:t>)</m:t>
                        </m:r>
                      </m:e>
                    </m:nary>
                    <m:r>
                      <a:rPr lang="en-US" altLang="zh-CN" sz="2200" b="0" i="1" smtClean="0">
                        <a:latin typeface="Cambria Math"/>
                      </a:rPr>
                      <m:t> </m:t>
                    </m:r>
                  </m:oMath>
                </a14:m>
                <a:r>
                  <a:rPr lang="en-US" altLang="zh-CN" sz="2200" dirty="0">
                    <a:latin typeface="+mj-lt"/>
                  </a:rPr>
                  <a:t>, </a:t>
                </a:r>
                <a14:m>
                  <m:oMath xmlns:m="http://schemas.openxmlformats.org/officeDocument/2006/math">
                    <m:r>
                      <a:rPr lang="en-US" altLang="zh-CN" sz="2200" i="1">
                        <a:latin typeface="Cambria Math"/>
                      </a:rPr>
                      <m:t>𝑥</m:t>
                    </m:r>
                    <m:r>
                      <a:rPr lang="en-US" altLang="zh-CN" sz="2200" i="1">
                        <a:latin typeface="Cambria Math"/>
                      </a:rPr>
                      <m:t>=0,1,2,…,</m:t>
                    </m:r>
                    <m:r>
                      <a:rPr lang="en-US" altLang="zh-CN" sz="2200" i="1">
                        <a:latin typeface="Cambria Math"/>
                      </a:rPr>
                      <m:t>𝑛</m:t>
                    </m:r>
                  </m:oMath>
                </a14:m>
                <a:r>
                  <a:rPr lang="en-US" altLang="zh-CN" sz="2200" dirty="0">
                    <a:latin typeface="+mj-lt"/>
                  </a:rPr>
                  <a:t>. </a:t>
                </a:r>
                <a:r>
                  <a:rPr lang="zh-CN" altLang="en-US" sz="2200" dirty="0">
                    <a:latin typeface="+mj-lt"/>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1413346" y="4270299"/>
                <a:ext cx="7144905" cy="463845"/>
              </a:xfrm>
              <a:prstGeom prst="rect">
                <a:avLst/>
              </a:prstGeom>
              <a:blipFill rotWithShape="1">
                <a:blip r:embed="rId4"/>
                <a:stretch>
                  <a:fillRect l="-85" t="-117105" b="-17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39844" y="1673805"/>
                <a:ext cx="8407631" cy="1446550"/>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Even for a relatively small value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𝑛</m:t>
                    </m:r>
                  </m:oMath>
                </a14:m>
                <a:r>
                  <a:rPr lang="en-US" altLang="zh-CN" sz="2200" dirty="0">
                    <a:latin typeface="Times New Roman" panose="02020603050405020304" pitchFamily="18" charset="0"/>
                    <a:cs typeface="Times New Roman" panose="02020603050405020304" pitchFamily="18" charset="0"/>
                  </a:rPr>
                  <a:t>, the computation of binomial probabilities can be tedious. In fact we can calculate probabilities of interest by lookup the </a:t>
                </a:r>
                <a:r>
                  <a:rPr lang="en-US" altLang="zh-CN" sz="2200" dirty="0">
                    <a:solidFill>
                      <a:srgbClr val="3333FF"/>
                    </a:solidFill>
                    <a:latin typeface="Times New Roman" panose="02020603050405020304" pitchFamily="18" charset="0"/>
                    <a:cs typeface="Times New Roman" panose="02020603050405020304" pitchFamily="18" charset="0"/>
                  </a:rPr>
                  <a:t>tables</a:t>
                </a:r>
                <a:r>
                  <a:rPr lang="en-US" altLang="zh-CN" sz="2200" dirty="0">
                    <a:latin typeface="Times New Roman" panose="02020603050405020304" pitchFamily="18" charset="0"/>
                    <a:cs typeface="Times New Roman" panose="02020603050405020304" pitchFamily="18" charset="0"/>
                  </a:rPr>
                  <a:t> showing </a:t>
                </a:r>
                <a:r>
                  <a:rPr lang="en-US" altLang="zh-CN" sz="2200" dirty="0" err="1">
                    <a:latin typeface="Times New Roman" panose="02020603050405020304" pitchFamily="18" charset="0"/>
                    <a:cs typeface="Times New Roman" panose="02020603050405020304" pitchFamily="18" charset="0"/>
                  </a:rPr>
                  <a:t>cdf</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a:latin typeface="Cambria Math" panose="02040503050406030204" pitchFamily="18" charset="0"/>
                        <a:cs typeface="Times New Roman" panose="02020603050405020304" pitchFamily="18" charset="0"/>
                      </a:rPr>
                      <m:t>𝐹</m:t>
                    </m:r>
                    <m:d>
                      <m:dPr>
                        <m:ctrlPr>
                          <a:rPr lang="en-US" altLang="zh-CN" sz="2200" i="1">
                            <a:latin typeface="Cambria Math" charset="0"/>
                            <a:cs typeface="Times New Roman" panose="02020603050405020304" pitchFamily="18" charset="0"/>
                          </a:rPr>
                        </m:ctrlPr>
                      </m:dPr>
                      <m:e>
                        <m:r>
                          <a:rPr lang="en-US" altLang="zh-CN" sz="2200">
                            <a:latin typeface="Cambria Math" panose="02040503050406030204" pitchFamily="18" charset="0"/>
                            <a:cs typeface="Times New Roman" panose="02020603050405020304" pitchFamily="18" charset="0"/>
                          </a:rPr>
                          <m:t>𝑥</m:t>
                        </m:r>
                      </m:e>
                    </m:d>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𝑃</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𝑋</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𝑥</m:t>
                    </m:r>
                    <m:r>
                      <a:rPr lang="en-US" altLang="zh-CN" sz="2200">
                        <a:latin typeface="Cambria Math" panose="02040503050406030204" pitchFamily="18" charset="0"/>
                        <a:cs typeface="Times New Roman" panose="02020603050405020304" pitchFamily="18" charset="0"/>
                      </a:rPr>
                      <m:t>)</m:t>
                    </m:r>
                  </m:oMath>
                </a14:m>
                <a:r>
                  <a:rPr lang="en-US" altLang="zh-CN" sz="2200" dirty="0">
                    <a:latin typeface="Times New Roman" panose="02020603050405020304" pitchFamily="18" charset="0"/>
                    <a:cs typeface="Times New Roman" panose="02020603050405020304" pitchFamily="18" charset="0"/>
                  </a:rPr>
                  <a:t>  for different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𝑛</m:t>
                    </m:r>
                  </m:oMath>
                </a14:m>
                <a:r>
                  <a:rPr lang="en-US" altLang="zh-CN" sz="2200" dirty="0">
                    <a:latin typeface="Times New Roman" panose="02020603050405020304" pitchFamily="18" charset="0"/>
                    <a:cs typeface="Times New Roman" panose="02020603050405020304" pitchFamily="18" charset="0"/>
                  </a:rPr>
                  <a:t> in combination with selected values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𝑝</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439844" y="1673805"/>
                <a:ext cx="8407631" cy="1446550"/>
              </a:xfrm>
              <a:prstGeom prst="rect">
                <a:avLst/>
              </a:prstGeom>
              <a:blipFill>
                <a:blip r:embed="rId5"/>
                <a:stretch>
                  <a:fillRect l="-943" t="-2954" r="-943" b="-7595"/>
                </a:stretch>
              </a:blipFill>
            </p:spPr>
            <p:txBody>
              <a:bodyPr/>
              <a:lstStyle/>
              <a:p>
                <a:r>
                  <a:rPr lang="zh-CN" altLang="en-US">
                    <a:noFill/>
                  </a:rPr>
                  <a:t> </a:t>
                </a:r>
              </a:p>
            </p:txBody>
          </p:sp>
        </mc:Fallback>
      </mc:AlternateContent>
      <p:sp>
        <p:nvSpPr>
          <p:cNvPr id="7" name="TextBox 6"/>
          <p:cNvSpPr txBox="1"/>
          <p:nvPr/>
        </p:nvSpPr>
        <p:spPr>
          <a:xfrm>
            <a:off x="483339" y="3203975"/>
            <a:ext cx="1560077"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Notation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97653" y="4914165"/>
                <a:ext cx="7809762" cy="769441"/>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Other values of </a:t>
                </a:r>
                <a14:m>
                  <m:oMath xmlns:m="http://schemas.openxmlformats.org/officeDocument/2006/math">
                    <m:r>
                      <a:rPr lang="en-US" altLang="zh-CN" sz="2200">
                        <a:latin typeface="Cambria Math" panose="02040503050406030204" pitchFamily="18" charset="0"/>
                        <a:cs typeface="Times New Roman" panose="02020603050405020304" pitchFamily="18" charset="0"/>
                      </a:rPr>
                      <m:t>𝐵</m:t>
                    </m:r>
                    <m:d>
                      <m:dPr>
                        <m:ctrlPr>
                          <a:rPr lang="en-US" altLang="zh-CN" sz="2200" i="1">
                            <a:latin typeface="Cambria Math" charset="0"/>
                            <a:cs typeface="Times New Roman" panose="02020603050405020304" pitchFamily="18" charset="0"/>
                          </a:rPr>
                        </m:ctrlPr>
                      </m:dPr>
                      <m:e>
                        <m:r>
                          <a:rPr lang="en-US" altLang="zh-CN" sz="2200">
                            <a:latin typeface="Cambria Math" panose="02040503050406030204" pitchFamily="18" charset="0"/>
                            <a:cs typeface="Times New Roman" panose="02020603050405020304" pitchFamily="18" charset="0"/>
                          </a:rPr>
                          <m:t>𝑥</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𝑛</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𝑝</m:t>
                        </m:r>
                      </m:e>
                    </m:d>
                  </m:oMath>
                </a14:m>
                <a:r>
                  <a:rPr lang="en-US" altLang="zh-CN" sz="2200" dirty="0">
                    <a:latin typeface="Times New Roman" panose="02020603050405020304" pitchFamily="18" charset="0"/>
                    <a:cs typeface="Times New Roman" panose="02020603050405020304" pitchFamily="18" charset="0"/>
                  </a:rPr>
                  <a:t> can be deduced easily. The next page shows </a:t>
                </a:r>
                <a14:m>
                  <m:oMath xmlns:m="http://schemas.openxmlformats.org/officeDocument/2006/math">
                    <m:r>
                      <a:rPr lang="en-US" altLang="zh-CN" sz="2200">
                        <a:latin typeface="Cambria Math" panose="02040503050406030204" pitchFamily="18" charset="0"/>
                        <a:cs typeface="Times New Roman" panose="02020603050405020304" pitchFamily="18" charset="0"/>
                      </a:rPr>
                      <m:t>𝐵</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𝑥</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𝑛</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𝑝</m:t>
                    </m:r>
                    <m:r>
                      <a:rPr lang="en-US" altLang="zh-CN" sz="2200">
                        <a:latin typeface="Cambria Math" panose="02040503050406030204" pitchFamily="18" charset="0"/>
                        <a:cs typeface="Times New Roman" panose="02020603050405020304" pitchFamily="18" charset="0"/>
                      </a:rPr>
                      <m:t>)</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for </a:t>
                </a:r>
                <a14:m>
                  <m:oMath xmlns:m="http://schemas.openxmlformats.org/officeDocument/2006/math">
                    <m:r>
                      <a:rPr lang="en-US" altLang="zh-CN" sz="2200">
                        <a:latin typeface="Cambria Math" panose="02040503050406030204" pitchFamily="18" charset="0"/>
                        <a:cs typeface="Times New Roman" panose="02020603050405020304" pitchFamily="18" charset="0"/>
                      </a:rPr>
                      <m:t>𝑛</m:t>
                    </m:r>
                    <m:r>
                      <a:rPr lang="en-US" altLang="zh-CN" sz="2200">
                        <a:latin typeface="Cambria Math" panose="02040503050406030204" pitchFamily="18" charset="0"/>
                        <a:cs typeface="Times New Roman" panose="02020603050405020304" pitchFamily="18" charset="0"/>
                      </a:rPr>
                      <m:t>=15</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97653" y="4914165"/>
                <a:ext cx="7809762" cy="769441"/>
              </a:xfrm>
              <a:prstGeom prst="rect">
                <a:avLst/>
              </a:prstGeom>
              <a:blipFill>
                <a:blip r:embed="rId6"/>
                <a:stretch>
                  <a:fillRect l="-1015" t="-5556" r="-1015" b="-15873"/>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xmlns="" id="{05AEDE4F-667F-48CF-81B6-950B07896AEC}"/>
              </a:ext>
            </a:extLst>
          </p:cNvPr>
          <p:cNvSpPr>
            <a:spLocks noGrp="1"/>
          </p:cNvSpPr>
          <p:nvPr>
            <p:ph type="sldNum" sz="quarter" idx="11"/>
          </p:nvPr>
        </p:nvSpPr>
        <p:spPr/>
        <p:txBody>
          <a:bodyPr/>
          <a:lstStyle/>
          <a:p>
            <a:pPr>
              <a:defRPr/>
            </a:pPr>
            <a:fld id="{DF2308B0-52A9-437D-9700-D7B37876F5B1}" type="slidenum">
              <a:rPr lang="zh-CN" altLang="en-US" smtClean="0"/>
              <a:pPr>
                <a:defRPr/>
              </a:pPr>
              <a:t>53</a:t>
            </a:fld>
            <a:endParaRPr lang="en-US" altLang="zh-CN" dirty="0"/>
          </a:p>
        </p:txBody>
      </p:sp>
    </p:spTree>
    <p:extLst>
      <p:ext uri="{BB962C8B-B14F-4D97-AF65-F5344CB8AC3E}">
        <p14:creationId xmlns:p14="http://schemas.microsoft.com/office/powerpoint/2010/main" val="6169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953725"/>
            <a:ext cx="8686800" cy="4213860"/>
          </a:xfrm>
          <a:prstGeom prst="rect">
            <a:avLst/>
          </a:prstGeom>
        </p:spPr>
      </p:pic>
      <mc:AlternateContent xmlns:mc="http://schemas.openxmlformats.org/markup-compatibility/2006">
        <mc:Choice xmlns:a14="http://schemas.microsoft.com/office/drawing/2010/main" Requires="a14">
          <p:sp>
            <p:nvSpPr>
              <p:cNvPr id="4" name="TextBox 3"/>
              <p:cNvSpPr txBox="1"/>
              <p:nvPr/>
            </p:nvSpPr>
            <p:spPr>
              <a:xfrm>
                <a:off x="521550" y="5688831"/>
                <a:ext cx="7920881" cy="430887"/>
              </a:xfrm>
              <a:prstGeom prst="rect">
                <a:avLst/>
              </a:prstGeom>
              <a:noFill/>
            </p:spPr>
            <p:txBody>
              <a:bodyPr wrap="square" rtlCol="0">
                <a:spAutoFit/>
              </a:bodyPr>
              <a:lstStyle/>
              <a:p>
                <a:r>
                  <a:rPr lang="en-US" altLang="zh-CN" sz="2200" dirty="0" smtClean="0">
                    <a:latin typeface="Times New Roman" panose="02020603050405020304" pitchFamily="18" charset="0"/>
                    <a:cs typeface="Times New Roman" panose="02020603050405020304" pitchFamily="18" charset="0"/>
                  </a:rPr>
                  <a:t>Why does not the table give the value of</a:t>
                </a:r>
                <a:r>
                  <a:rPr lang="en-US" altLang="zh-CN" sz="2200" dirty="0">
                    <a:latin typeface="+mj-lt"/>
                  </a:rPr>
                  <a:t> </a:t>
                </a:r>
                <a14:m>
                  <m:oMath xmlns:m="http://schemas.openxmlformats.org/officeDocument/2006/math">
                    <m:r>
                      <m:rPr>
                        <m:sty m:val="p"/>
                      </m:rPr>
                      <a:rPr lang="en-US" altLang="zh-CN" sz="2200" b="0" i="0" smtClean="0">
                        <a:latin typeface="Cambria Math" charset="0"/>
                      </a:rPr>
                      <m:t>b</m:t>
                    </m:r>
                    <m:r>
                      <a:rPr lang="en-US" altLang="zh-CN" sz="2200" i="1">
                        <a:latin typeface="Cambria Math"/>
                      </a:rPr>
                      <m:t>(</m:t>
                    </m:r>
                    <m:r>
                      <a:rPr lang="en-US" altLang="zh-CN" sz="2200" b="0" i="1" smtClean="0">
                        <a:latin typeface="Cambria Math"/>
                      </a:rPr>
                      <m:t>𝑛</m:t>
                    </m:r>
                    <m:r>
                      <a:rPr lang="en-US" altLang="zh-CN" sz="2200" i="1">
                        <a:latin typeface="Cambria Math"/>
                      </a:rPr>
                      <m:t>;</m:t>
                    </m:r>
                    <m:r>
                      <a:rPr lang="en-US" altLang="zh-CN" sz="2200" i="1">
                        <a:latin typeface="Cambria Math"/>
                      </a:rPr>
                      <m:t>𝑛</m:t>
                    </m:r>
                    <m:r>
                      <a:rPr lang="en-US" altLang="zh-CN" sz="2200" i="1">
                        <a:latin typeface="Cambria Math"/>
                      </a:rPr>
                      <m:t>,</m:t>
                    </m:r>
                    <m:r>
                      <a:rPr lang="en-US" altLang="zh-CN" sz="2200" i="1">
                        <a:latin typeface="Cambria Math"/>
                      </a:rPr>
                      <m:t>𝑝</m:t>
                    </m:r>
                    <m:r>
                      <a:rPr lang="en-US" altLang="zh-CN" sz="2200" i="1">
                        <a:latin typeface="Cambria Math"/>
                      </a:rPr>
                      <m:t>)</m:t>
                    </m:r>
                  </m:oMath>
                </a14:m>
                <a:r>
                  <a:rPr lang="en-US" altLang="zh-CN" sz="2200" dirty="0"/>
                  <a:t>?</a:t>
                </a:r>
                <a:r>
                  <a:rPr lang="zh-CN" altLang="en-US" sz="2200" dirty="0"/>
                  <a:t> </a:t>
                </a:r>
                <a:endParaRPr lang="zh-CN" altLang="en-US" sz="2200" dirty="0">
                  <a:latin typeface="+mj-lt"/>
                </a:endParaRPr>
              </a:p>
            </p:txBody>
          </p:sp>
        </mc:Choice>
        <mc:Fallback>
          <p:sp>
            <p:nvSpPr>
              <p:cNvPr id="4" name="TextBox 3"/>
              <p:cNvSpPr txBox="1">
                <a:spLocks noRot="1" noChangeAspect="1" noMove="1" noResize="1" noEditPoints="1" noAdjustHandles="1" noChangeArrowheads="1" noChangeShapeType="1" noTextEdit="1"/>
              </p:cNvSpPr>
              <p:nvPr/>
            </p:nvSpPr>
            <p:spPr>
              <a:xfrm>
                <a:off x="521550" y="5688831"/>
                <a:ext cx="7920881" cy="430887"/>
              </a:xfrm>
              <a:prstGeom prst="rect">
                <a:avLst/>
              </a:prstGeom>
              <a:blipFill rotWithShape="0">
                <a:blip r:embed="rId3"/>
                <a:stretch>
                  <a:fillRect l="-1001" t="-9859" b="-28169"/>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xmlns="" id="{750C0E4D-0B57-49AE-BD94-FFB060D855B2}"/>
              </a:ext>
            </a:extLst>
          </p:cNvPr>
          <p:cNvSpPr>
            <a:spLocks noGrp="1"/>
          </p:cNvSpPr>
          <p:nvPr>
            <p:ph type="sldNum" sz="quarter" idx="11"/>
          </p:nvPr>
        </p:nvSpPr>
        <p:spPr/>
        <p:txBody>
          <a:bodyPr/>
          <a:lstStyle/>
          <a:p>
            <a:pPr>
              <a:defRPr/>
            </a:pPr>
            <a:fld id="{DF2308B0-52A9-437D-9700-D7B37876F5B1}" type="slidenum">
              <a:rPr lang="zh-CN" altLang="en-US" smtClean="0"/>
              <a:pPr>
                <a:defRPr/>
              </a:pPr>
              <a:t>54</a:t>
            </a:fld>
            <a:endParaRPr lang="en-US" altLang="zh-CN" dirty="0"/>
          </a:p>
        </p:txBody>
      </p:sp>
    </p:spTree>
    <p:extLst>
      <p:ext uri="{BB962C8B-B14F-4D97-AF65-F5344CB8AC3E}">
        <p14:creationId xmlns:p14="http://schemas.microsoft.com/office/powerpoint/2010/main" val="272756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330322" y="1223755"/>
                <a:ext cx="8505945" cy="1446550"/>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Suppose that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20% </m:t>
                    </m:r>
                  </m:oMath>
                </a14:m>
                <a:r>
                  <a:rPr lang="en-US" altLang="zh-CN" sz="2200" dirty="0">
                    <a:latin typeface="Times New Roman" panose="02020603050405020304" pitchFamily="18" charset="0"/>
                    <a:cs typeface="Times New Roman" panose="02020603050405020304" pitchFamily="18" charset="0"/>
                  </a:rPr>
                  <a:t>of all copies of a particular textbook fail a certain </a:t>
                </a:r>
                <a:r>
                  <a:rPr lang="en-US" altLang="zh-CN" sz="2200" dirty="0">
                    <a:solidFill>
                      <a:srgbClr val="3333FF"/>
                    </a:solidFill>
                    <a:latin typeface="Times New Roman" panose="02020603050405020304" pitchFamily="18" charset="0"/>
                    <a:cs typeface="Times New Roman" panose="02020603050405020304" pitchFamily="18" charset="0"/>
                  </a:rPr>
                  <a:t>binding strength test</a:t>
                </a:r>
                <a:r>
                  <a:rPr lang="en-US" altLang="zh-CN" sz="2200" dirty="0">
                    <a:latin typeface="Times New Roman" panose="02020603050405020304" pitchFamily="18" charset="0"/>
                    <a:cs typeface="Times New Roman" panose="02020603050405020304" pitchFamily="18" charset="0"/>
                  </a:rPr>
                  <a:t>. Let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denote the number among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15</m:t>
                    </m:r>
                  </m:oMath>
                </a14:m>
                <a:r>
                  <a:rPr lang="en-US" altLang="zh-CN" sz="2200" dirty="0">
                    <a:latin typeface="Times New Roman" panose="02020603050405020304" pitchFamily="18" charset="0"/>
                    <a:cs typeface="Times New Roman" panose="02020603050405020304" pitchFamily="18" charset="0"/>
                  </a:rPr>
                  <a:t> randomly selected copies that fail the test. Then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has a binomial distribution with and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𝑛</m:t>
                    </m:r>
                    <m:r>
                      <a:rPr lang="en-US" altLang="zh-CN" sz="2200" dirty="0">
                        <a:latin typeface="Cambria Math" panose="02040503050406030204" pitchFamily="18" charset="0"/>
                        <a:cs typeface="Times New Roman" panose="02020603050405020304" pitchFamily="18" charset="0"/>
                      </a:rPr>
                      <m:t>=15</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𝑝</m:t>
                    </m:r>
                    <m:r>
                      <a:rPr lang="en-US" altLang="zh-CN" sz="2200" dirty="0">
                        <a:latin typeface="Cambria Math" panose="02040503050406030204" pitchFamily="18" charset="0"/>
                        <a:cs typeface="Times New Roman" panose="02020603050405020304" pitchFamily="18" charset="0"/>
                      </a:rPr>
                      <m:t>=0.2</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330322" y="1223755"/>
                <a:ext cx="8505945" cy="1446550"/>
              </a:xfrm>
              <a:prstGeom prst="rect">
                <a:avLst/>
              </a:prstGeom>
              <a:blipFill>
                <a:blip r:embed="rId2"/>
                <a:stretch>
                  <a:fillRect l="-931" t="-2954" r="-860" b="-7595"/>
                </a:stretch>
              </a:blipFill>
            </p:spPr>
            <p:txBody>
              <a:bodyPr/>
              <a:lstStyle/>
              <a:p>
                <a:r>
                  <a:rPr lang="zh-CN" altLang="en-US">
                    <a:noFill/>
                  </a:rPr>
                  <a:t> </a:t>
                </a:r>
              </a:p>
            </p:txBody>
          </p:sp>
        </mc:Fallback>
      </mc:AlternateContent>
      <p:sp>
        <p:nvSpPr>
          <p:cNvPr id="3" name="TextBox 2"/>
          <p:cNvSpPr txBox="1"/>
          <p:nvPr/>
        </p:nvSpPr>
        <p:spPr>
          <a:xfrm>
            <a:off x="341530" y="818710"/>
            <a:ext cx="315035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285740" y="2573905"/>
                <a:ext cx="6525725" cy="430887"/>
              </a:xfrm>
              <a:prstGeom prst="rect">
                <a:avLst/>
              </a:prstGeom>
            </p:spPr>
            <p:txBody>
              <a:bodyPr wrap="square">
                <a:spAutoFit/>
              </a:bodyPr>
              <a:lstStyle/>
              <a:p>
                <a:r>
                  <a:rPr lang="en-US" altLang="zh-CN" sz="2200" dirty="0"/>
                  <a:t>1. </a:t>
                </a:r>
                <a:r>
                  <a:rPr lang="en-US" altLang="zh-CN" sz="2200" dirty="0">
                    <a:latin typeface="Times New Roman" panose="02020603050405020304" pitchFamily="18" charset="0"/>
                    <a:cs typeface="Times New Roman" panose="02020603050405020304" pitchFamily="18" charset="0"/>
                  </a:rPr>
                  <a:t>The probability that at most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8</m:t>
                    </m:r>
                  </m:oMath>
                </a14:m>
                <a:r>
                  <a:rPr lang="en-US" altLang="zh-CN" sz="2200" dirty="0">
                    <a:latin typeface="Times New Roman" panose="02020603050405020304" pitchFamily="18" charset="0"/>
                    <a:cs typeface="Times New Roman" panose="02020603050405020304" pitchFamily="18" charset="0"/>
                  </a:rPr>
                  <a:t> fail the test is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285740" y="2573905"/>
                <a:ext cx="6525725" cy="430887"/>
              </a:xfrm>
              <a:prstGeom prst="rect">
                <a:avLst/>
              </a:prstGeom>
              <a:blipFill>
                <a:blip r:embed="rId3"/>
                <a:stretch>
                  <a:fillRect l="-1215" t="-9859"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66555" y="2978679"/>
                <a:ext cx="293279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𝑃</m:t>
                      </m:r>
                      <m:d>
                        <m:dPr>
                          <m:ctrlPr>
                            <a:rPr lang="en-US" altLang="zh-CN" sz="2000" b="0" i="1" smtClean="0">
                              <a:latin typeface="Cambria Math" charset="0"/>
                            </a:rPr>
                          </m:ctrlPr>
                        </m:dPr>
                        <m:e>
                          <m:r>
                            <a:rPr lang="en-US" altLang="zh-CN" sz="2000" b="0" i="1" smtClean="0">
                              <a:latin typeface="Cambria Math"/>
                            </a:rPr>
                            <m:t>𝑋</m:t>
                          </m:r>
                          <m:r>
                            <a:rPr lang="en-US" altLang="zh-CN" sz="2000" b="0" i="1" smtClean="0">
                              <a:latin typeface="Cambria Math"/>
                              <a:ea typeface="Cambria Math"/>
                            </a:rPr>
                            <m:t>≤8</m:t>
                          </m:r>
                        </m:e>
                      </m:d>
                      <m:r>
                        <a:rPr lang="en-US" altLang="zh-CN" sz="2000" b="0" i="1" smtClean="0">
                          <a:latin typeface="Cambria Math"/>
                        </a:rPr>
                        <m:t>=</m:t>
                      </m:r>
                      <m:r>
                        <a:rPr lang="en-US" altLang="zh-CN" sz="2000" b="0" i="1" smtClean="0">
                          <a:latin typeface="Cambria Math"/>
                        </a:rPr>
                        <m:t>𝐵</m:t>
                      </m:r>
                      <m:r>
                        <a:rPr lang="en-US" altLang="zh-CN" sz="2000" b="0" i="1" smtClean="0">
                          <a:latin typeface="Cambria Math"/>
                        </a:rPr>
                        <m:t>(8;15,0.2)</m:t>
                      </m:r>
                    </m:oMath>
                  </m:oMathPara>
                </a14:m>
                <a:endParaRPr lang="zh-CN" altLang="en-US" sz="20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66555" y="2978679"/>
                <a:ext cx="2932791" cy="400110"/>
              </a:xfrm>
              <a:prstGeom prst="rect">
                <a:avLst/>
              </a:prstGeom>
              <a:blipFill rotWithShape="1">
                <a:blip r:embed="rId4"/>
                <a:stretch>
                  <a:fillRect b="-1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311860" y="2974940"/>
                <a:ext cx="114236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=0.999</m:t>
                      </m:r>
                    </m:oMath>
                  </m:oMathPara>
                </a14:m>
                <a:endParaRPr lang="zh-CN" altLang="en-US" sz="20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11860" y="2974940"/>
                <a:ext cx="1142364" cy="40011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41530" y="3469996"/>
                <a:ext cx="4557658" cy="430887"/>
              </a:xfrm>
              <a:prstGeom prst="rect">
                <a:avLst/>
              </a:prstGeom>
            </p:spPr>
            <p:txBody>
              <a:bodyPr wrap="none">
                <a:spAutoFit/>
              </a:bodyPr>
              <a:lstStyle/>
              <a:p>
                <a:r>
                  <a:rPr lang="en-US" altLang="zh-CN" sz="2200" dirty="0"/>
                  <a:t>2. </a:t>
                </a:r>
                <a:r>
                  <a:rPr lang="en-US" altLang="zh-CN" sz="2200" dirty="0">
                    <a:latin typeface="Times New Roman" panose="02020603050405020304" pitchFamily="18" charset="0"/>
                    <a:cs typeface="Times New Roman" panose="02020603050405020304" pitchFamily="18" charset="0"/>
                  </a:rPr>
                  <a:t>The probability that exactly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8</m:t>
                    </m:r>
                  </m:oMath>
                </a14:m>
                <a:r>
                  <a:rPr lang="en-US" altLang="zh-CN" sz="2200" dirty="0">
                    <a:latin typeface="Times New Roman" panose="02020603050405020304" pitchFamily="18" charset="0"/>
                    <a:cs typeface="Times New Roman" panose="02020603050405020304" pitchFamily="18" charset="0"/>
                  </a:rPr>
                  <a:t> fail is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341530" y="3469996"/>
                <a:ext cx="4557658" cy="430887"/>
              </a:xfrm>
              <a:prstGeom prst="rect">
                <a:avLst/>
              </a:prstGeom>
              <a:blipFill>
                <a:blip r:embed="rId6"/>
                <a:stretch>
                  <a:fillRect l="-1738" t="-9859" r="-668"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99765" y="3951430"/>
                <a:ext cx="725115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𝑃</m:t>
                      </m:r>
                      <m:d>
                        <m:dPr>
                          <m:ctrlPr>
                            <a:rPr lang="en-US" altLang="zh-CN" sz="2000" b="0" i="1" smtClean="0">
                              <a:latin typeface="Cambria Math" charset="0"/>
                            </a:rPr>
                          </m:ctrlPr>
                        </m:dPr>
                        <m:e>
                          <m:r>
                            <a:rPr lang="en-US" altLang="zh-CN" sz="2000" b="0" i="1" smtClean="0">
                              <a:latin typeface="Cambria Math"/>
                            </a:rPr>
                            <m:t>𝑋</m:t>
                          </m:r>
                          <m:r>
                            <a:rPr lang="en-US" altLang="zh-CN" sz="2000" b="0" i="1" smtClean="0">
                              <a:latin typeface="Cambria Math"/>
                            </a:rPr>
                            <m:t>=8</m:t>
                          </m:r>
                        </m:e>
                      </m:d>
                      <m:r>
                        <a:rPr lang="en-US" altLang="zh-CN" sz="2000" b="0" i="1" smtClean="0">
                          <a:latin typeface="Cambria Math"/>
                        </a:rPr>
                        <m:t>=</m:t>
                      </m:r>
                      <m:r>
                        <a:rPr lang="en-US" altLang="zh-CN" sz="2000" b="0" i="1" smtClean="0">
                          <a:latin typeface="Cambria Math"/>
                        </a:rPr>
                        <m:t>𝑃</m:t>
                      </m:r>
                      <m:d>
                        <m:dPr>
                          <m:ctrlPr>
                            <a:rPr lang="en-US" altLang="zh-CN" sz="2000" b="0" i="1" smtClean="0">
                              <a:latin typeface="Cambria Math" charset="0"/>
                            </a:rPr>
                          </m:ctrlPr>
                        </m:dPr>
                        <m:e>
                          <m:r>
                            <a:rPr lang="en-US" altLang="zh-CN" sz="2000" b="0" i="1" smtClean="0">
                              <a:latin typeface="Cambria Math"/>
                            </a:rPr>
                            <m:t>𝑋</m:t>
                          </m:r>
                          <m:r>
                            <a:rPr lang="en-US" altLang="zh-CN" sz="2000" b="0" i="1" smtClean="0">
                              <a:latin typeface="Cambria Math"/>
                              <a:ea typeface="Cambria Math"/>
                            </a:rPr>
                            <m:t>≤8</m:t>
                          </m:r>
                        </m:e>
                      </m:d>
                      <m:r>
                        <a:rPr lang="en-US" altLang="zh-CN" sz="2000" b="0" i="1" smtClean="0">
                          <a:latin typeface="Cambria Math"/>
                        </a:rPr>
                        <m:t>−</m:t>
                      </m:r>
                      <m:r>
                        <a:rPr lang="en-US" altLang="zh-CN" sz="2000" b="0" i="1" smtClean="0">
                          <a:latin typeface="Cambria Math"/>
                        </a:rPr>
                        <m:t>𝑃</m:t>
                      </m:r>
                      <m:d>
                        <m:dPr>
                          <m:ctrlPr>
                            <a:rPr lang="en-US" altLang="zh-CN" sz="2000" b="0" i="1" smtClean="0">
                              <a:latin typeface="Cambria Math" charset="0"/>
                            </a:rPr>
                          </m:ctrlPr>
                        </m:dPr>
                        <m:e>
                          <m:r>
                            <a:rPr lang="en-US" altLang="zh-CN" sz="2000" b="0" i="1" smtClean="0">
                              <a:latin typeface="Cambria Math"/>
                            </a:rPr>
                            <m:t>𝑋</m:t>
                          </m:r>
                          <m:r>
                            <a:rPr lang="en-US" altLang="zh-CN" sz="2000" b="0" i="1" smtClean="0">
                              <a:latin typeface="Cambria Math"/>
                              <a:ea typeface="Cambria Math"/>
                            </a:rPr>
                            <m:t>≤7</m:t>
                          </m:r>
                        </m:e>
                      </m:d>
                      <m:r>
                        <a:rPr lang="en-US" altLang="zh-CN" sz="2000" i="1">
                          <a:latin typeface="Cambria Math"/>
                        </a:rPr>
                        <m:t>=</m:t>
                      </m:r>
                      <m:r>
                        <a:rPr lang="en-US" altLang="zh-CN" sz="2000" i="1">
                          <a:latin typeface="Cambria Math"/>
                        </a:rPr>
                        <m:t>𝐵</m:t>
                      </m:r>
                      <m:d>
                        <m:dPr>
                          <m:ctrlPr>
                            <a:rPr lang="en-US" altLang="zh-CN" sz="2000" i="1">
                              <a:latin typeface="Cambria Math" charset="0"/>
                            </a:rPr>
                          </m:ctrlPr>
                        </m:dPr>
                        <m:e>
                          <m:r>
                            <a:rPr lang="en-US" altLang="zh-CN" sz="2000" i="1">
                              <a:latin typeface="Cambria Math"/>
                            </a:rPr>
                            <m:t>8;15,0.2</m:t>
                          </m:r>
                        </m:e>
                      </m:d>
                      <m:r>
                        <a:rPr lang="en-US" altLang="zh-CN" sz="2000" b="0" i="1" smtClean="0">
                          <a:latin typeface="Cambria Math"/>
                        </a:rPr>
                        <m:t>−</m:t>
                      </m:r>
                      <m:r>
                        <a:rPr lang="en-US" altLang="zh-CN" sz="2000" b="0" i="1" smtClean="0">
                          <a:latin typeface="Cambria Math"/>
                        </a:rPr>
                        <m:t>𝐵</m:t>
                      </m:r>
                      <m:r>
                        <a:rPr lang="en-US" altLang="zh-CN" sz="2000" b="0" i="1" smtClean="0">
                          <a:latin typeface="Cambria Math"/>
                        </a:rPr>
                        <m:t>(7;15,0.2)</m:t>
                      </m:r>
                    </m:oMath>
                  </m:oMathPara>
                </a14:m>
                <a:endParaRPr lang="zh-CN" alt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699765" y="3951430"/>
                <a:ext cx="7251152" cy="400110"/>
              </a:xfrm>
              <a:prstGeom prst="rect">
                <a:avLst/>
              </a:prstGeom>
              <a:blipFill rotWithShape="1">
                <a:blip r:embed="rId7"/>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705111" y="3969986"/>
                <a:ext cx="114236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=0.003</m:t>
                      </m:r>
                    </m:oMath>
                  </m:oMathPara>
                </a14:m>
                <a:endParaRPr lang="zh-CN" altLang="en-US" sz="2000" dirty="0">
                  <a:latin typeface="+mj-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7705111" y="3969986"/>
                <a:ext cx="1142364" cy="400110"/>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09470" y="4370096"/>
                <a:ext cx="4533613" cy="430887"/>
              </a:xfrm>
              <a:prstGeom prst="rect">
                <a:avLst/>
              </a:prstGeom>
            </p:spPr>
            <p:txBody>
              <a:bodyPr wrap="none">
                <a:spAutoFit/>
              </a:bodyPr>
              <a:lstStyle/>
              <a:p>
                <a:r>
                  <a:rPr lang="en-US" altLang="zh-CN" sz="2200" dirty="0"/>
                  <a:t>3. </a:t>
                </a:r>
                <a:r>
                  <a:rPr lang="en-US" altLang="zh-CN" sz="2200" dirty="0">
                    <a:latin typeface="Times New Roman" panose="02020603050405020304" pitchFamily="18" charset="0"/>
                    <a:cs typeface="Times New Roman" panose="02020603050405020304" pitchFamily="18" charset="0"/>
                  </a:rPr>
                  <a:t>The probability that at least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8</m:t>
                    </m:r>
                  </m:oMath>
                </a14:m>
                <a:r>
                  <a:rPr lang="en-US" altLang="zh-CN" sz="2200" dirty="0">
                    <a:latin typeface="Times New Roman" panose="02020603050405020304" pitchFamily="18" charset="0"/>
                    <a:cs typeface="Times New Roman" panose="02020603050405020304" pitchFamily="18" charset="0"/>
                  </a:rPr>
                  <a:t> fail is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309470" y="4370096"/>
                <a:ext cx="4533613" cy="430887"/>
              </a:xfrm>
              <a:prstGeom prst="rect">
                <a:avLst/>
              </a:prstGeom>
              <a:blipFill>
                <a:blip r:embed="rId9"/>
                <a:stretch>
                  <a:fillRect l="-1750" t="-9859" r="-808" b="-26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92062" y="4832802"/>
                <a:ext cx="774551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𝑃</m:t>
                      </m:r>
                      <m:d>
                        <m:dPr>
                          <m:ctrlPr>
                            <a:rPr lang="en-US" altLang="zh-CN" sz="2000" b="0" i="1" smtClean="0">
                              <a:latin typeface="Cambria Math" charset="0"/>
                            </a:rPr>
                          </m:ctrlPr>
                        </m:dPr>
                        <m:e>
                          <m:r>
                            <a:rPr lang="en-US" altLang="zh-CN" sz="2000" b="0" i="1" smtClean="0">
                              <a:latin typeface="Cambria Math"/>
                            </a:rPr>
                            <m:t>𝑋</m:t>
                          </m:r>
                          <m:r>
                            <a:rPr lang="en-US" altLang="zh-CN" sz="2000" b="0" i="1" smtClean="0">
                              <a:latin typeface="Cambria Math"/>
                              <a:ea typeface="Cambria Math"/>
                            </a:rPr>
                            <m:t>≥8</m:t>
                          </m:r>
                        </m:e>
                      </m:d>
                      <m:r>
                        <a:rPr lang="en-US" altLang="zh-CN" sz="2000" b="0" i="1" smtClean="0">
                          <a:latin typeface="Cambria Math"/>
                        </a:rPr>
                        <m:t>=1−</m:t>
                      </m:r>
                      <m:r>
                        <a:rPr lang="en-US" altLang="zh-CN" sz="2000" b="0" i="1" smtClean="0">
                          <a:latin typeface="Cambria Math"/>
                        </a:rPr>
                        <m:t>𝑃</m:t>
                      </m:r>
                      <m:d>
                        <m:dPr>
                          <m:ctrlPr>
                            <a:rPr lang="en-US" altLang="zh-CN" sz="2000" b="0" i="1" smtClean="0">
                              <a:latin typeface="Cambria Math" charset="0"/>
                            </a:rPr>
                          </m:ctrlPr>
                        </m:dPr>
                        <m:e>
                          <m:r>
                            <a:rPr lang="en-US" altLang="zh-CN" sz="2000" b="0" i="1" smtClean="0">
                              <a:latin typeface="Cambria Math"/>
                            </a:rPr>
                            <m:t>𝑋</m:t>
                          </m:r>
                          <m:r>
                            <a:rPr lang="en-US" altLang="zh-CN" sz="2000" b="0" i="1" smtClean="0">
                              <a:latin typeface="Cambria Math"/>
                              <a:ea typeface="Cambria Math"/>
                            </a:rPr>
                            <m:t>≤7</m:t>
                          </m:r>
                        </m:e>
                      </m:d>
                      <m:r>
                        <a:rPr lang="en-US" altLang="zh-CN" sz="2000" b="0" i="1" smtClean="0">
                          <a:latin typeface="Cambria Math"/>
                        </a:rPr>
                        <m:t>=1−</m:t>
                      </m:r>
                      <m:r>
                        <a:rPr lang="en-US" altLang="zh-CN" sz="2000" b="0" i="1" smtClean="0">
                          <a:latin typeface="Cambria Math"/>
                        </a:rPr>
                        <m:t>𝐵</m:t>
                      </m:r>
                      <m:d>
                        <m:dPr>
                          <m:ctrlPr>
                            <a:rPr lang="en-US" altLang="zh-CN" sz="2000" b="0" i="1" smtClean="0">
                              <a:latin typeface="Cambria Math" charset="0"/>
                            </a:rPr>
                          </m:ctrlPr>
                        </m:dPr>
                        <m:e>
                          <m:r>
                            <a:rPr lang="en-US" altLang="zh-CN" sz="2000" b="0" i="1" smtClean="0">
                              <a:latin typeface="Cambria Math"/>
                            </a:rPr>
                            <m:t>7;15,0.2</m:t>
                          </m:r>
                        </m:e>
                      </m:d>
                      <m:r>
                        <a:rPr lang="en-US" altLang="zh-CN" sz="2000" b="0" i="1" smtClean="0">
                          <a:latin typeface="Cambria Math"/>
                        </a:rPr>
                        <m:t>=1−0.996=0.004</m:t>
                      </m:r>
                      <m:r>
                        <a:rPr lang="en-US" altLang="zh-CN" sz="2000" b="0" i="0" smtClean="0">
                          <a:latin typeface="Cambria Math"/>
                        </a:rPr>
                        <m:t>.</m:t>
                      </m:r>
                    </m:oMath>
                  </m:oMathPara>
                </a14:m>
                <a:endParaRPr lang="zh-CN" altLang="en-US" sz="2000" dirty="0">
                  <a:latin typeface="+mj-lt"/>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92062" y="4832802"/>
                <a:ext cx="7745518" cy="400110"/>
              </a:xfrm>
              <a:prstGeom prst="rect">
                <a:avLst/>
              </a:prstGeom>
              <a:blipFill rotWithShape="1">
                <a:blip r:embed="rId10"/>
                <a:stretch>
                  <a:fillRect b="-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74978" y="5319210"/>
                <a:ext cx="8296598" cy="430887"/>
              </a:xfrm>
              <a:prstGeom prst="rect">
                <a:avLst/>
              </a:prstGeom>
            </p:spPr>
            <p:txBody>
              <a:bodyPr wrap="square">
                <a:spAutoFit/>
              </a:bodyPr>
              <a:lstStyle/>
              <a:p>
                <a:r>
                  <a:rPr lang="en-US" altLang="zh-CN" sz="2200" dirty="0"/>
                  <a:t>4. </a:t>
                </a:r>
                <a:r>
                  <a:rPr lang="en-US" altLang="zh-CN" sz="2200" dirty="0">
                    <a:latin typeface="Times New Roman" panose="02020603050405020304" pitchFamily="18" charset="0"/>
                    <a:cs typeface="Times New Roman" panose="02020603050405020304" pitchFamily="18" charset="0"/>
                  </a:rPr>
                  <a:t>Finally, the probability that between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4</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7</m:t>
                    </m:r>
                  </m:oMath>
                </a14:m>
                <a:r>
                  <a:rPr lang="en-US" altLang="zh-CN" sz="2200" dirty="0">
                    <a:latin typeface="Times New Roman" panose="02020603050405020304" pitchFamily="18" charset="0"/>
                    <a:cs typeface="Times New Roman" panose="02020603050405020304" pitchFamily="18" charset="0"/>
                  </a:rPr>
                  <a:t>, inclusive, fail is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374978" y="5319210"/>
                <a:ext cx="8296598" cy="430887"/>
              </a:xfrm>
              <a:prstGeom prst="rect">
                <a:avLst/>
              </a:prstGeom>
              <a:blipFill>
                <a:blip r:embed="rId11"/>
                <a:stretch>
                  <a:fillRect l="-955"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74886" y="5859270"/>
                <a:ext cx="7300909" cy="400110"/>
              </a:xfrm>
              <a:prstGeom prst="rect">
                <a:avLst/>
              </a:prstGeom>
              <a:noFill/>
            </p:spPr>
            <p:txBody>
              <a:bodyPr wrap="none" rtlCol="0">
                <a:spAutoFit/>
              </a:bodyPr>
              <a:lstStyle/>
              <a:p>
                <a14:m>
                  <m:oMath xmlns:m="http://schemas.openxmlformats.org/officeDocument/2006/math">
                    <m:r>
                      <a:rPr lang="en-US" altLang="zh-CN" sz="2000" b="0" i="1" smtClean="0">
                        <a:latin typeface="Cambria Math"/>
                      </a:rPr>
                      <m:t>𝑃</m:t>
                    </m:r>
                    <m:d>
                      <m:dPr>
                        <m:ctrlPr>
                          <a:rPr lang="en-US" altLang="zh-CN" sz="2000" b="0" i="1" smtClean="0">
                            <a:latin typeface="Cambria Math" charset="0"/>
                          </a:rPr>
                        </m:ctrlPr>
                      </m:dPr>
                      <m:e>
                        <m:r>
                          <a:rPr lang="en-US" altLang="zh-CN" sz="2000" b="0" i="1" smtClean="0">
                            <a:latin typeface="Cambria Math"/>
                          </a:rPr>
                          <m:t>4</m:t>
                        </m:r>
                        <m:r>
                          <a:rPr lang="en-US" altLang="zh-CN" sz="2000" b="0" i="1" smtClean="0">
                            <a:latin typeface="Cambria Math"/>
                            <a:ea typeface="Cambria Math"/>
                          </a:rPr>
                          <m:t>≤</m:t>
                        </m:r>
                        <m:r>
                          <a:rPr lang="en-US" altLang="zh-CN" sz="2000" b="0" i="1" smtClean="0">
                            <a:latin typeface="Cambria Math"/>
                            <a:ea typeface="Cambria Math"/>
                          </a:rPr>
                          <m:t>𝑋</m:t>
                        </m:r>
                        <m:r>
                          <a:rPr lang="en-US" altLang="zh-CN" sz="2000" b="0" i="1" smtClean="0">
                            <a:latin typeface="Cambria Math"/>
                            <a:ea typeface="Cambria Math"/>
                          </a:rPr>
                          <m:t>≤7</m:t>
                        </m:r>
                      </m:e>
                    </m:d>
                    <m:r>
                      <a:rPr lang="en-US" altLang="zh-CN" sz="2000" b="0" i="1" smtClean="0">
                        <a:latin typeface="Cambria Math"/>
                      </a:rPr>
                      <m:t>=</m:t>
                    </m:r>
                    <m:r>
                      <a:rPr lang="en-US" altLang="zh-CN" sz="2000" b="0" i="1" smtClean="0">
                        <a:latin typeface="Cambria Math"/>
                      </a:rPr>
                      <m:t>𝑃</m:t>
                    </m:r>
                    <m:d>
                      <m:dPr>
                        <m:ctrlPr>
                          <a:rPr lang="en-US" altLang="zh-CN" sz="2000" b="0" i="1" smtClean="0">
                            <a:latin typeface="Cambria Math" charset="0"/>
                          </a:rPr>
                        </m:ctrlPr>
                      </m:dPr>
                      <m:e>
                        <m:r>
                          <a:rPr lang="en-US" altLang="zh-CN" sz="2000" b="0" i="1" smtClean="0">
                            <a:latin typeface="Cambria Math"/>
                          </a:rPr>
                          <m:t>𝑋</m:t>
                        </m:r>
                        <m:r>
                          <a:rPr lang="en-US" altLang="zh-CN" sz="2000" b="0" i="1" smtClean="0">
                            <a:latin typeface="Cambria Math"/>
                            <a:ea typeface="Cambria Math"/>
                          </a:rPr>
                          <m:t>≤7</m:t>
                        </m:r>
                      </m:e>
                    </m:d>
                    <m:r>
                      <a:rPr lang="en-US" altLang="zh-CN" sz="2000" b="0" i="1" smtClean="0">
                        <a:latin typeface="Cambria Math"/>
                      </a:rPr>
                      <m:t>−</m:t>
                    </m:r>
                    <m:r>
                      <a:rPr lang="en-US" altLang="zh-CN" sz="2000" b="0" i="1" smtClean="0">
                        <a:latin typeface="Cambria Math"/>
                      </a:rPr>
                      <m:t>𝑃</m:t>
                    </m:r>
                    <m:d>
                      <m:dPr>
                        <m:ctrlPr>
                          <a:rPr lang="en-US" altLang="zh-CN" sz="2000" b="0" i="1" smtClean="0">
                            <a:latin typeface="Cambria Math" charset="0"/>
                          </a:rPr>
                        </m:ctrlPr>
                      </m:dPr>
                      <m:e>
                        <m:r>
                          <a:rPr lang="en-US" altLang="zh-CN" sz="2000" b="0" i="1" smtClean="0">
                            <a:latin typeface="Cambria Math"/>
                          </a:rPr>
                          <m:t>𝑋</m:t>
                        </m:r>
                        <m:r>
                          <a:rPr lang="en-US" altLang="zh-CN" sz="2000" b="0" i="1" smtClean="0">
                            <a:latin typeface="Cambria Math"/>
                            <a:ea typeface="Cambria Math"/>
                          </a:rPr>
                          <m:t>≤3</m:t>
                        </m:r>
                      </m:e>
                    </m:d>
                    <m:r>
                      <a:rPr lang="en-US" altLang="zh-CN" sz="2000" b="0" i="1" smtClean="0">
                        <a:latin typeface="Cambria Math"/>
                      </a:rPr>
                      <m:t>=0.996−0.648=0.348</m:t>
                    </m:r>
                  </m:oMath>
                </a14:m>
                <a:r>
                  <a:rPr lang="en-US" altLang="zh-CN" sz="2000" dirty="0">
                    <a:latin typeface="+mj-lt"/>
                  </a:rPr>
                  <a:t>.</a:t>
                </a:r>
                <a:endParaRPr lang="zh-CN" altLang="en-US" sz="2000" dirty="0">
                  <a:latin typeface="+mj-lt"/>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74886" y="5859270"/>
                <a:ext cx="7300909" cy="400110"/>
              </a:xfrm>
              <a:prstGeom prst="rect">
                <a:avLst/>
              </a:prstGeom>
              <a:blipFill rotWithShape="1">
                <a:blip r:embed="rId12"/>
                <a:stretch>
                  <a:fillRect t="-6061" b="-27273"/>
                </a:stretch>
              </a:blipFill>
            </p:spPr>
            <p:txBody>
              <a:bodyPr/>
              <a:lstStyle/>
              <a:p>
                <a:r>
                  <a:rPr lang="zh-CN" altLang="en-US">
                    <a:noFill/>
                  </a:rPr>
                  <a:t> </a:t>
                </a:r>
              </a:p>
            </p:txBody>
          </p:sp>
        </mc:Fallback>
      </mc:AlternateContent>
      <p:sp>
        <p:nvSpPr>
          <p:cNvPr id="14" name="灯片编号占位符 13">
            <a:extLst>
              <a:ext uri="{FF2B5EF4-FFF2-40B4-BE49-F238E27FC236}">
                <a16:creationId xmlns:a16="http://schemas.microsoft.com/office/drawing/2014/main" xmlns="" id="{11A62F13-E3C4-4570-820A-A81BB8C1859F}"/>
              </a:ext>
            </a:extLst>
          </p:cNvPr>
          <p:cNvSpPr>
            <a:spLocks noGrp="1"/>
          </p:cNvSpPr>
          <p:nvPr>
            <p:ph type="sldNum" sz="quarter" idx="11"/>
          </p:nvPr>
        </p:nvSpPr>
        <p:spPr/>
        <p:txBody>
          <a:bodyPr/>
          <a:lstStyle/>
          <a:p>
            <a:pPr>
              <a:defRPr/>
            </a:pPr>
            <a:fld id="{DF2308B0-52A9-437D-9700-D7B37876F5B1}" type="slidenum">
              <a:rPr lang="zh-CN" altLang="en-US" smtClean="0"/>
              <a:pPr>
                <a:defRPr/>
              </a:pPr>
              <a:t>55</a:t>
            </a:fld>
            <a:endParaRPr lang="en-US" altLang="zh-CN" dirty="0"/>
          </a:p>
        </p:txBody>
      </p:sp>
    </p:spTree>
    <p:extLst>
      <p:ext uri="{BB962C8B-B14F-4D97-AF65-F5344CB8AC3E}">
        <p14:creationId xmlns:p14="http://schemas.microsoft.com/office/powerpoint/2010/main" val="34873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inVertic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arn(inVertic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arn(inVertical)">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arn(inVertical)">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barn(inVertical)">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386535" y="1043735"/>
                <a:ext cx="3431709"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The Mean and Variance of </a:t>
                </a:r>
                <a14:m>
                  <m:oMath xmlns:m="http://schemas.openxmlformats.org/officeDocument/2006/math">
                    <m:r>
                      <a:rPr lang="en-US" altLang="zh-CN" sz="2200" dirty="0">
                        <a:solidFill>
                          <a:srgbClr val="FF0000"/>
                        </a:solidFill>
                        <a:latin typeface="Cambria Math" panose="02040503050406030204" pitchFamily="18" charset="0"/>
                        <a:cs typeface="Times New Roman" panose="02020603050405020304" pitchFamily="18" charset="0"/>
                      </a:rPr>
                      <m:t>𝑋</m:t>
                    </m:r>
                  </m:oMath>
                </a14:m>
                <a:endParaRPr lang="zh-CN" altLang="en-US" sz="2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386535" y="1043735"/>
                <a:ext cx="3431709" cy="430887"/>
              </a:xfrm>
              <a:prstGeom prst="rect">
                <a:avLst/>
              </a:prstGeom>
              <a:blipFill>
                <a:blip r:embed="rId2"/>
                <a:stretch>
                  <a:fillRect l="-2309" t="-9859" b="-28169"/>
                </a:stretch>
              </a:blipFill>
            </p:spPr>
            <p:txBody>
              <a:bodyPr/>
              <a:lstStyle/>
              <a:p>
                <a:r>
                  <a:rPr lang="zh-CN" altLang="en-US">
                    <a:noFill/>
                  </a:rPr>
                  <a:t> </a:t>
                </a:r>
              </a:p>
            </p:txBody>
          </p:sp>
        </mc:Fallback>
      </mc:AlternateContent>
      <p:sp>
        <p:nvSpPr>
          <p:cNvPr id="4" name="TextBox 3"/>
          <p:cNvSpPr txBox="1"/>
          <p:nvPr/>
        </p:nvSpPr>
        <p:spPr>
          <a:xfrm>
            <a:off x="431540" y="1444424"/>
            <a:ext cx="1744602"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Proposition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431540" y="1898831"/>
                <a:ext cx="2625655"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If </a:t>
                </a:r>
                <a14:m>
                  <m:oMath xmlns:m="http://schemas.openxmlformats.org/officeDocument/2006/math">
                    <m:r>
                      <a:rPr lang="en-US" altLang="zh-CN" sz="2200">
                        <a:latin typeface="Cambria Math" panose="02040503050406030204" pitchFamily="18" charset="0"/>
                        <a:cs typeface="Times New Roman" panose="02020603050405020304" pitchFamily="18" charset="0"/>
                      </a:rPr>
                      <m:t>𝑋</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𝐵𝑖𝑛</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𝑛</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𝑝</m:t>
                    </m:r>
                    <m:r>
                      <a:rPr lang="en-US" altLang="zh-CN" sz="2200">
                        <a:latin typeface="Cambria Math" panose="02040503050406030204" pitchFamily="18" charset="0"/>
                        <a:cs typeface="Times New Roman" panose="02020603050405020304" pitchFamily="18" charset="0"/>
                      </a:rPr>
                      <m:t>)</m:t>
                    </m:r>
                  </m:oMath>
                </a14:m>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then</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431540" y="1898831"/>
                <a:ext cx="2625655" cy="430887"/>
              </a:xfrm>
              <a:prstGeom prst="rect">
                <a:avLst/>
              </a:prstGeom>
              <a:blipFill>
                <a:blip r:embed="rId3"/>
                <a:stretch>
                  <a:fillRect l="-3016" t="-8451"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865468" y="1898830"/>
                <a:ext cx="3851952"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r>
                      <a:rPr lang="en-US" altLang="zh-CN" sz="2200" b="0" i="1" smtClean="0">
                        <a:latin typeface="Cambria Math"/>
                      </a:rPr>
                      <m:t>𝑛𝑝</m:t>
                    </m:r>
                    <m:r>
                      <a:rPr lang="en-US" altLang="zh-CN" sz="2200" b="0" i="1" smtClean="0">
                        <a:latin typeface="Cambria Math"/>
                      </a:rPr>
                      <m:t>, </m:t>
                    </m:r>
                    <m:r>
                      <a:rPr lang="en-US" altLang="zh-CN" sz="2200" b="0" i="1" smtClean="0">
                        <a:latin typeface="Cambria Math"/>
                      </a:rPr>
                      <m:t>𝑉</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r>
                      <a:rPr lang="en-US" altLang="zh-CN" sz="2200" b="0" i="1" smtClean="0">
                        <a:latin typeface="Cambria Math"/>
                      </a:rPr>
                      <m:t>𝑛𝑝</m:t>
                    </m:r>
                    <m:r>
                      <a:rPr lang="en-US" altLang="zh-CN" sz="2200" b="0" i="1" smtClean="0">
                        <a:latin typeface="Cambria Math"/>
                      </a:rPr>
                      <m:t>(1−</m:t>
                    </m:r>
                    <m:r>
                      <a:rPr lang="en-US" altLang="zh-CN" sz="2200" b="0" i="1" smtClean="0">
                        <a:latin typeface="Cambria Math"/>
                      </a:rPr>
                      <m:t>𝑝</m:t>
                    </m:r>
                    <m:r>
                      <a:rPr lang="en-US" altLang="zh-CN" sz="2200" b="0" i="1" smtClean="0">
                        <a:latin typeface="Cambria Math"/>
                      </a:rPr>
                      <m:t>)</m:t>
                    </m:r>
                  </m:oMath>
                </a14:m>
                <a:r>
                  <a:rPr lang="en-US" altLang="zh-CN" sz="2200" dirty="0">
                    <a:latin typeface="+mj-lt"/>
                  </a:rPr>
                  <a:t>.</a:t>
                </a:r>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865468" y="1898830"/>
                <a:ext cx="3851952" cy="430887"/>
              </a:xfrm>
              <a:prstGeom prst="rect">
                <a:avLst/>
              </a:prstGeom>
              <a:blipFill rotWithShape="1">
                <a:blip r:embed="rId4"/>
                <a:stretch>
                  <a:fillRect t="-7042" r="-1266" b="-28169"/>
                </a:stretch>
              </a:blipFill>
            </p:spPr>
            <p:txBody>
              <a:bodyPr/>
              <a:lstStyle/>
              <a:p>
                <a:r>
                  <a:rPr lang="zh-CN" altLang="en-US">
                    <a:noFill/>
                  </a:rPr>
                  <a:t> </a:t>
                </a:r>
              </a:p>
            </p:txBody>
          </p:sp>
        </mc:Fallback>
      </mc:AlternateContent>
      <p:sp>
        <p:nvSpPr>
          <p:cNvPr id="7" name="TextBox 6"/>
          <p:cNvSpPr txBox="1"/>
          <p:nvPr/>
        </p:nvSpPr>
        <p:spPr>
          <a:xfrm>
            <a:off x="349212" y="2412161"/>
            <a:ext cx="139515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Proof.</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1625528" y="2393885"/>
                <a:ext cx="4308424" cy="492571"/>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nary>
                      <m:naryPr>
                        <m:chr m:val="∑"/>
                        <m:limLoc m:val="subSup"/>
                        <m:ctrlPr>
                          <a:rPr lang="zh-CN" altLang="en-US" sz="2200" i="1">
                            <a:latin typeface="Cambria Math" charset="0"/>
                          </a:rPr>
                        </m:ctrlPr>
                      </m:naryPr>
                      <m:sub>
                        <m:r>
                          <m:rPr>
                            <m:brk m:alnAt="25"/>
                          </m:rPr>
                          <a:rPr lang="en-US" altLang="zh-CN" sz="2200" i="1">
                            <a:latin typeface="Cambria Math"/>
                          </a:rPr>
                          <m:t>𝑥</m:t>
                        </m:r>
                        <m:r>
                          <a:rPr lang="en-US" altLang="zh-CN" sz="2200" i="1">
                            <a:latin typeface="Cambria Math"/>
                          </a:rPr>
                          <m:t>=0</m:t>
                        </m:r>
                      </m:sub>
                      <m:sup>
                        <m:r>
                          <a:rPr lang="en-US" altLang="zh-CN" sz="2200" i="1">
                            <a:latin typeface="Cambria Math"/>
                          </a:rPr>
                          <m:t>𝑛</m:t>
                        </m:r>
                      </m:sup>
                      <m:e>
                        <m:r>
                          <a:rPr lang="en-US" altLang="zh-CN" sz="2200" b="0" i="1" smtClean="0">
                            <a:latin typeface="Cambria Math"/>
                          </a:rPr>
                          <m:t>𝑥</m:t>
                        </m:r>
                        <m:r>
                          <a:rPr lang="en-US" altLang="zh-CN" sz="2200" b="0" i="1" smtClean="0">
                            <a:latin typeface="Cambria Math"/>
                            <a:ea typeface="Cambria Math"/>
                          </a:rPr>
                          <m:t>∙</m:t>
                        </m:r>
                        <m:d>
                          <m:dPr>
                            <m:ctrlPr>
                              <a:rPr lang="en-US" altLang="zh-CN" sz="2200" i="1">
                                <a:latin typeface="Cambria Math" charset="0"/>
                              </a:rPr>
                            </m:ctrlPr>
                          </m:dPr>
                          <m:e>
                            <m:f>
                              <m:fPr>
                                <m:type m:val="noBar"/>
                                <m:ctrlPr>
                                  <a:rPr lang="en-US" altLang="zh-CN" sz="2200" i="1">
                                    <a:latin typeface="Cambria Math" charset="0"/>
                                  </a:rPr>
                                </m:ctrlPr>
                              </m:fPr>
                              <m:num>
                                <m:r>
                                  <a:rPr lang="en-US" altLang="zh-CN" sz="2200" i="1">
                                    <a:latin typeface="Cambria Math"/>
                                  </a:rPr>
                                  <m:t>𝑛</m:t>
                                </m:r>
                              </m:num>
                              <m:den>
                                <m:r>
                                  <a:rPr lang="en-US" altLang="zh-CN" sz="2200" i="1">
                                    <a:latin typeface="Cambria Math"/>
                                  </a:rPr>
                                  <m:t>𝑥</m:t>
                                </m:r>
                              </m:den>
                            </m:f>
                          </m:e>
                        </m:d>
                        <m:sSup>
                          <m:sSupPr>
                            <m:ctrlPr>
                              <a:rPr lang="en-US" altLang="zh-CN" sz="2200" i="1">
                                <a:latin typeface="Cambria Math" charset="0"/>
                              </a:rPr>
                            </m:ctrlPr>
                          </m:sSupPr>
                          <m:e>
                            <m:r>
                              <a:rPr lang="en-US" altLang="zh-CN" sz="2200" i="1">
                                <a:latin typeface="Cambria Math"/>
                              </a:rPr>
                              <m:t>𝑝</m:t>
                            </m:r>
                          </m:e>
                          <m:sup>
                            <m:r>
                              <a:rPr lang="en-US" altLang="zh-CN" sz="2200" i="1">
                                <a:latin typeface="Cambria Math"/>
                              </a:rPr>
                              <m:t>𝑥</m:t>
                            </m:r>
                          </m:sup>
                        </m:sSup>
                        <m:sSup>
                          <m:sSupPr>
                            <m:ctrlPr>
                              <a:rPr lang="en-US" altLang="zh-CN" sz="2200" i="1">
                                <a:latin typeface="Cambria Math" charset="0"/>
                              </a:rPr>
                            </m:ctrlPr>
                          </m:sSupPr>
                          <m:e>
                            <m:d>
                              <m:dPr>
                                <m:ctrlPr>
                                  <a:rPr lang="en-US" altLang="zh-CN" sz="2200" i="1">
                                    <a:latin typeface="Cambria Math" charset="0"/>
                                  </a:rPr>
                                </m:ctrlPr>
                              </m:dPr>
                              <m:e>
                                <m:r>
                                  <a:rPr lang="en-US" altLang="zh-CN" sz="2200" i="1">
                                    <a:latin typeface="Cambria Math"/>
                                  </a:rPr>
                                  <m:t>1−</m:t>
                                </m:r>
                                <m:r>
                                  <a:rPr lang="en-US" altLang="zh-CN" sz="2200" i="1">
                                    <a:latin typeface="Cambria Math"/>
                                  </a:rPr>
                                  <m:t>𝑝</m:t>
                                </m:r>
                              </m:e>
                            </m:d>
                          </m:e>
                          <m:sup>
                            <m:r>
                              <a:rPr lang="en-US" altLang="zh-CN" sz="2200" i="1">
                                <a:latin typeface="Cambria Math"/>
                              </a:rPr>
                              <m:t>𝑛</m:t>
                            </m:r>
                            <m:r>
                              <a:rPr lang="en-US" altLang="zh-CN" sz="2200" i="1">
                                <a:latin typeface="Cambria Math"/>
                              </a:rPr>
                              <m:t>−</m:t>
                            </m:r>
                            <m:r>
                              <a:rPr lang="en-US" altLang="zh-CN" sz="2200" i="1">
                                <a:latin typeface="Cambria Math"/>
                              </a:rPr>
                              <m:t>𝑥</m:t>
                            </m:r>
                          </m:sup>
                        </m:sSup>
                      </m:e>
                    </m:nary>
                    <m:r>
                      <a:rPr lang="en-US" altLang="zh-CN" sz="2200" b="0" i="1" smtClean="0">
                        <a:latin typeface="Cambria Math"/>
                      </a:rPr>
                      <m:t> </m:t>
                    </m:r>
                  </m:oMath>
                </a14:m>
                <a:r>
                  <a:rPr lang="zh-CN" altLang="en-US" sz="2200" dirty="0">
                    <a:latin typeface="+mj-lt"/>
                  </a:rPr>
                  <a:t> </a:t>
                </a:r>
              </a:p>
            </p:txBody>
          </p:sp>
        </mc:Choice>
        <mc:Fallback xmlns="">
          <p:sp>
            <p:nvSpPr>
              <p:cNvPr id="8" name="TextBox 7"/>
              <p:cNvSpPr txBox="1">
                <a:spLocks noRot="1" noChangeAspect="1" noMove="1" noResize="1" noEditPoints="1" noAdjustHandles="1" noChangeArrowheads="1" noChangeShapeType="1" noTextEdit="1"/>
              </p:cNvSpPr>
              <p:nvPr/>
            </p:nvSpPr>
            <p:spPr>
              <a:xfrm>
                <a:off x="1625528" y="2393885"/>
                <a:ext cx="4308424" cy="492571"/>
              </a:xfrm>
              <a:prstGeom prst="rect">
                <a:avLst/>
              </a:prstGeom>
              <a:blipFill rotWithShape="1">
                <a:blip r:embed="rId5"/>
                <a:stretch>
                  <a:fillRect l="-142" t="-106173" b="-1580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265107" y="2938301"/>
                <a:ext cx="4189801" cy="623632"/>
              </a:xfrm>
              <a:prstGeom prst="rect">
                <a:avLst/>
              </a:prstGeom>
            </p:spPr>
            <p:txBody>
              <a:bodyPr wrap="none">
                <a:spAutoFit/>
              </a:bodyPr>
              <a:lstStyle/>
              <a:p>
                <a14:m>
                  <m:oMath xmlns:m="http://schemas.openxmlformats.org/officeDocument/2006/math">
                    <m:r>
                      <a:rPr lang="en-US" altLang="zh-CN" sz="2200" b="0" i="1" smtClean="0">
                        <a:latin typeface="Cambria Math"/>
                      </a:rPr>
                      <m:t>=</m:t>
                    </m:r>
                    <m:nary>
                      <m:naryPr>
                        <m:chr m:val="∑"/>
                        <m:limLoc m:val="subSup"/>
                        <m:ctrlPr>
                          <a:rPr lang="zh-CN" altLang="en-US" sz="2200" i="1">
                            <a:latin typeface="Cambria Math" charset="0"/>
                          </a:rPr>
                        </m:ctrlPr>
                      </m:naryPr>
                      <m:sub>
                        <m:r>
                          <m:rPr>
                            <m:brk m:alnAt="25"/>
                          </m:rPr>
                          <a:rPr lang="en-US" altLang="zh-CN" sz="2200" i="1">
                            <a:latin typeface="Cambria Math"/>
                          </a:rPr>
                          <m:t>𝑥</m:t>
                        </m:r>
                        <m:r>
                          <a:rPr lang="en-US" altLang="zh-CN" sz="2200" i="1">
                            <a:latin typeface="Cambria Math"/>
                          </a:rPr>
                          <m:t>=</m:t>
                        </m:r>
                        <m:r>
                          <a:rPr lang="en-US" altLang="zh-CN" sz="2200" b="0" i="1" smtClean="0">
                            <a:solidFill>
                              <a:srgbClr val="FF0000"/>
                            </a:solidFill>
                            <a:latin typeface="Cambria Math"/>
                          </a:rPr>
                          <m:t>1</m:t>
                        </m:r>
                      </m:sub>
                      <m:sup>
                        <m:r>
                          <a:rPr lang="en-US" altLang="zh-CN" sz="2200" i="1">
                            <a:latin typeface="Cambria Math"/>
                          </a:rPr>
                          <m:t>𝑛</m:t>
                        </m:r>
                      </m:sup>
                      <m:e>
                        <m:f>
                          <m:fPr>
                            <m:ctrlPr>
                              <a:rPr lang="en-US" altLang="zh-CN" sz="2200" i="1">
                                <a:latin typeface="Cambria Math" charset="0"/>
                              </a:rPr>
                            </m:ctrlPr>
                          </m:fPr>
                          <m:num>
                            <m:r>
                              <a:rPr lang="en-US" altLang="zh-CN" sz="2200" i="1">
                                <a:latin typeface="Cambria Math"/>
                              </a:rPr>
                              <m:t>𝑛</m:t>
                            </m:r>
                            <m:r>
                              <a:rPr lang="en-US" altLang="zh-CN" sz="2200" i="1">
                                <a:latin typeface="Cambria Math"/>
                              </a:rPr>
                              <m:t>!</m:t>
                            </m:r>
                          </m:num>
                          <m:den>
                            <m:d>
                              <m:dPr>
                                <m:ctrlPr>
                                  <a:rPr lang="en-US" altLang="zh-CN" sz="2200" i="1">
                                    <a:latin typeface="Cambria Math" charset="0"/>
                                  </a:rPr>
                                </m:ctrlPr>
                              </m:dPr>
                              <m:e>
                                <m:r>
                                  <a:rPr lang="en-US" altLang="zh-CN" sz="2200" i="1">
                                    <a:latin typeface="Cambria Math"/>
                                  </a:rPr>
                                  <m:t>𝑛</m:t>
                                </m:r>
                                <m:r>
                                  <a:rPr lang="en-US" altLang="zh-CN" sz="2200" i="1">
                                    <a:latin typeface="Cambria Math"/>
                                  </a:rPr>
                                  <m:t>−</m:t>
                                </m:r>
                                <m:r>
                                  <a:rPr lang="en-US" altLang="zh-CN" sz="2200" i="1">
                                    <a:latin typeface="Cambria Math"/>
                                  </a:rPr>
                                  <m:t>𝑥</m:t>
                                </m:r>
                              </m:e>
                            </m:d>
                            <m:r>
                              <a:rPr lang="en-US" altLang="zh-CN" sz="2200" i="1">
                                <a:latin typeface="Cambria Math"/>
                              </a:rPr>
                              <m:t>!</m:t>
                            </m:r>
                            <m:r>
                              <a:rPr lang="en-US" altLang="zh-CN" sz="2200" b="0" i="1" smtClean="0">
                                <a:latin typeface="Cambria Math"/>
                              </a:rPr>
                              <m:t>(</m:t>
                            </m:r>
                            <m:r>
                              <a:rPr lang="en-US" altLang="zh-CN" sz="2200" i="1">
                                <a:latin typeface="Cambria Math"/>
                              </a:rPr>
                              <m:t>𝑥</m:t>
                            </m:r>
                            <m:r>
                              <a:rPr lang="en-US" altLang="zh-CN" sz="2200" b="0" i="1" smtClean="0">
                                <a:latin typeface="Cambria Math"/>
                              </a:rPr>
                              <m:t>−1)</m:t>
                            </m:r>
                            <m:r>
                              <a:rPr lang="en-US" altLang="zh-CN" sz="2200" i="1">
                                <a:latin typeface="Cambria Math"/>
                              </a:rPr>
                              <m:t>!</m:t>
                            </m:r>
                          </m:den>
                        </m:f>
                        <m:sSup>
                          <m:sSupPr>
                            <m:ctrlPr>
                              <a:rPr lang="en-US" altLang="zh-CN" sz="2200" i="1">
                                <a:latin typeface="Cambria Math" charset="0"/>
                              </a:rPr>
                            </m:ctrlPr>
                          </m:sSupPr>
                          <m:e>
                            <m:r>
                              <a:rPr lang="en-US" altLang="zh-CN" sz="2200" i="1">
                                <a:latin typeface="Cambria Math"/>
                              </a:rPr>
                              <m:t>𝑝</m:t>
                            </m:r>
                          </m:e>
                          <m:sup>
                            <m:r>
                              <a:rPr lang="en-US" altLang="zh-CN" sz="2200" i="1">
                                <a:latin typeface="Cambria Math"/>
                              </a:rPr>
                              <m:t>𝑥</m:t>
                            </m:r>
                          </m:sup>
                        </m:sSup>
                        <m:sSup>
                          <m:sSupPr>
                            <m:ctrlPr>
                              <a:rPr lang="en-US" altLang="zh-CN" sz="2200" i="1">
                                <a:latin typeface="Cambria Math" charset="0"/>
                              </a:rPr>
                            </m:ctrlPr>
                          </m:sSupPr>
                          <m:e>
                            <m:d>
                              <m:dPr>
                                <m:ctrlPr>
                                  <a:rPr lang="en-US" altLang="zh-CN" sz="2200" i="1">
                                    <a:latin typeface="Cambria Math" charset="0"/>
                                  </a:rPr>
                                </m:ctrlPr>
                              </m:dPr>
                              <m:e>
                                <m:r>
                                  <a:rPr lang="en-US" altLang="zh-CN" sz="2200" i="1">
                                    <a:latin typeface="Cambria Math"/>
                                  </a:rPr>
                                  <m:t>1−</m:t>
                                </m:r>
                                <m:r>
                                  <a:rPr lang="en-US" altLang="zh-CN" sz="2200" i="1">
                                    <a:latin typeface="Cambria Math"/>
                                  </a:rPr>
                                  <m:t>𝑝</m:t>
                                </m:r>
                              </m:e>
                            </m:d>
                          </m:e>
                          <m:sup>
                            <m:r>
                              <a:rPr lang="en-US" altLang="zh-CN" sz="2200" i="1">
                                <a:latin typeface="Cambria Math"/>
                              </a:rPr>
                              <m:t>𝑛</m:t>
                            </m:r>
                            <m:r>
                              <a:rPr lang="en-US" altLang="zh-CN" sz="2200" i="1">
                                <a:latin typeface="Cambria Math"/>
                              </a:rPr>
                              <m:t>−</m:t>
                            </m:r>
                            <m:r>
                              <a:rPr lang="en-US" altLang="zh-CN" sz="2200" i="1">
                                <a:latin typeface="Cambria Math"/>
                              </a:rPr>
                              <m:t>𝑥</m:t>
                            </m:r>
                          </m:sup>
                        </m:sSup>
                      </m:e>
                    </m:nary>
                    <m:r>
                      <a:rPr lang="en-US" altLang="zh-CN" sz="2200" b="0" i="1" smtClean="0">
                        <a:latin typeface="Cambria Math"/>
                      </a:rPr>
                      <m:t> </m:t>
                    </m:r>
                  </m:oMath>
                </a14:m>
                <a:r>
                  <a:rPr lang="zh-CN" altLang="en-US" sz="2200" dirty="0"/>
                  <a:t> </a:t>
                </a:r>
              </a:p>
            </p:txBody>
          </p:sp>
        </mc:Choice>
        <mc:Fallback xmlns="">
          <p:sp>
            <p:nvSpPr>
              <p:cNvPr id="9" name="矩形 8"/>
              <p:cNvSpPr>
                <a:spLocks noRot="1" noChangeAspect="1" noMove="1" noResize="1" noEditPoints="1" noAdjustHandles="1" noChangeArrowheads="1" noChangeShapeType="1" noTextEdit="1"/>
              </p:cNvSpPr>
              <p:nvPr/>
            </p:nvSpPr>
            <p:spPr>
              <a:xfrm>
                <a:off x="2265107" y="2938301"/>
                <a:ext cx="4189801" cy="623632"/>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327648" y="3679458"/>
                <a:ext cx="4612096" cy="622799"/>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r>
                      <a:rPr lang="en-US" altLang="zh-CN" sz="2200" b="0" i="1" smtClean="0">
                        <a:latin typeface="Cambria Math"/>
                      </a:rPr>
                      <m:t>𝑛𝑝</m:t>
                    </m:r>
                    <m:nary>
                      <m:naryPr>
                        <m:chr m:val="∑"/>
                        <m:limLoc m:val="subSup"/>
                        <m:ctrlPr>
                          <a:rPr lang="zh-CN" altLang="en-US" sz="2200" i="1">
                            <a:latin typeface="Cambria Math" charset="0"/>
                          </a:rPr>
                        </m:ctrlPr>
                      </m:naryPr>
                      <m:sub>
                        <m:r>
                          <a:rPr lang="en-US" altLang="zh-CN" sz="2200" b="0" i="1" smtClean="0">
                            <a:latin typeface="Cambria Math"/>
                          </a:rPr>
                          <m:t>𝑘</m:t>
                        </m:r>
                        <m:r>
                          <a:rPr lang="en-US" altLang="zh-CN" sz="2200" i="1">
                            <a:latin typeface="Cambria Math"/>
                          </a:rPr>
                          <m:t>=0</m:t>
                        </m:r>
                      </m:sub>
                      <m:sup>
                        <m:r>
                          <a:rPr lang="en-US" altLang="zh-CN" sz="2200" i="1">
                            <a:latin typeface="Cambria Math"/>
                          </a:rPr>
                          <m:t>𝑛</m:t>
                        </m:r>
                        <m:r>
                          <a:rPr lang="en-US" altLang="zh-CN" sz="2200" b="0" i="1" smtClean="0">
                            <a:latin typeface="Cambria Math"/>
                          </a:rPr>
                          <m:t>−1</m:t>
                        </m:r>
                      </m:sup>
                      <m:e>
                        <m:f>
                          <m:fPr>
                            <m:ctrlPr>
                              <a:rPr lang="en-US" altLang="zh-CN" sz="2200" i="1">
                                <a:latin typeface="Cambria Math" charset="0"/>
                              </a:rPr>
                            </m:ctrlPr>
                          </m:fPr>
                          <m:num>
                            <m:r>
                              <a:rPr lang="en-US" altLang="zh-CN" sz="2200" b="0" i="1" smtClean="0">
                                <a:latin typeface="Cambria Math"/>
                              </a:rPr>
                              <m:t>(</m:t>
                            </m:r>
                            <m:r>
                              <a:rPr lang="en-US" altLang="zh-CN" sz="2200" i="1">
                                <a:latin typeface="Cambria Math"/>
                              </a:rPr>
                              <m:t>𝑛</m:t>
                            </m:r>
                            <m:r>
                              <a:rPr lang="en-US" altLang="zh-CN" sz="2200" b="0" i="1" smtClean="0">
                                <a:latin typeface="Cambria Math"/>
                              </a:rPr>
                              <m:t>−1)</m:t>
                            </m:r>
                            <m:r>
                              <a:rPr lang="en-US" altLang="zh-CN" sz="2200" i="1">
                                <a:latin typeface="Cambria Math"/>
                              </a:rPr>
                              <m:t>!</m:t>
                            </m:r>
                          </m:num>
                          <m:den>
                            <m:d>
                              <m:dPr>
                                <m:ctrlPr>
                                  <a:rPr lang="en-US" altLang="zh-CN" sz="2200" i="1">
                                    <a:latin typeface="Cambria Math" charset="0"/>
                                  </a:rPr>
                                </m:ctrlPr>
                              </m:dPr>
                              <m:e>
                                <m:r>
                                  <a:rPr lang="en-US" altLang="zh-CN" sz="2200" i="1">
                                    <a:latin typeface="Cambria Math"/>
                                  </a:rPr>
                                  <m:t>𝑛</m:t>
                                </m:r>
                                <m:r>
                                  <a:rPr lang="en-US" altLang="zh-CN" sz="2200" b="0" i="1" smtClean="0">
                                    <a:latin typeface="Cambria Math"/>
                                  </a:rPr>
                                  <m:t>−1</m:t>
                                </m:r>
                                <m:r>
                                  <a:rPr lang="en-US" altLang="zh-CN" sz="2200" i="1">
                                    <a:latin typeface="Cambria Math"/>
                                  </a:rPr>
                                  <m:t>−</m:t>
                                </m:r>
                                <m:r>
                                  <a:rPr lang="en-US" altLang="zh-CN" sz="2200" b="0" i="1" smtClean="0">
                                    <a:latin typeface="Cambria Math"/>
                                  </a:rPr>
                                  <m:t>𝑘</m:t>
                                </m:r>
                              </m:e>
                            </m:d>
                            <m:r>
                              <a:rPr lang="en-US" altLang="zh-CN" sz="2200" i="1">
                                <a:latin typeface="Cambria Math"/>
                              </a:rPr>
                              <m:t>!</m:t>
                            </m:r>
                            <m:r>
                              <a:rPr lang="en-US" altLang="zh-CN" sz="2200" b="0" i="1" smtClean="0">
                                <a:latin typeface="Cambria Math"/>
                              </a:rPr>
                              <m:t>𝑘</m:t>
                            </m:r>
                            <m:r>
                              <a:rPr lang="en-US" altLang="zh-CN" sz="2200" i="1">
                                <a:latin typeface="Cambria Math"/>
                              </a:rPr>
                              <m:t>!</m:t>
                            </m:r>
                          </m:den>
                        </m:f>
                        <m:sSup>
                          <m:sSupPr>
                            <m:ctrlPr>
                              <a:rPr lang="en-US" altLang="zh-CN" sz="2200" i="1">
                                <a:latin typeface="Cambria Math" charset="0"/>
                              </a:rPr>
                            </m:ctrlPr>
                          </m:sSupPr>
                          <m:e>
                            <m:r>
                              <a:rPr lang="en-US" altLang="zh-CN" sz="2200" i="1">
                                <a:latin typeface="Cambria Math"/>
                              </a:rPr>
                              <m:t>𝑝</m:t>
                            </m:r>
                          </m:e>
                          <m:sup>
                            <m:r>
                              <a:rPr lang="en-US" altLang="zh-CN" sz="2200" b="0" i="1" smtClean="0">
                                <a:latin typeface="Cambria Math"/>
                              </a:rPr>
                              <m:t>𝑘</m:t>
                            </m:r>
                          </m:sup>
                        </m:sSup>
                        <m:sSup>
                          <m:sSupPr>
                            <m:ctrlPr>
                              <a:rPr lang="en-US" altLang="zh-CN" sz="2200" i="1">
                                <a:latin typeface="Cambria Math" charset="0"/>
                              </a:rPr>
                            </m:ctrlPr>
                          </m:sSupPr>
                          <m:e>
                            <m:d>
                              <m:dPr>
                                <m:ctrlPr>
                                  <a:rPr lang="en-US" altLang="zh-CN" sz="2200" i="1">
                                    <a:latin typeface="Cambria Math" charset="0"/>
                                  </a:rPr>
                                </m:ctrlPr>
                              </m:dPr>
                              <m:e>
                                <m:r>
                                  <a:rPr lang="en-US" altLang="zh-CN" sz="2200" i="1">
                                    <a:latin typeface="Cambria Math"/>
                                  </a:rPr>
                                  <m:t>1−</m:t>
                                </m:r>
                                <m:r>
                                  <a:rPr lang="en-US" altLang="zh-CN" sz="2200" i="1">
                                    <a:latin typeface="Cambria Math"/>
                                  </a:rPr>
                                  <m:t>𝑝</m:t>
                                </m:r>
                              </m:e>
                            </m:d>
                          </m:e>
                          <m:sup>
                            <m:r>
                              <a:rPr lang="en-US" altLang="zh-CN" sz="2200" i="1">
                                <a:latin typeface="Cambria Math"/>
                              </a:rPr>
                              <m:t>𝑛</m:t>
                            </m:r>
                            <m:r>
                              <a:rPr lang="en-US" altLang="zh-CN" sz="2200" b="0" i="1" smtClean="0">
                                <a:latin typeface="Cambria Math"/>
                              </a:rPr>
                              <m:t>−1</m:t>
                            </m:r>
                            <m:r>
                              <a:rPr lang="en-US" altLang="zh-CN" sz="2200" i="1">
                                <a:latin typeface="Cambria Math"/>
                              </a:rPr>
                              <m:t>−</m:t>
                            </m:r>
                            <m:r>
                              <a:rPr lang="en-US" altLang="zh-CN" sz="2200" b="0" i="1" smtClean="0">
                                <a:latin typeface="Cambria Math"/>
                              </a:rPr>
                              <m:t>𝑘</m:t>
                            </m:r>
                          </m:sup>
                        </m:sSup>
                      </m:e>
                    </m:nary>
                  </m:oMath>
                </a14:m>
                <a:r>
                  <a:rPr lang="zh-CN" altLang="en-US" sz="2200" dirty="0">
                    <a:latin typeface="+mj-lt"/>
                  </a:rPr>
                  <a:t> </a:t>
                </a:r>
              </a:p>
            </p:txBody>
          </p:sp>
        </mc:Choice>
        <mc:Fallback xmlns="">
          <p:sp>
            <p:nvSpPr>
              <p:cNvPr id="10" name="TextBox 9"/>
              <p:cNvSpPr txBox="1">
                <a:spLocks noRot="1" noChangeAspect="1" noMove="1" noResize="1" noEditPoints="1" noAdjustHandles="1" noChangeArrowheads="1" noChangeShapeType="1" noTextEdit="1"/>
              </p:cNvSpPr>
              <p:nvPr/>
            </p:nvSpPr>
            <p:spPr>
              <a:xfrm>
                <a:off x="2327648" y="3679458"/>
                <a:ext cx="4612096" cy="622799"/>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327647" y="4446642"/>
                <a:ext cx="33607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r>
                        <a:rPr lang="en-US" altLang="zh-CN" sz="2200" b="0" i="1" smtClean="0">
                          <a:latin typeface="Cambria Math"/>
                        </a:rPr>
                        <m:t>𝑛𝑝</m:t>
                      </m:r>
                      <m:sSup>
                        <m:sSupPr>
                          <m:ctrlPr>
                            <a:rPr lang="en-US" altLang="zh-CN" sz="2200" b="0" i="1" smtClean="0">
                              <a:latin typeface="Cambria Math" charset="0"/>
                            </a:rPr>
                          </m:ctrlPr>
                        </m:sSupPr>
                        <m:e>
                          <m:d>
                            <m:dPr>
                              <m:ctrlPr>
                                <a:rPr lang="en-US" altLang="zh-CN" sz="2200" b="0" i="1" smtClean="0">
                                  <a:latin typeface="Cambria Math" charset="0"/>
                                </a:rPr>
                              </m:ctrlPr>
                            </m:dPr>
                            <m:e>
                              <m:r>
                                <a:rPr lang="en-US" altLang="zh-CN" sz="2200" b="0" i="1" smtClean="0">
                                  <a:latin typeface="Cambria Math"/>
                                </a:rPr>
                                <m:t>𝑝</m:t>
                              </m:r>
                              <m:r>
                                <a:rPr lang="en-US" altLang="zh-CN" sz="2200" b="0" i="1" smtClean="0">
                                  <a:latin typeface="Cambria Math"/>
                                </a:rPr>
                                <m:t>+1−</m:t>
                              </m:r>
                              <m:r>
                                <a:rPr lang="en-US" altLang="zh-CN" sz="2200" b="0" i="1" smtClean="0">
                                  <a:latin typeface="Cambria Math"/>
                                </a:rPr>
                                <m:t>𝑝</m:t>
                              </m:r>
                            </m:e>
                          </m:d>
                        </m:e>
                        <m:sup>
                          <m:r>
                            <a:rPr lang="en-US" altLang="zh-CN" sz="2200" b="0" i="1" smtClean="0">
                              <a:latin typeface="Cambria Math"/>
                            </a:rPr>
                            <m:t>𝑛</m:t>
                          </m:r>
                          <m:r>
                            <a:rPr lang="en-US" altLang="zh-CN" sz="2200" b="0" i="1" smtClean="0">
                              <a:latin typeface="Cambria Math"/>
                            </a:rPr>
                            <m:t>−1</m:t>
                          </m:r>
                        </m:sup>
                      </m:sSup>
                      <m:r>
                        <a:rPr lang="en-US" altLang="zh-CN" sz="2200" b="0" i="1" smtClean="0">
                          <a:latin typeface="Cambria Math"/>
                        </a:rPr>
                        <m:t>=</m:t>
                      </m:r>
                      <m:r>
                        <a:rPr lang="en-US" altLang="zh-CN" sz="2200" b="0" i="1" smtClean="0">
                          <a:latin typeface="Cambria Math"/>
                        </a:rPr>
                        <m:t>𝑛𝑝</m:t>
                      </m:r>
                    </m:oMath>
                  </m:oMathPara>
                </a14:m>
                <a:endParaRPr lang="zh-CN" altLang="en-US" sz="2200" dirty="0">
                  <a:latin typeface="+mj-lt"/>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327647" y="4446642"/>
                <a:ext cx="3360792" cy="430887"/>
              </a:xfrm>
              <a:prstGeom prst="rect">
                <a:avLst/>
              </a:prstGeom>
              <a:blipFill rotWithShape="1">
                <a:blip r:embed="rId8"/>
                <a:stretch>
                  <a:fillRect b="-112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14656" y="4959972"/>
                <a:ext cx="8145905" cy="769441"/>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The expected number of success among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𝑛</m:t>
                    </m:r>
                  </m:oMath>
                </a14:m>
                <a:r>
                  <a:rPr lang="en-US" altLang="zh-CN" sz="2200" dirty="0">
                    <a:latin typeface="Times New Roman" panose="02020603050405020304" pitchFamily="18" charset="0"/>
                    <a:cs typeface="Times New Roman" panose="02020603050405020304" pitchFamily="18" charset="0"/>
                  </a:rPr>
                  <a:t> independent trials is the product of </a:t>
                </a:r>
                <a14:m>
                  <m:oMath xmlns:m="http://schemas.openxmlformats.org/officeDocument/2006/math">
                    <m:r>
                      <a:rPr lang="en-US" altLang="zh-CN" sz="2200" dirty="0" smtClean="0">
                        <a:solidFill>
                          <a:srgbClr val="3333FF"/>
                        </a:solidFill>
                        <a:latin typeface="Cambria Math" panose="02040503050406030204" pitchFamily="18" charset="0"/>
                        <a:cs typeface="Times New Roman" panose="02020603050405020304" pitchFamily="18" charset="0"/>
                      </a:rPr>
                      <m:t>𝑛</m:t>
                    </m:r>
                  </m:oMath>
                </a14:m>
                <a:r>
                  <a:rPr lang="en-US" altLang="zh-CN" sz="2200" dirty="0">
                    <a:latin typeface="Times New Roman" panose="02020603050405020304" pitchFamily="18" charset="0"/>
                    <a:cs typeface="Times New Roman" panose="02020603050405020304" pitchFamily="18" charset="0"/>
                  </a:rPr>
                  <a:t> and </a:t>
                </a:r>
                <a:r>
                  <a:rPr lang="en-US" altLang="zh-CN" sz="2200" dirty="0">
                    <a:solidFill>
                      <a:srgbClr val="3333FF"/>
                    </a:solidFill>
                    <a:latin typeface="Times New Roman" panose="02020603050405020304" pitchFamily="18" charset="0"/>
                    <a:cs typeface="Times New Roman" panose="02020603050405020304" pitchFamily="18" charset="0"/>
                  </a:rPr>
                  <a:t>the probability of success </a:t>
                </a:r>
                <a:r>
                  <a:rPr lang="en-US" altLang="zh-CN" sz="2200" dirty="0">
                    <a:latin typeface="Times New Roman" panose="02020603050405020304" pitchFamily="18" charset="0"/>
                    <a:cs typeface="Times New Roman" panose="02020603050405020304" pitchFamily="18" charset="0"/>
                  </a:rPr>
                  <a:t>on a single trial.</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14656" y="4959972"/>
                <a:ext cx="8145905" cy="769441"/>
              </a:xfrm>
              <a:prstGeom prst="rect">
                <a:avLst/>
              </a:prstGeom>
              <a:blipFill>
                <a:blip r:embed="rId9"/>
                <a:stretch>
                  <a:fillRect l="-973" t="-5556" r="-973" b="-15079"/>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xmlns="" id="{0686D623-FC05-432F-AF94-74006F83EF7D}"/>
              </a:ext>
            </a:extLst>
          </p:cNvPr>
          <p:cNvSpPr>
            <a:spLocks noGrp="1"/>
          </p:cNvSpPr>
          <p:nvPr>
            <p:ph type="sldNum" sz="quarter" idx="11"/>
          </p:nvPr>
        </p:nvSpPr>
        <p:spPr/>
        <p:txBody>
          <a:bodyPr/>
          <a:lstStyle/>
          <a:p>
            <a:pPr>
              <a:defRPr/>
            </a:pPr>
            <a:fld id="{DF2308B0-52A9-437D-9700-D7B37876F5B1}" type="slidenum">
              <a:rPr lang="zh-CN" altLang="en-US" smtClean="0"/>
              <a:pPr>
                <a:defRPr/>
              </a:pPr>
              <a:t>56</a:t>
            </a:fld>
            <a:endParaRPr lang="en-US" altLang="zh-CN" dirty="0"/>
          </a:p>
        </p:txBody>
      </p:sp>
    </p:spTree>
    <p:extLst>
      <p:ext uri="{BB962C8B-B14F-4D97-AF65-F5344CB8AC3E}">
        <p14:creationId xmlns:p14="http://schemas.microsoft.com/office/powerpoint/2010/main" val="279947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96525" y="863715"/>
                <a:ext cx="4756623" cy="492571"/>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charset="0"/>
                          </a:rPr>
                        </m:ctrlPr>
                      </m:dPr>
                      <m:e>
                        <m:sSup>
                          <m:sSupPr>
                            <m:ctrlPr>
                              <a:rPr lang="en-US" altLang="zh-CN" sz="2200" b="0" i="1" smtClean="0">
                                <a:latin typeface="Cambria Math" charset="0"/>
                              </a:rPr>
                            </m:ctrlPr>
                          </m:sSupPr>
                          <m:e>
                            <m:r>
                              <a:rPr lang="en-US" altLang="zh-CN" sz="2200" b="0" i="1" smtClean="0">
                                <a:latin typeface="Cambria Math"/>
                              </a:rPr>
                              <m:t>𝑋</m:t>
                            </m:r>
                          </m:e>
                          <m:sup>
                            <m:r>
                              <a:rPr lang="en-US" altLang="zh-CN" sz="2200" b="0" i="1" smtClean="0">
                                <a:latin typeface="Cambria Math"/>
                              </a:rPr>
                              <m:t>2</m:t>
                            </m:r>
                          </m:sup>
                        </m:sSup>
                      </m:e>
                    </m:d>
                    <m:r>
                      <a:rPr lang="en-US" altLang="zh-CN" sz="2200" b="0" i="1" smtClean="0">
                        <a:latin typeface="Cambria Math"/>
                      </a:rPr>
                      <m:t>=</m:t>
                    </m:r>
                    <m:nary>
                      <m:naryPr>
                        <m:chr m:val="∑"/>
                        <m:limLoc m:val="subSup"/>
                        <m:ctrlPr>
                          <a:rPr lang="zh-CN" altLang="en-US" sz="2200" i="1">
                            <a:latin typeface="Cambria Math" charset="0"/>
                          </a:rPr>
                        </m:ctrlPr>
                      </m:naryPr>
                      <m:sub>
                        <m:r>
                          <m:rPr>
                            <m:brk m:alnAt="25"/>
                          </m:rPr>
                          <a:rPr lang="en-US" altLang="zh-CN" sz="2200" i="1">
                            <a:latin typeface="Cambria Math"/>
                          </a:rPr>
                          <m:t>𝑥</m:t>
                        </m:r>
                        <m:r>
                          <a:rPr lang="en-US" altLang="zh-CN" sz="2200" i="1">
                            <a:latin typeface="Cambria Math"/>
                          </a:rPr>
                          <m:t>=0</m:t>
                        </m:r>
                      </m:sub>
                      <m:sup>
                        <m:r>
                          <a:rPr lang="en-US" altLang="zh-CN" sz="2200" i="1">
                            <a:latin typeface="Cambria Math"/>
                          </a:rPr>
                          <m:t>𝑛</m:t>
                        </m:r>
                      </m:sup>
                      <m:e>
                        <m:sSup>
                          <m:sSupPr>
                            <m:ctrlPr>
                              <a:rPr lang="en-US" altLang="zh-CN" sz="2200" b="0" i="1" smtClean="0">
                                <a:latin typeface="Cambria Math" charset="0"/>
                              </a:rPr>
                            </m:ctrlPr>
                          </m:sSupPr>
                          <m:e>
                            <m:r>
                              <a:rPr lang="en-US" altLang="zh-CN" sz="2200" b="0" i="1" smtClean="0">
                                <a:latin typeface="Cambria Math"/>
                              </a:rPr>
                              <m:t>𝑥</m:t>
                            </m:r>
                          </m:e>
                          <m:sup>
                            <m:r>
                              <a:rPr lang="en-US" altLang="zh-CN" sz="2200" b="0" i="1" smtClean="0">
                                <a:latin typeface="Cambria Math"/>
                              </a:rPr>
                              <m:t>2</m:t>
                            </m:r>
                          </m:sup>
                        </m:sSup>
                        <m:r>
                          <a:rPr lang="en-US" altLang="zh-CN" sz="2200" b="0" i="1" smtClean="0">
                            <a:latin typeface="Cambria Math"/>
                            <a:ea typeface="Cambria Math"/>
                          </a:rPr>
                          <m:t>∙</m:t>
                        </m:r>
                        <m:d>
                          <m:dPr>
                            <m:ctrlPr>
                              <a:rPr lang="en-US" altLang="zh-CN" sz="2200" i="1">
                                <a:latin typeface="Cambria Math" charset="0"/>
                              </a:rPr>
                            </m:ctrlPr>
                          </m:dPr>
                          <m:e>
                            <m:f>
                              <m:fPr>
                                <m:type m:val="noBar"/>
                                <m:ctrlPr>
                                  <a:rPr lang="en-US" altLang="zh-CN" sz="2200" i="1">
                                    <a:latin typeface="Cambria Math" charset="0"/>
                                  </a:rPr>
                                </m:ctrlPr>
                              </m:fPr>
                              <m:num>
                                <m:r>
                                  <a:rPr lang="en-US" altLang="zh-CN" sz="2200" i="1">
                                    <a:latin typeface="Cambria Math"/>
                                  </a:rPr>
                                  <m:t>𝑛</m:t>
                                </m:r>
                              </m:num>
                              <m:den>
                                <m:r>
                                  <a:rPr lang="en-US" altLang="zh-CN" sz="2200" i="1">
                                    <a:latin typeface="Cambria Math"/>
                                  </a:rPr>
                                  <m:t>𝑥</m:t>
                                </m:r>
                              </m:den>
                            </m:f>
                          </m:e>
                        </m:d>
                        <m:sSup>
                          <m:sSupPr>
                            <m:ctrlPr>
                              <a:rPr lang="en-US" altLang="zh-CN" sz="2200" i="1">
                                <a:latin typeface="Cambria Math" charset="0"/>
                              </a:rPr>
                            </m:ctrlPr>
                          </m:sSupPr>
                          <m:e>
                            <m:r>
                              <a:rPr lang="en-US" altLang="zh-CN" sz="2200" i="1">
                                <a:latin typeface="Cambria Math"/>
                              </a:rPr>
                              <m:t>𝑝</m:t>
                            </m:r>
                          </m:e>
                          <m:sup>
                            <m:r>
                              <a:rPr lang="en-US" altLang="zh-CN" sz="2200" i="1">
                                <a:latin typeface="Cambria Math"/>
                              </a:rPr>
                              <m:t>𝑥</m:t>
                            </m:r>
                          </m:sup>
                        </m:sSup>
                        <m:sSup>
                          <m:sSupPr>
                            <m:ctrlPr>
                              <a:rPr lang="en-US" altLang="zh-CN" sz="2200" i="1">
                                <a:latin typeface="Cambria Math" charset="0"/>
                              </a:rPr>
                            </m:ctrlPr>
                          </m:sSupPr>
                          <m:e>
                            <m:d>
                              <m:dPr>
                                <m:ctrlPr>
                                  <a:rPr lang="en-US" altLang="zh-CN" sz="2200" i="1">
                                    <a:latin typeface="Cambria Math" charset="0"/>
                                  </a:rPr>
                                </m:ctrlPr>
                              </m:dPr>
                              <m:e>
                                <m:r>
                                  <a:rPr lang="en-US" altLang="zh-CN" sz="2200" i="1">
                                    <a:latin typeface="Cambria Math"/>
                                  </a:rPr>
                                  <m:t>1−</m:t>
                                </m:r>
                                <m:r>
                                  <a:rPr lang="en-US" altLang="zh-CN" sz="2200" i="1">
                                    <a:latin typeface="Cambria Math"/>
                                  </a:rPr>
                                  <m:t>𝑝</m:t>
                                </m:r>
                              </m:e>
                            </m:d>
                          </m:e>
                          <m:sup>
                            <m:r>
                              <a:rPr lang="en-US" altLang="zh-CN" sz="2200" i="1">
                                <a:latin typeface="Cambria Math"/>
                              </a:rPr>
                              <m:t>𝑛</m:t>
                            </m:r>
                            <m:r>
                              <a:rPr lang="en-US" altLang="zh-CN" sz="2200" i="1">
                                <a:latin typeface="Cambria Math"/>
                              </a:rPr>
                              <m:t>−</m:t>
                            </m:r>
                            <m:r>
                              <a:rPr lang="en-US" altLang="zh-CN" sz="2200" i="1">
                                <a:latin typeface="Cambria Math"/>
                              </a:rPr>
                              <m:t>𝑥</m:t>
                            </m:r>
                          </m:sup>
                        </m:sSup>
                      </m:e>
                    </m:nary>
                    <m:r>
                      <a:rPr lang="en-US" altLang="zh-CN" sz="2200" b="0" i="1" smtClean="0">
                        <a:latin typeface="Cambria Math"/>
                      </a:rPr>
                      <m:t> </m:t>
                    </m:r>
                  </m:oMath>
                </a14:m>
                <a:r>
                  <a:rPr lang="zh-CN" altLang="en-US" sz="2200" dirty="0">
                    <a:latin typeface="+mj-lt"/>
                  </a:rPr>
                  <a:t> </a:t>
                </a:r>
              </a:p>
            </p:txBody>
          </p:sp>
        </mc:Choice>
        <mc:Fallback xmlns="">
          <p:sp>
            <p:nvSpPr>
              <p:cNvPr id="2" name="TextBox 1"/>
              <p:cNvSpPr txBox="1">
                <a:spLocks noRot="1" noChangeAspect="1" noMove="1" noResize="1" noEditPoints="1" noAdjustHandles="1" noChangeArrowheads="1" noChangeShapeType="1" noTextEdit="1"/>
              </p:cNvSpPr>
              <p:nvPr/>
            </p:nvSpPr>
            <p:spPr>
              <a:xfrm>
                <a:off x="296525" y="863715"/>
                <a:ext cx="4756623" cy="492571"/>
              </a:xfrm>
              <a:prstGeom prst="rect">
                <a:avLst/>
              </a:prstGeom>
              <a:blipFill rotWithShape="1">
                <a:blip r:embed="rId2"/>
                <a:stretch>
                  <a:fillRect l="-128" t="-107500" b="-161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936104" y="1474908"/>
                <a:ext cx="4189801" cy="623632"/>
              </a:xfrm>
              <a:prstGeom prst="rect">
                <a:avLst/>
              </a:prstGeom>
            </p:spPr>
            <p:txBody>
              <a:bodyPr wrap="none">
                <a:spAutoFit/>
              </a:bodyPr>
              <a:lstStyle/>
              <a:p>
                <a14:m>
                  <m:oMath xmlns:m="http://schemas.openxmlformats.org/officeDocument/2006/math">
                    <m:r>
                      <a:rPr lang="en-US" altLang="zh-CN" sz="2200" b="0" i="1" smtClean="0">
                        <a:latin typeface="Cambria Math"/>
                      </a:rPr>
                      <m:t>=</m:t>
                    </m:r>
                    <m:nary>
                      <m:naryPr>
                        <m:chr m:val="∑"/>
                        <m:limLoc m:val="subSup"/>
                        <m:ctrlPr>
                          <a:rPr lang="zh-CN" altLang="en-US" sz="2200" i="1">
                            <a:latin typeface="Cambria Math" charset="0"/>
                          </a:rPr>
                        </m:ctrlPr>
                      </m:naryPr>
                      <m:sub>
                        <m:r>
                          <m:rPr>
                            <m:brk m:alnAt="25"/>
                          </m:rPr>
                          <a:rPr lang="en-US" altLang="zh-CN" sz="2200" i="1">
                            <a:latin typeface="Cambria Math"/>
                          </a:rPr>
                          <m:t>𝑥</m:t>
                        </m:r>
                        <m:r>
                          <a:rPr lang="en-US" altLang="zh-CN" sz="2200" i="1">
                            <a:latin typeface="Cambria Math"/>
                          </a:rPr>
                          <m:t>=</m:t>
                        </m:r>
                        <m:r>
                          <a:rPr lang="en-US" altLang="zh-CN" sz="2200" b="0" i="1" smtClean="0">
                            <a:solidFill>
                              <a:srgbClr val="FF0000"/>
                            </a:solidFill>
                            <a:latin typeface="Cambria Math"/>
                          </a:rPr>
                          <m:t>1</m:t>
                        </m:r>
                      </m:sub>
                      <m:sup>
                        <m:r>
                          <a:rPr lang="en-US" altLang="zh-CN" sz="2200" i="1">
                            <a:latin typeface="Cambria Math"/>
                          </a:rPr>
                          <m:t>𝑛</m:t>
                        </m:r>
                      </m:sup>
                      <m:e>
                        <m:f>
                          <m:fPr>
                            <m:ctrlPr>
                              <a:rPr lang="en-US" altLang="zh-CN" sz="2200" i="1">
                                <a:latin typeface="Cambria Math" charset="0"/>
                              </a:rPr>
                            </m:ctrlPr>
                          </m:fPr>
                          <m:num>
                            <m:r>
                              <a:rPr lang="en-US" altLang="zh-CN" sz="2200" i="1">
                                <a:latin typeface="Cambria Math"/>
                              </a:rPr>
                              <m:t>𝑛</m:t>
                            </m:r>
                            <m:r>
                              <a:rPr lang="en-US" altLang="zh-CN" sz="2200" i="1">
                                <a:latin typeface="Cambria Math"/>
                              </a:rPr>
                              <m:t>!</m:t>
                            </m:r>
                            <m:r>
                              <a:rPr lang="en-US" altLang="zh-CN" sz="2200" b="0" i="1" smtClean="0">
                                <a:latin typeface="Cambria Math"/>
                              </a:rPr>
                              <m:t>𝑥</m:t>
                            </m:r>
                          </m:num>
                          <m:den>
                            <m:d>
                              <m:dPr>
                                <m:ctrlPr>
                                  <a:rPr lang="en-US" altLang="zh-CN" sz="2200" i="1">
                                    <a:latin typeface="Cambria Math" charset="0"/>
                                  </a:rPr>
                                </m:ctrlPr>
                              </m:dPr>
                              <m:e>
                                <m:r>
                                  <a:rPr lang="en-US" altLang="zh-CN" sz="2200" i="1">
                                    <a:latin typeface="Cambria Math"/>
                                  </a:rPr>
                                  <m:t>𝑛</m:t>
                                </m:r>
                                <m:r>
                                  <a:rPr lang="en-US" altLang="zh-CN" sz="2200" i="1">
                                    <a:latin typeface="Cambria Math"/>
                                  </a:rPr>
                                  <m:t>−</m:t>
                                </m:r>
                                <m:r>
                                  <a:rPr lang="en-US" altLang="zh-CN" sz="2200" i="1">
                                    <a:latin typeface="Cambria Math"/>
                                  </a:rPr>
                                  <m:t>𝑥</m:t>
                                </m:r>
                              </m:e>
                            </m:d>
                            <m:r>
                              <a:rPr lang="en-US" altLang="zh-CN" sz="2200" i="1">
                                <a:latin typeface="Cambria Math"/>
                              </a:rPr>
                              <m:t>!</m:t>
                            </m:r>
                            <m:r>
                              <a:rPr lang="en-US" altLang="zh-CN" sz="2200" b="0" i="1" smtClean="0">
                                <a:latin typeface="Cambria Math"/>
                              </a:rPr>
                              <m:t>(</m:t>
                            </m:r>
                            <m:r>
                              <a:rPr lang="en-US" altLang="zh-CN" sz="2200" i="1">
                                <a:latin typeface="Cambria Math"/>
                              </a:rPr>
                              <m:t>𝑥</m:t>
                            </m:r>
                            <m:r>
                              <a:rPr lang="en-US" altLang="zh-CN" sz="2200" b="0" i="1" smtClean="0">
                                <a:latin typeface="Cambria Math"/>
                              </a:rPr>
                              <m:t>−1)</m:t>
                            </m:r>
                            <m:r>
                              <a:rPr lang="en-US" altLang="zh-CN" sz="2200" i="1">
                                <a:latin typeface="Cambria Math"/>
                              </a:rPr>
                              <m:t>!</m:t>
                            </m:r>
                          </m:den>
                        </m:f>
                        <m:sSup>
                          <m:sSupPr>
                            <m:ctrlPr>
                              <a:rPr lang="en-US" altLang="zh-CN" sz="2200" i="1">
                                <a:latin typeface="Cambria Math" charset="0"/>
                              </a:rPr>
                            </m:ctrlPr>
                          </m:sSupPr>
                          <m:e>
                            <m:r>
                              <a:rPr lang="en-US" altLang="zh-CN" sz="2200" i="1">
                                <a:latin typeface="Cambria Math"/>
                              </a:rPr>
                              <m:t>𝑝</m:t>
                            </m:r>
                          </m:e>
                          <m:sup>
                            <m:r>
                              <a:rPr lang="en-US" altLang="zh-CN" sz="2200" i="1">
                                <a:latin typeface="Cambria Math"/>
                              </a:rPr>
                              <m:t>𝑥</m:t>
                            </m:r>
                          </m:sup>
                        </m:sSup>
                        <m:sSup>
                          <m:sSupPr>
                            <m:ctrlPr>
                              <a:rPr lang="en-US" altLang="zh-CN" sz="2200" i="1">
                                <a:latin typeface="Cambria Math" charset="0"/>
                              </a:rPr>
                            </m:ctrlPr>
                          </m:sSupPr>
                          <m:e>
                            <m:d>
                              <m:dPr>
                                <m:ctrlPr>
                                  <a:rPr lang="en-US" altLang="zh-CN" sz="2200" i="1">
                                    <a:latin typeface="Cambria Math" charset="0"/>
                                  </a:rPr>
                                </m:ctrlPr>
                              </m:dPr>
                              <m:e>
                                <m:r>
                                  <a:rPr lang="en-US" altLang="zh-CN" sz="2200" i="1">
                                    <a:latin typeface="Cambria Math"/>
                                  </a:rPr>
                                  <m:t>1−</m:t>
                                </m:r>
                                <m:r>
                                  <a:rPr lang="en-US" altLang="zh-CN" sz="2200" i="1">
                                    <a:latin typeface="Cambria Math"/>
                                  </a:rPr>
                                  <m:t>𝑝</m:t>
                                </m:r>
                              </m:e>
                            </m:d>
                          </m:e>
                          <m:sup>
                            <m:r>
                              <a:rPr lang="en-US" altLang="zh-CN" sz="2200" i="1">
                                <a:latin typeface="Cambria Math"/>
                              </a:rPr>
                              <m:t>𝑛</m:t>
                            </m:r>
                            <m:r>
                              <a:rPr lang="en-US" altLang="zh-CN" sz="2200" i="1">
                                <a:latin typeface="Cambria Math"/>
                              </a:rPr>
                              <m:t>−</m:t>
                            </m:r>
                            <m:r>
                              <a:rPr lang="en-US" altLang="zh-CN" sz="2200" i="1">
                                <a:latin typeface="Cambria Math"/>
                              </a:rPr>
                              <m:t>𝑥</m:t>
                            </m:r>
                          </m:sup>
                        </m:sSup>
                      </m:e>
                    </m:nary>
                    <m:r>
                      <a:rPr lang="en-US" altLang="zh-CN" sz="2200" b="0" i="1" smtClean="0">
                        <a:latin typeface="Cambria Math"/>
                      </a:rPr>
                      <m:t> </m:t>
                    </m:r>
                  </m:oMath>
                </a14:m>
                <a:r>
                  <a:rPr lang="zh-CN" altLang="en-US" sz="2200" dirty="0"/>
                  <a:t> </a:t>
                </a:r>
              </a:p>
            </p:txBody>
          </p:sp>
        </mc:Choice>
        <mc:Fallback xmlns="">
          <p:sp>
            <p:nvSpPr>
              <p:cNvPr id="3" name="矩形 2"/>
              <p:cNvSpPr>
                <a:spLocks noRot="1" noChangeAspect="1" noMove="1" noResize="1" noEditPoints="1" noAdjustHandles="1" noChangeArrowheads="1" noChangeShapeType="1" noTextEdit="1"/>
              </p:cNvSpPr>
              <p:nvPr/>
            </p:nvSpPr>
            <p:spPr>
              <a:xfrm>
                <a:off x="936104" y="1474908"/>
                <a:ext cx="4189801" cy="623632"/>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926595" y="2189982"/>
                <a:ext cx="4710264" cy="631648"/>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r>
                      <a:rPr lang="en-US" altLang="zh-CN" sz="2200" b="0" i="1" smtClean="0">
                        <a:latin typeface="Cambria Math"/>
                      </a:rPr>
                      <m:t>𝑛𝑝</m:t>
                    </m:r>
                    <m:nary>
                      <m:naryPr>
                        <m:chr m:val="∑"/>
                        <m:limLoc m:val="subSup"/>
                        <m:ctrlPr>
                          <a:rPr lang="zh-CN" altLang="en-US" sz="2200" i="1">
                            <a:latin typeface="Cambria Math" charset="0"/>
                          </a:rPr>
                        </m:ctrlPr>
                      </m:naryPr>
                      <m:sub>
                        <m:r>
                          <a:rPr lang="en-US" altLang="zh-CN" sz="2200" b="0" i="1" smtClean="0">
                            <a:latin typeface="Cambria Math"/>
                          </a:rPr>
                          <m:t>𝑘</m:t>
                        </m:r>
                        <m:r>
                          <a:rPr lang="en-US" altLang="zh-CN" sz="2200" i="1">
                            <a:latin typeface="Cambria Math"/>
                          </a:rPr>
                          <m:t>=0</m:t>
                        </m:r>
                      </m:sub>
                      <m:sup>
                        <m:r>
                          <a:rPr lang="en-US" altLang="zh-CN" sz="2200" i="1">
                            <a:latin typeface="Cambria Math"/>
                          </a:rPr>
                          <m:t>𝑛</m:t>
                        </m:r>
                        <m:r>
                          <a:rPr lang="en-US" altLang="zh-CN" sz="2200" b="0" i="1" smtClean="0">
                            <a:latin typeface="Cambria Math"/>
                          </a:rPr>
                          <m:t>−1</m:t>
                        </m:r>
                      </m:sup>
                      <m:e>
                        <m:f>
                          <m:fPr>
                            <m:ctrlPr>
                              <a:rPr lang="en-US" altLang="zh-CN" sz="2200" i="1">
                                <a:latin typeface="Cambria Math" charset="0"/>
                              </a:rPr>
                            </m:ctrlPr>
                          </m:fPr>
                          <m:num>
                            <m:d>
                              <m:dPr>
                                <m:ctrlPr>
                                  <a:rPr lang="en-US" altLang="zh-CN" sz="2200" b="0" i="1" smtClean="0">
                                    <a:latin typeface="Cambria Math" charset="0"/>
                                  </a:rPr>
                                </m:ctrlPr>
                              </m:dPr>
                              <m:e>
                                <m:r>
                                  <a:rPr lang="en-US" altLang="zh-CN" sz="2200" i="1">
                                    <a:latin typeface="Cambria Math"/>
                                  </a:rPr>
                                  <m:t>𝑛</m:t>
                                </m:r>
                                <m:r>
                                  <a:rPr lang="en-US" altLang="zh-CN" sz="2200" b="0" i="1" smtClean="0">
                                    <a:latin typeface="Cambria Math"/>
                                  </a:rPr>
                                  <m:t>−1</m:t>
                                </m:r>
                              </m:e>
                            </m:d>
                            <m:r>
                              <a:rPr lang="en-US" altLang="zh-CN" sz="2200" i="1">
                                <a:latin typeface="Cambria Math"/>
                              </a:rPr>
                              <m:t>!</m:t>
                            </m:r>
                            <m:r>
                              <a:rPr lang="en-US" altLang="zh-CN" sz="2200" b="0" i="1" smtClean="0">
                                <a:latin typeface="Cambria Math"/>
                              </a:rPr>
                              <m:t>(</m:t>
                            </m:r>
                            <m:r>
                              <a:rPr lang="en-US" altLang="zh-CN" sz="2200" b="0" i="1" smtClean="0">
                                <a:latin typeface="Cambria Math"/>
                              </a:rPr>
                              <m:t>𝑘</m:t>
                            </m:r>
                            <m:r>
                              <a:rPr lang="en-US" altLang="zh-CN" sz="2200" b="0" i="1" smtClean="0">
                                <a:latin typeface="Cambria Math"/>
                              </a:rPr>
                              <m:t>+1)</m:t>
                            </m:r>
                          </m:num>
                          <m:den>
                            <m:d>
                              <m:dPr>
                                <m:ctrlPr>
                                  <a:rPr lang="en-US" altLang="zh-CN" sz="2200" i="1">
                                    <a:latin typeface="Cambria Math" charset="0"/>
                                  </a:rPr>
                                </m:ctrlPr>
                              </m:dPr>
                              <m:e>
                                <m:r>
                                  <a:rPr lang="en-US" altLang="zh-CN" sz="2200" i="1">
                                    <a:latin typeface="Cambria Math"/>
                                  </a:rPr>
                                  <m:t>𝑛</m:t>
                                </m:r>
                                <m:r>
                                  <a:rPr lang="en-US" altLang="zh-CN" sz="2200" b="0" i="1" smtClean="0">
                                    <a:latin typeface="Cambria Math"/>
                                  </a:rPr>
                                  <m:t>−1</m:t>
                                </m:r>
                                <m:r>
                                  <a:rPr lang="en-US" altLang="zh-CN" sz="2200" i="1">
                                    <a:latin typeface="Cambria Math"/>
                                  </a:rPr>
                                  <m:t>−</m:t>
                                </m:r>
                                <m:r>
                                  <a:rPr lang="en-US" altLang="zh-CN" sz="2200" b="0" i="1" smtClean="0">
                                    <a:latin typeface="Cambria Math"/>
                                  </a:rPr>
                                  <m:t>𝑘</m:t>
                                </m:r>
                              </m:e>
                            </m:d>
                            <m:r>
                              <a:rPr lang="en-US" altLang="zh-CN" sz="2200" i="1">
                                <a:latin typeface="Cambria Math"/>
                              </a:rPr>
                              <m:t>!</m:t>
                            </m:r>
                            <m:r>
                              <a:rPr lang="en-US" altLang="zh-CN" sz="2200" b="0" i="1" smtClean="0">
                                <a:latin typeface="Cambria Math"/>
                              </a:rPr>
                              <m:t>𝑘</m:t>
                            </m:r>
                            <m:r>
                              <a:rPr lang="en-US" altLang="zh-CN" sz="2200" i="1">
                                <a:latin typeface="Cambria Math"/>
                              </a:rPr>
                              <m:t>!</m:t>
                            </m:r>
                          </m:den>
                        </m:f>
                        <m:sSup>
                          <m:sSupPr>
                            <m:ctrlPr>
                              <a:rPr lang="en-US" altLang="zh-CN" sz="2200" i="1">
                                <a:latin typeface="Cambria Math" charset="0"/>
                              </a:rPr>
                            </m:ctrlPr>
                          </m:sSupPr>
                          <m:e>
                            <m:r>
                              <a:rPr lang="en-US" altLang="zh-CN" sz="2200" i="1">
                                <a:latin typeface="Cambria Math"/>
                              </a:rPr>
                              <m:t>𝑝</m:t>
                            </m:r>
                          </m:e>
                          <m:sup>
                            <m:r>
                              <a:rPr lang="en-US" altLang="zh-CN" sz="2200" b="0" i="1" smtClean="0">
                                <a:latin typeface="Cambria Math"/>
                              </a:rPr>
                              <m:t>𝑘</m:t>
                            </m:r>
                          </m:sup>
                        </m:sSup>
                        <m:sSup>
                          <m:sSupPr>
                            <m:ctrlPr>
                              <a:rPr lang="en-US" altLang="zh-CN" sz="2200" i="1">
                                <a:latin typeface="Cambria Math" charset="0"/>
                              </a:rPr>
                            </m:ctrlPr>
                          </m:sSupPr>
                          <m:e>
                            <m:d>
                              <m:dPr>
                                <m:ctrlPr>
                                  <a:rPr lang="en-US" altLang="zh-CN" sz="2200" i="1">
                                    <a:latin typeface="Cambria Math" charset="0"/>
                                  </a:rPr>
                                </m:ctrlPr>
                              </m:dPr>
                              <m:e>
                                <m:r>
                                  <a:rPr lang="en-US" altLang="zh-CN" sz="2200" i="1">
                                    <a:latin typeface="Cambria Math"/>
                                  </a:rPr>
                                  <m:t>1−</m:t>
                                </m:r>
                                <m:r>
                                  <a:rPr lang="en-US" altLang="zh-CN" sz="2200" i="1">
                                    <a:latin typeface="Cambria Math"/>
                                  </a:rPr>
                                  <m:t>𝑝</m:t>
                                </m:r>
                              </m:e>
                            </m:d>
                          </m:e>
                          <m:sup>
                            <m:r>
                              <a:rPr lang="en-US" altLang="zh-CN" sz="2200" i="1">
                                <a:latin typeface="Cambria Math"/>
                              </a:rPr>
                              <m:t>𝑛</m:t>
                            </m:r>
                            <m:r>
                              <a:rPr lang="en-US" altLang="zh-CN" sz="2200" b="0" i="1" smtClean="0">
                                <a:latin typeface="Cambria Math"/>
                              </a:rPr>
                              <m:t>−1</m:t>
                            </m:r>
                            <m:r>
                              <a:rPr lang="en-US" altLang="zh-CN" sz="2200" i="1">
                                <a:latin typeface="Cambria Math"/>
                              </a:rPr>
                              <m:t>−</m:t>
                            </m:r>
                            <m:r>
                              <a:rPr lang="en-US" altLang="zh-CN" sz="2200" b="0" i="1" smtClean="0">
                                <a:latin typeface="Cambria Math"/>
                              </a:rPr>
                              <m:t>𝑘</m:t>
                            </m:r>
                          </m:sup>
                        </m:sSup>
                      </m:e>
                    </m:nary>
                  </m:oMath>
                </a14:m>
                <a:r>
                  <a:rPr lang="zh-CN" altLang="en-US" sz="2200" dirty="0">
                    <a:latin typeface="+mj-lt"/>
                  </a:rPr>
                  <a:t> </a:t>
                </a:r>
              </a:p>
            </p:txBody>
          </p:sp>
        </mc:Choice>
        <mc:Fallback xmlns="">
          <p:sp>
            <p:nvSpPr>
              <p:cNvPr id="4" name="TextBox 3"/>
              <p:cNvSpPr txBox="1">
                <a:spLocks noRot="1" noChangeAspect="1" noMove="1" noResize="1" noEditPoints="1" noAdjustHandles="1" noChangeArrowheads="1" noChangeShapeType="1" noTextEdit="1"/>
              </p:cNvSpPr>
              <p:nvPr/>
            </p:nvSpPr>
            <p:spPr>
              <a:xfrm>
                <a:off x="926595" y="2189982"/>
                <a:ext cx="4710264" cy="631648"/>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931429" y="2888940"/>
                <a:ext cx="4959563" cy="500586"/>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r>
                      <a:rPr lang="en-US" altLang="zh-CN" sz="2200" b="0" i="1" smtClean="0">
                        <a:latin typeface="Cambria Math"/>
                      </a:rPr>
                      <m:t>𝑛𝑝</m:t>
                    </m:r>
                    <m:nary>
                      <m:naryPr>
                        <m:chr m:val="∑"/>
                        <m:limLoc m:val="subSup"/>
                        <m:ctrlPr>
                          <a:rPr lang="zh-CN" altLang="en-US" sz="2200" i="1">
                            <a:latin typeface="Cambria Math" charset="0"/>
                          </a:rPr>
                        </m:ctrlPr>
                      </m:naryPr>
                      <m:sub>
                        <m:r>
                          <a:rPr lang="en-US" altLang="zh-CN" sz="2200" i="1">
                            <a:latin typeface="Cambria Math"/>
                          </a:rPr>
                          <m:t>𝑘</m:t>
                        </m:r>
                        <m:r>
                          <a:rPr lang="en-US" altLang="zh-CN" sz="2200" i="1">
                            <a:latin typeface="Cambria Math"/>
                          </a:rPr>
                          <m:t>=0</m:t>
                        </m:r>
                      </m:sub>
                      <m:sup>
                        <m:r>
                          <a:rPr lang="en-US" altLang="zh-CN" sz="2200" i="1">
                            <a:latin typeface="Cambria Math"/>
                          </a:rPr>
                          <m:t>𝑛</m:t>
                        </m:r>
                        <m:r>
                          <a:rPr lang="en-US" altLang="zh-CN" sz="2200" i="1">
                            <a:latin typeface="Cambria Math"/>
                          </a:rPr>
                          <m:t>−1</m:t>
                        </m:r>
                      </m:sup>
                      <m:e>
                        <m:r>
                          <a:rPr lang="en-US" altLang="zh-CN" sz="2200" b="0" i="1" smtClean="0">
                            <a:latin typeface="Cambria Math"/>
                          </a:rPr>
                          <m:t>(</m:t>
                        </m:r>
                        <m:r>
                          <a:rPr lang="en-US" altLang="zh-CN" sz="2200" b="0" i="1" smtClean="0">
                            <a:latin typeface="Cambria Math"/>
                          </a:rPr>
                          <m:t>𝑘</m:t>
                        </m:r>
                        <m:r>
                          <a:rPr lang="en-US" altLang="zh-CN" sz="2200" b="0" i="1" smtClean="0">
                            <a:latin typeface="Cambria Math"/>
                          </a:rPr>
                          <m:t>+1)</m:t>
                        </m:r>
                        <m:d>
                          <m:dPr>
                            <m:ctrlPr>
                              <a:rPr lang="en-US" altLang="zh-CN" sz="2200" b="0" i="1" smtClean="0">
                                <a:latin typeface="Cambria Math" charset="0"/>
                              </a:rPr>
                            </m:ctrlPr>
                          </m:dPr>
                          <m:e>
                            <m:f>
                              <m:fPr>
                                <m:type m:val="noBar"/>
                                <m:ctrlPr>
                                  <a:rPr lang="en-US" altLang="zh-CN" sz="2200" b="0" i="1" smtClean="0">
                                    <a:latin typeface="Cambria Math" charset="0"/>
                                  </a:rPr>
                                </m:ctrlPr>
                              </m:fPr>
                              <m:num>
                                <m:r>
                                  <a:rPr lang="en-US" altLang="zh-CN" sz="2200" b="0" i="1" smtClean="0">
                                    <a:latin typeface="Cambria Math"/>
                                  </a:rPr>
                                  <m:t>𝑛</m:t>
                                </m:r>
                                <m:r>
                                  <a:rPr lang="en-US" altLang="zh-CN" sz="2200" b="0" i="1" smtClean="0">
                                    <a:latin typeface="Cambria Math"/>
                                  </a:rPr>
                                  <m:t>−1</m:t>
                                </m:r>
                              </m:num>
                              <m:den>
                                <m:r>
                                  <a:rPr lang="en-US" altLang="zh-CN" sz="2200" b="0" i="1" smtClean="0">
                                    <a:latin typeface="Cambria Math"/>
                                  </a:rPr>
                                  <m:t>𝑘</m:t>
                                </m:r>
                              </m:den>
                            </m:f>
                          </m:e>
                        </m:d>
                        <m:sSup>
                          <m:sSupPr>
                            <m:ctrlPr>
                              <a:rPr lang="en-US" altLang="zh-CN" sz="2200" i="1">
                                <a:latin typeface="Cambria Math" charset="0"/>
                              </a:rPr>
                            </m:ctrlPr>
                          </m:sSupPr>
                          <m:e>
                            <m:r>
                              <a:rPr lang="en-US" altLang="zh-CN" sz="2200" i="1">
                                <a:latin typeface="Cambria Math"/>
                              </a:rPr>
                              <m:t>𝑝</m:t>
                            </m:r>
                          </m:e>
                          <m:sup>
                            <m:r>
                              <a:rPr lang="en-US" altLang="zh-CN" sz="2200" i="1">
                                <a:latin typeface="Cambria Math"/>
                              </a:rPr>
                              <m:t>𝑘</m:t>
                            </m:r>
                          </m:sup>
                        </m:sSup>
                        <m:sSup>
                          <m:sSupPr>
                            <m:ctrlPr>
                              <a:rPr lang="en-US" altLang="zh-CN" sz="2200" i="1">
                                <a:latin typeface="Cambria Math" charset="0"/>
                              </a:rPr>
                            </m:ctrlPr>
                          </m:sSupPr>
                          <m:e>
                            <m:d>
                              <m:dPr>
                                <m:ctrlPr>
                                  <a:rPr lang="en-US" altLang="zh-CN" sz="2200" i="1">
                                    <a:latin typeface="Cambria Math" charset="0"/>
                                  </a:rPr>
                                </m:ctrlPr>
                              </m:dPr>
                              <m:e>
                                <m:r>
                                  <a:rPr lang="en-US" altLang="zh-CN" sz="2200" i="1">
                                    <a:latin typeface="Cambria Math"/>
                                  </a:rPr>
                                  <m:t>1−</m:t>
                                </m:r>
                                <m:r>
                                  <a:rPr lang="en-US" altLang="zh-CN" sz="2200" i="1">
                                    <a:latin typeface="Cambria Math"/>
                                  </a:rPr>
                                  <m:t>𝑝</m:t>
                                </m:r>
                              </m:e>
                            </m:d>
                          </m:e>
                          <m:sup>
                            <m:r>
                              <a:rPr lang="en-US" altLang="zh-CN" sz="2200" i="1">
                                <a:latin typeface="Cambria Math"/>
                              </a:rPr>
                              <m:t>𝑛</m:t>
                            </m:r>
                            <m:r>
                              <a:rPr lang="en-US" altLang="zh-CN" sz="2200" i="1">
                                <a:latin typeface="Cambria Math"/>
                              </a:rPr>
                              <m:t>−1−</m:t>
                            </m:r>
                            <m:r>
                              <a:rPr lang="en-US" altLang="zh-CN" sz="2200" i="1">
                                <a:latin typeface="Cambria Math"/>
                              </a:rPr>
                              <m:t>𝑘</m:t>
                            </m:r>
                          </m:sup>
                        </m:sSup>
                      </m:e>
                    </m:nary>
                  </m:oMath>
                </a14:m>
                <a:r>
                  <a:rPr lang="zh-CN" altLang="en-US" sz="2200" dirty="0">
                    <a:latin typeface="+mj-lt"/>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31429" y="2888940"/>
                <a:ext cx="4959563" cy="500586"/>
              </a:xfrm>
              <a:prstGeom prst="rect">
                <a:avLst/>
              </a:prstGeom>
              <a:blipFill rotWithShape="1">
                <a:blip r:embed="rId5"/>
                <a:stretch>
                  <a:fillRect t="-102439" b="-1573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917443" y="3661603"/>
                <a:ext cx="7920694" cy="500586"/>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r>
                      <a:rPr lang="en-US" altLang="zh-CN" sz="2200" b="0" i="1" smtClean="0">
                        <a:latin typeface="Cambria Math"/>
                      </a:rPr>
                      <m:t>𝑛𝑝</m:t>
                    </m:r>
                    <m:d>
                      <m:dPr>
                        <m:begChr m:val="["/>
                        <m:endChr m:val="]"/>
                        <m:ctrlPr>
                          <a:rPr lang="en-US" altLang="zh-CN" sz="2200" b="0" i="1" smtClean="0">
                            <a:latin typeface="Cambria Math" charset="0"/>
                          </a:rPr>
                        </m:ctrlPr>
                      </m:dPr>
                      <m:e>
                        <m:nary>
                          <m:naryPr>
                            <m:chr m:val="∑"/>
                            <m:limLoc m:val="subSup"/>
                            <m:ctrlPr>
                              <a:rPr lang="zh-CN" altLang="en-US" sz="2200" i="1">
                                <a:latin typeface="Cambria Math" charset="0"/>
                              </a:rPr>
                            </m:ctrlPr>
                          </m:naryPr>
                          <m:sub>
                            <m:r>
                              <a:rPr lang="en-US" altLang="zh-CN" sz="2200" i="1">
                                <a:latin typeface="Cambria Math"/>
                              </a:rPr>
                              <m:t>𝑘</m:t>
                            </m:r>
                            <m:r>
                              <a:rPr lang="en-US" altLang="zh-CN" sz="2200" i="1">
                                <a:latin typeface="Cambria Math"/>
                              </a:rPr>
                              <m:t>=0</m:t>
                            </m:r>
                          </m:sub>
                          <m:sup>
                            <m:r>
                              <a:rPr lang="en-US" altLang="zh-CN" sz="2200" i="1">
                                <a:latin typeface="Cambria Math"/>
                              </a:rPr>
                              <m:t>𝑛</m:t>
                            </m:r>
                            <m:r>
                              <a:rPr lang="en-US" altLang="zh-CN" sz="2200" i="1">
                                <a:latin typeface="Cambria Math"/>
                              </a:rPr>
                              <m:t>−1</m:t>
                            </m:r>
                          </m:sup>
                          <m:e>
                            <m:r>
                              <a:rPr lang="en-US" altLang="zh-CN" sz="2200" b="0" i="1" smtClean="0">
                                <a:latin typeface="Cambria Math"/>
                              </a:rPr>
                              <m:t>𝑘</m:t>
                            </m:r>
                            <m:d>
                              <m:dPr>
                                <m:ctrlPr>
                                  <a:rPr lang="en-US" altLang="zh-CN" sz="2200" i="1">
                                    <a:latin typeface="Cambria Math" charset="0"/>
                                  </a:rPr>
                                </m:ctrlPr>
                              </m:dPr>
                              <m:e>
                                <m:f>
                                  <m:fPr>
                                    <m:type m:val="noBar"/>
                                    <m:ctrlPr>
                                      <a:rPr lang="en-US" altLang="zh-CN" sz="2200" i="1">
                                        <a:latin typeface="Cambria Math" charset="0"/>
                                      </a:rPr>
                                    </m:ctrlPr>
                                  </m:fPr>
                                  <m:num>
                                    <m:r>
                                      <a:rPr lang="en-US" altLang="zh-CN" sz="2200" i="1">
                                        <a:latin typeface="Cambria Math"/>
                                      </a:rPr>
                                      <m:t>𝑛</m:t>
                                    </m:r>
                                    <m:r>
                                      <a:rPr lang="en-US" altLang="zh-CN" sz="2200" i="1">
                                        <a:latin typeface="Cambria Math"/>
                                      </a:rPr>
                                      <m:t>−1</m:t>
                                    </m:r>
                                  </m:num>
                                  <m:den>
                                    <m:r>
                                      <a:rPr lang="en-US" altLang="zh-CN" sz="2200" i="1">
                                        <a:latin typeface="Cambria Math"/>
                                      </a:rPr>
                                      <m:t>𝑘</m:t>
                                    </m:r>
                                  </m:den>
                                </m:f>
                              </m:e>
                            </m:d>
                            <m:sSup>
                              <m:sSupPr>
                                <m:ctrlPr>
                                  <a:rPr lang="en-US" altLang="zh-CN" sz="2200" i="1">
                                    <a:latin typeface="Cambria Math" charset="0"/>
                                  </a:rPr>
                                </m:ctrlPr>
                              </m:sSupPr>
                              <m:e>
                                <m:r>
                                  <a:rPr lang="en-US" altLang="zh-CN" sz="2200" i="1">
                                    <a:latin typeface="Cambria Math"/>
                                  </a:rPr>
                                  <m:t>𝑝</m:t>
                                </m:r>
                              </m:e>
                              <m:sup>
                                <m:r>
                                  <a:rPr lang="en-US" altLang="zh-CN" sz="2200" i="1">
                                    <a:latin typeface="Cambria Math"/>
                                  </a:rPr>
                                  <m:t>𝑘</m:t>
                                </m:r>
                              </m:sup>
                            </m:sSup>
                            <m:sSup>
                              <m:sSupPr>
                                <m:ctrlPr>
                                  <a:rPr lang="en-US" altLang="zh-CN" sz="2200" i="1">
                                    <a:latin typeface="Cambria Math" charset="0"/>
                                  </a:rPr>
                                </m:ctrlPr>
                              </m:sSupPr>
                              <m:e>
                                <m:d>
                                  <m:dPr>
                                    <m:ctrlPr>
                                      <a:rPr lang="en-US" altLang="zh-CN" sz="2200" i="1">
                                        <a:latin typeface="Cambria Math" charset="0"/>
                                      </a:rPr>
                                    </m:ctrlPr>
                                  </m:dPr>
                                  <m:e>
                                    <m:r>
                                      <a:rPr lang="en-US" altLang="zh-CN" sz="2200" i="1">
                                        <a:latin typeface="Cambria Math"/>
                                      </a:rPr>
                                      <m:t>1−</m:t>
                                    </m:r>
                                    <m:r>
                                      <a:rPr lang="en-US" altLang="zh-CN" sz="2200" i="1">
                                        <a:latin typeface="Cambria Math"/>
                                      </a:rPr>
                                      <m:t>𝑝</m:t>
                                    </m:r>
                                  </m:e>
                                </m:d>
                              </m:e>
                              <m:sup>
                                <m:r>
                                  <a:rPr lang="en-US" altLang="zh-CN" sz="2200" i="1">
                                    <a:latin typeface="Cambria Math"/>
                                  </a:rPr>
                                  <m:t>𝑛</m:t>
                                </m:r>
                                <m:r>
                                  <a:rPr lang="en-US" altLang="zh-CN" sz="2200" i="1">
                                    <a:latin typeface="Cambria Math"/>
                                  </a:rPr>
                                  <m:t>−1−</m:t>
                                </m:r>
                                <m:r>
                                  <a:rPr lang="en-US" altLang="zh-CN" sz="2200" i="1">
                                    <a:latin typeface="Cambria Math"/>
                                  </a:rPr>
                                  <m:t>𝑘</m:t>
                                </m:r>
                              </m:sup>
                            </m:sSup>
                            <m:r>
                              <a:rPr lang="en-US" altLang="zh-CN" sz="2200" b="0" i="1" smtClean="0">
                                <a:latin typeface="Cambria Math"/>
                              </a:rPr>
                              <m:t>+</m:t>
                            </m:r>
                            <m:nary>
                              <m:naryPr>
                                <m:chr m:val="∑"/>
                                <m:limLoc m:val="subSup"/>
                                <m:ctrlPr>
                                  <a:rPr lang="zh-CN" altLang="en-US" sz="2200" i="1">
                                    <a:latin typeface="Cambria Math" charset="0"/>
                                  </a:rPr>
                                </m:ctrlPr>
                              </m:naryPr>
                              <m:sub>
                                <m:r>
                                  <a:rPr lang="en-US" altLang="zh-CN" sz="2200" i="1">
                                    <a:latin typeface="Cambria Math"/>
                                  </a:rPr>
                                  <m:t>𝑘</m:t>
                                </m:r>
                                <m:r>
                                  <a:rPr lang="en-US" altLang="zh-CN" sz="2200" i="1">
                                    <a:latin typeface="Cambria Math"/>
                                  </a:rPr>
                                  <m:t>=0</m:t>
                                </m:r>
                              </m:sub>
                              <m:sup>
                                <m:r>
                                  <a:rPr lang="en-US" altLang="zh-CN" sz="2200" i="1">
                                    <a:latin typeface="Cambria Math"/>
                                  </a:rPr>
                                  <m:t>𝑛</m:t>
                                </m:r>
                                <m:r>
                                  <a:rPr lang="en-US" altLang="zh-CN" sz="2200" i="1">
                                    <a:latin typeface="Cambria Math"/>
                                  </a:rPr>
                                  <m:t>−1</m:t>
                                </m:r>
                              </m:sup>
                              <m:e>
                                <m:d>
                                  <m:dPr>
                                    <m:ctrlPr>
                                      <a:rPr lang="en-US" altLang="zh-CN" sz="2200" i="1">
                                        <a:latin typeface="Cambria Math" charset="0"/>
                                      </a:rPr>
                                    </m:ctrlPr>
                                  </m:dPr>
                                  <m:e>
                                    <m:f>
                                      <m:fPr>
                                        <m:type m:val="noBar"/>
                                        <m:ctrlPr>
                                          <a:rPr lang="en-US" altLang="zh-CN" sz="2200" i="1">
                                            <a:latin typeface="Cambria Math" charset="0"/>
                                          </a:rPr>
                                        </m:ctrlPr>
                                      </m:fPr>
                                      <m:num>
                                        <m:r>
                                          <a:rPr lang="en-US" altLang="zh-CN" sz="2200" i="1">
                                            <a:latin typeface="Cambria Math"/>
                                          </a:rPr>
                                          <m:t>𝑛</m:t>
                                        </m:r>
                                        <m:r>
                                          <a:rPr lang="en-US" altLang="zh-CN" sz="2200" i="1">
                                            <a:latin typeface="Cambria Math"/>
                                          </a:rPr>
                                          <m:t>−1</m:t>
                                        </m:r>
                                      </m:num>
                                      <m:den>
                                        <m:r>
                                          <a:rPr lang="en-US" altLang="zh-CN" sz="2200" i="1">
                                            <a:latin typeface="Cambria Math"/>
                                          </a:rPr>
                                          <m:t>𝑘</m:t>
                                        </m:r>
                                      </m:den>
                                    </m:f>
                                  </m:e>
                                </m:d>
                                <m:sSup>
                                  <m:sSupPr>
                                    <m:ctrlPr>
                                      <a:rPr lang="en-US" altLang="zh-CN" sz="2200" i="1">
                                        <a:latin typeface="Cambria Math" charset="0"/>
                                      </a:rPr>
                                    </m:ctrlPr>
                                  </m:sSupPr>
                                  <m:e>
                                    <m:r>
                                      <a:rPr lang="en-US" altLang="zh-CN" sz="2200" i="1">
                                        <a:latin typeface="Cambria Math"/>
                                      </a:rPr>
                                      <m:t>𝑝</m:t>
                                    </m:r>
                                  </m:e>
                                  <m:sup>
                                    <m:r>
                                      <a:rPr lang="en-US" altLang="zh-CN" sz="2200" i="1">
                                        <a:latin typeface="Cambria Math"/>
                                      </a:rPr>
                                      <m:t>𝑘</m:t>
                                    </m:r>
                                  </m:sup>
                                </m:sSup>
                                <m:sSup>
                                  <m:sSupPr>
                                    <m:ctrlPr>
                                      <a:rPr lang="en-US" altLang="zh-CN" sz="2200" i="1">
                                        <a:latin typeface="Cambria Math" charset="0"/>
                                      </a:rPr>
                                    </m:ctrlPr>
                                  </m:sSupPr>
                                  <m:e>
                                    <m:d>
                                      <m:dPr>
                                        <m:ctrlPr>
                                          <a:rPr lang="en-US" altLang="zh-CN" sz="2200" i="1">
                                            <a:latin typeface="Cambria Math" charset="0"/>
                                          </a:rPr>
                                        </m:ctrlPr>
                                      </m:dPr>
                                      <m:e>
                                        <m:r>
                                          <a:rPr lang="en-US" altLang="zh-CN" sz="2200" i="1">
                                            <a:latin typeface="Cambria Math"/>
                                          </a:rPr>
                                          <m:t>1−</m:t>
                                        </m:r>
                                        <m:r>
                                          <a:rPr lang="en-US" altLang="zh-CN" sz="2200" i="1">
                                            <a:latin typeface="Cambria Math"/>
                                          </a:rPr>
                                          <m:t>𝑝</m:t>
                                        </m:r>
                                      </m:e>
                                    </m:d>
                                  </m:e>
                                  <m:sup>
                                    <m:r>
                                      <a:rPr lang="en-US" altLang="zh-CN" sz="2200" i="1">
                                        <a:latin typeface="Cambria Math"/>
                                      </a:rPr>
                                      <m:t>𝑛</m:t>
                                    </m:r>
                                    <m:r>
                                      <a:rPr lang="en-US" altLang="zh-CN" sz="2200" i="1">
                                        <a:latin typeface="Cambria Math"/>
                                      </a:rPr>
                                      <m:t>−1−</m:t>
                                    </m:r>
                                    <m:r>
                                      <a:rPr lang="en-US" altLang="zh-CN" sz="2200" i="1">
                                        <a:latin typeface="Cambria Math"/>
                                      </a:rPr>
                                      <m:t>𝑘</m:t>
                                    </m:r>
                                  </m:sup>
                                </m:sSup>
                              </m:e>
                            </m:nary>
                          </m:e>
                        </m:nary>
                      </m:e>
                    </m:d>
                  </m:oMath>
                </a14:m>
                <a:r>
                  <a:rPr lang="zh-CN" altLang="en-US" sz="2200" dirty="0">
                    <a:latin typeface="+mj-lt"/>
                  </a:rPr>
                  <a:t> </a:t>
                </a:r>
              </a:p>
            </p:txBody>
          </p:sp>
        </mc:Choice>
        <mc:Fallback xmlns="">
          <p:sp>
            <p:nvSpPr>
              <p:cNvPr id="7" name="TextBox 6"/>
              <p:cNvSpPr txBox="1">
                <a:spLocks noRot="1" noChangeAspect="1" noMove="1" noResize="1" noEditPoints="1" noAdjustHandles="1" noChangeArrowheads="1" noChangeShapeType="1" noTextEdit="1"/>
              </p:cNvSpPr>
              <p:nvPr/>
            </p:nvSpPr>
            <p:spPr>
              <a:xfrm>
                <a:off x="917443" y="3661603"/>
                <a:ext cx="7920694" cy="500586"/>
              </a:xfrm>
              <a:prstGeom prst="rect">
                <a:avLst/>
              </a:prstGeom>
              <a:blipFill rotWithShape="1">
                <a:blip r:embed="rId6"/>
                <a:stretch>
                  <a:fillRect t="-102439" b="-1573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90969" y="4455315"/>
                <a:ext cx="2614755"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i="1" smtClean="0">
                          <a:latin typeface="Cambria Math"/>
                        </a:rPr>
                        <m:t>=</m:t>
                      </m:r>
                      <m:r>
                        <a:rPr lang="en-US" altLang="zh-CN" sz="2200" b="0" i="1" smtClean="0">
                          <a:latin typeface="Cambria Math"/>
                        </a:rPr>
                        <m:t>𝑛𝑝</m:t>
                      </m:r>
                      <m:d>
                        <m:dPr>
                          <m:begChr m:val="["/>
                          <m:endChr m:val="]"/>
                          <m:ctrlPr>
                            <a:rPr lang="en-US" altLang="zh-CN" sz="2200" b="0" i="1" smtClean="0">
                              <a:latin typeface="Cambria Math" charset="0"/>
                            </a:rPr>
                          </m:ctrlPr>
                        </m:dPr>
                        <m:e>
                          <m:d>
                            <m:dPr>
                              <m:ctrlPr>
                                <a:rPr lang="en-US" altLang="zh-CN" sz="2200" b="0" i="1" smtClean="0">
                                  <a:latin typeface="Cambria Math" charset="0"/>
                                </a:rPr>
                              </m:ctrlPr>
                            </m:dPr>
                            <m:e>
                              <m:r>
                                <a:rPr lang="en-US" altLang="zh-CN" sz="2200" b="0" i="1" smtClean="0">
                                  <a:latin typeface="Cambria Math"/>
                                </a:rPr>
                                <m:t>𝑛</m:t>
                              </m:r>
                              <m:r>
                                <a:rPr lang="en-US" altLang="zh-CN" sz="2200" b="0" i="1" smtClean="0">
                                  <a:latin typeface="Cambria Math"/>
                                </a:rPr>
                                <m:t>−1</m:t>
                              </m:r>
                            </m:e>
                          </m:d>
                          <m:r>
                            <a:rPr lang="en-US" altLang="zh-CN" sz="2200" b="0" i="1" smtClean="0">
                              <a:latin typeface="Cambria Math"/>
                            </a:rPr>
                            <m:t>𝑝</m:t>
                          </m:r>
                          <m:r>
                            <a:rPr lang="en-US" altLang="zh-CN" sz="2200" b="0" i="1" smtClean="0">
                              <a:latin typeface="Cambria Math"/>
                            </a:rPr>
                            <m:t>+1</m:t>
                          </m:r>
                        </m:e>
                      </m:d>
                    </m:oMath>
                  </m:oMathPara>
                </a14:m>
                <a:endParaRPr lang="zh-CN" altLang="en-US" sz="2200" dirty="0">
                  <a:latin typeface="+mj-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90969" y="4455315"/>
                <a:ext cx="2614755" cy="430887"/>
              </a:xfrm>
              <a:prstGeom prst="rect">
                <a:avLst/>
              </a:prstGeom>
              <a:blipFill rotWithShape="1">
                <a:blip r:embed="rId7"/>
                <a:stretch>
                  <a:fillRect b="-112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356865" y="4474478"/>
                <a:ext cx="268567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sSup>
                        <m:sSupPr>
                          <m:ctrlPr>
                            <a:rPr lang="en-US" altLang="zh-CN" sz="2200" b="0" i="1" smtClean="0">
                              <a:latin typeface="Cambria Math" charset="0"/>
                            </a:rPr>
                          </m:ctrlPr>
                        </m:sSupPr>
                        <m:e>
                          <m:r>
                            <a:rPr lang="en-US" altLang="zh-CN" sz="2200" b="0" i="1" smtClean="0">
                              <a:latin typeface="Cambria Math"/>
                            </a:rPr>
                            <m:t>𝑛</m:t>
                          </m:r>
                        </m:e>
                        <m:sup>
                          <m:r>
                            <a:rPr lang="en-US" altLang="zh-CN" sz="2200" b="0" i="1" smtClean="0">
                              <a:latin typeface="Cambria Math"/>
                            </a:rPr>
                            <m:t>2</m:t>
                          </m:r>
                        </m:sup>
                      </m:sSup>
                      <m:sSup>
                        <m:sSupPr>
                          <m:ctrlPr>
                            <a:rPr lang="en-US" altLang="zh-CN" sz="2200" b="0" i="1" smtClean="0">
                              <a:latin typeface="Cambria Math" charset="0"/>
                            </a:rPr>
                          </m:ctrlPr>
                        </m:sSupPr>
                        <m:e>
                          <m:r>
                            <a:rPr lang="en-US" altLang="zh-CN" sz="2200" b="0" i="1" smtClean="0">
                              <a:latin typeface="Cambria Math"/>
                            </a:rPr>
                            <m:t>𝑝</m:t>
                          </m:r>
                        </m:e>
                        <m:sup>
                          <m:r>
                            <a:rPr lang="en-US" altLang="zh-CN" sz="2200" b="0" i="1" smtClean="0">
                              <a:latin typeface="Cambria Math"/>
                            </a:rPr>
                            <m:t>2</m:t>
                          </m:r>
                        </m:sup>
                      </m:sSup>
                      <m:r>
                        <a:rPr lang="en-US" altLang="zh-CN" sz="2200" b="0" i="1" smtClean="0">
                          <a:latin typeface="Cambria Math"/>
                        </a:rPr>
                        <m:t>+</m:t>
                      </m:r>
                      <m:r>
                        <a:rPr lang="en-US" altLang="zh-CN" sz="2200" b="0" i="1" smtClean="0">
                          <a:latin typeface="Cambria Math"/>
                        </a:rPr>
                        <m:t>𝑛𝑝</m:t>
                      </m:r>
                      <m:r>
                        <a:rPr lang="en-US" altLang="zh-CN" sz="2200" b="0" i="1" smtClean="0">
                          <a:latin typeface="Cambria Math"/>
                        </a:rPr>
                        <m:t>(1−</m:t>
                      </m:r>
                      <m:r>
                        <a:rPr lang="en-US" altLang="zh-CN" sz="2200" b="0" i="1" smtClean="0">
                          <a:latin typeface="Cambria Math"/>
                        </a:rPr>
                        <m:t>𝑝</m:t>
                      </m:r>
                      <m:r>
                        <a:rPr lang="en-US" altLang="zh-CN" sz="2200" b="0" i="1" smtClean="0">
                          <a:latin typeface="Cambria Math"/>
                        </a:rPr>
                        <m:t>)</m:t>
                      </m:r>
                    </m:oMath>
                  </m:oMathPara>
                </a14:m>
                <a:endParaRPr lang="zh-CN" altLang="en-US" sz="2200" dirty="0">
                  <a:latin typeface="+mj-l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356865" y="4474478"/>
                <a:ext cx="2685671" cy="430887"/>
              </a:xfrm>
              <a:prstGeom prst="rect">
                <a:avLst/>
              </a:prstGeom>
              <a:blipFill rotWithShape="1">
                <a:blip r:embed="rId8"/>
                <a:stretch>
                  <a:fillRect b="-183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10763" y="5175395"/>
                <a:ext cx="4638642"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𝑉</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r>
                      <a:rPr lang="en-US" altLang="zh-CN" sz="2200" b="0" i="1" smtClean="0">
                        <a:latin typeface="Cambria Math"/>
                      </a:rPr>
                      <m:t>𝐸</m:t>
                    </m:r>
                    <m:d>
                      <m:dPr>
                        <m:ctrlPr>
                          <a:rPr lang="en-US" altLang="zh-CN" sz="2200" b="0" i="1" smtClean="0">
                            <a:latin typeface="Cambria Math" charset="0"/>
                          </a:rPr>
                        </m:ctrlPr>
                      </m:dPr>
                      <m:e>
                        <m:sSup>
                          <m:sSupPr>
                            <m:ctrlPr>
                              <a:rPr lang="en-US" altLang="zh-CN" sz="2200" b="0" i="1" smtClean="0">
                                <a:latin typeface="Cambria Math" charset="0"/>
                              </a:rPr>
                            </m:ctrlPr>
                          </m:sSupPr>
                          <m:e>
                            <m:r>
                              <a:rPr lang="en-US" altLang="zh-CN" sz="2200" b="0" i="1" smtClean="0">
                                <a:latin typeface="Cambria Math"/>
                              </a:rPr>
                              <m:t>𝑋</m:t>
                            </m:r>
                          </m:e>
                          <m:sup>
                            <m:r>
                              <a:rPr lang="en-US" altLang="zh-CN" sz="2200" b="0" i="1" smtClean="0">
                                <a:latin typeface="Cambria Math"/>
                              </a:rPr>
                              <m:t>2</m:t>
                            </m:r>
                          </m:sup>
                        </m:sSup>
                      </m:e>
                    </m:d>
                    <m:r>
                      <a:rPr lang="en-US" altLang="zh-CN" sz="2200" b="0" i="1" smtClean="0">
                        <a:latin typeface="Cambria Math"/>
                      </a:rPr>
                      <m:t>−</m:t>
                    </m:r>
                    <m:r>
                      <a:rPr lang="en-US" altLang="zh-CN" sz="2200" b="0" i="1" smtClean="0">
                        <a:latin typeface="Cambria Math"/>
                      </a:rPr>
                      <m:t>𝐸</m:t>
                    </m:r>
                    <m:sSup>
                      <m:sSupPr>
                        <m:ctrlPr>
                          <a:rPr lang="en-US" altLang="zh-CN" sz="2200" b="0" i="1" smtClean="0">
                            <a:latin typeface="Cambria Math" charset="0"/>
                          </a:rPr>
                        </m:ctrlPr>
                      </m:sSupPr>
                      <m:e>
                        <m:d>
                          <m:dPr>
                            <m:ctrlPr>
                              <a:rPr lang="en-US" altLang="zh-CN" sz="2200" b="0" i="1" smtClean="0">
                                <a:latin typeface="Cambria Math" charset="0"/>
                              </a:rPr>
                            </m:ctrlPr>
                          </m:dPr>
                          <m:e>
                            <m:r>
                              <a:rPr lang="en-US" altLang="zh-CN" sz="2200" b="0" i="1" smtClean="0">
                                <a:latin typeface="Cambria Math"/>
                              </a:rPr>
                              <m:t>𝑋</m:t>
                            </m:r>
                          </m:e>
                        </m:d>
                      </m:e>
                      <m:sup>
                        <m:r>
                          <a:rPr lang="en-US" altLang="zh-CN" sz="2200" b="0" i="1" smtClean="0">
                            <a:latin typeface="Cambria Math"/>
                          </a:rPr>
                          <m:t>2</m:t>
                        </m:r>
                      </m:sup>
                    </m:sSup>
                    <m:r>
                      <a:rPr lang="en-US" altLang="zh-CN" sz="2200" b="0" i="1" smtClean="0">
                        <a:latin typeface="Cambria Math"/>
                      </a:rPr>
                      <m:t>=</m:t>
                    </m:r>
                    <m:r>
                      <a:rPr lang="en-US" altLang="zh-CN" sz="2200" b="0" i="1" smtClean="0">
                        <a:latin typeface="Cambria Math"/>
                      </a:rPr>
                      <m:t>𝑛𝑝</m:t>
                    </m:r>
                    <m:r>
                      <a:rPr lang="en-US" altLang="zh-CN" sz="2200" b="0" i="1" smtClean="0">
                        <a:latin typeface="Cambria Math"/>
                      </a:rPr>
                      <m:t>(1−</m:t>
                    </m:r>
                    <m:r>
                      <a:rPr lang="en-US" altLang="zh-CN" sz="2200" b="0" i="1" smtClean="0">
                        <a:latin typeface="Cambria Math"/>
                      </a:rPr>
                      <m:t>𝑝</m:t>
                    </m:r>
                    <m:r>
                      <a:rPr lang="en-US" altLang="zh-CN" sz="2200" b="0" i="1" smtClean="0">
                        <a:latin typeface="Cambria Math"/>
                      </a:rPr>
                      <m:t>)</m:t>
                    </m:r>
                  </m:oMath>
                </a14:m>
                <a:r>
                  <a:rPr lang="en-US" altLang="zh-CN" sz="2200" dirty="0">
                    <a:latin typeface="+mj-lt"/>
                  </a:rPr>
                  <a:t>.</a:t>
                </a:r>
                <a:endParaRPr lang="zh-CN" altLang="en-US" sz="2200" dirty="0">
                  <a:latin typeface="+mj-lt"/>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10763" y="5175395"/>
                <a:ext cx="4638642" cy="430887"/>
              </a:xfrm>
              <a:prstGeom prst="rect">
                <a:avLst/>
              </a:prstGeom>
              <a:blipFill rotWithShape="1">
                <a:blip r:embed="rId9"/>
                <a:stretch>
                  <a:fillRect l="-131" t="-7042" r="-788" b="-28169"/>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xmlns="" id="{C48A6887-A054-4816-BF75-6AA5F8F6B962}"/>
              </a:ext>
            </a:extLst>
          </p:cNvPr>
          <p:cNvSpPr>
            <a:spLocks noGrp="1"/>
          </p:cNvSpPr>
          <p:nvPr>
            <p:ph type="sldNum" sz="quarter" idx="11"/>
          </p:nvPr>
        </p:nvSpPr>
        <p:spPr/>
        <p:txBody>
          <a:bodyPr/>
          <a:lstStyle/>
          <a:p>
            <a:pPr>
              <a:defRPr/>
            </a:pPr>
            <a:fld id="{DF2308B0-52A9-437D-9700-D7B37876F5B1}" type="slidenum">
              <a:rPr lang="zh-CN" altLang="en-US" smtClean="0"/>
              <a:pPr>
                <a:defRPr/>
              </a:pPr>
              <a:t>57</a:t>
            </a:fld>
            <a:endParaRPr lang="en-US" altLang="zh-CN" dirty="0"/>
          </a:p>
        </p:txBody>
      </p:sp>
    </p:spTree>
    <p:extLst>
      <p:ext uri="{BB962C8B-B14F-4D97-AF65-F5344CB8AC3E}">
        <p14:creationId xmlns:p14="http://schemas.microsoft.com/office/powerpoint/2010/main" val="142833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arn(inVertical)">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9" grpId="0"/>
      <p:bldP spid="10" grpId="0"/>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2950" y="1286018"/>
            <a:ext cx="423047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The Binomial </a:t>
            </a:r>
            <a:r>
              <a:rPr lang="en-US" altLang="zh-CN" sz="2200" dirty="0" err="1">
                <a:solidFill>
                  <a:srgbClr val="FF0000"/>
                </a:solidFill>
                <a:latin typeface="Times New Roman" panose="02020603050405020304" pitchFamily="18" charset="0"/>
                <a:cs typeface="Times New Roman" panose="02020603050405020304" pitchFamily="18" charset="0"/>
              </a:rPr>
              <a:t>rv</a:t>
            </a:r>
            <a:r>
              <a:rPr lang="en-US" altLang="zh-CN" sz="2200" dirty="0">
                <a:solidFill>
                  <a:srgbClr val="FF0000"/>
                </a:solidFill>
                <a:latin typeface="Times New Roman" panose="02020603050405020304" pitchFamily="18" charset="0"/>
                <a:cs typeface="Times New Roman" panose="02020603050405020304" pitchFamily="18" charset="0"/>
              </a:rPr>
              <a:t> and Bernoulli </a:t>
            </a:r>
            <a:r>
              <a:rPr lang="en-US" altLang="zh-CN" sz="2200" dirty="0" err="1">
                <a:solidFill>
                  <a:srgbClr val="FF0000"/>
                </a:solidFill>
                <a:latin typeface="Times New Roman" panose="02020603050405020304" pitchFamily="18" charset="0"/>
                <a:cs typeface="Times New Roman" panose="02020603050405020304" pitchFamily="18" charset="0"/>
              </a:rPr>
              <a:t>rv</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386535" y="1937445"/>
                <a:ext cx="8325925" cy="1446550"/>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Consider a Binomial experiment consisting of a sequence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𝑛</m:t>
                    </m:r>
                  </m:oMath>
                </a14:m>
                <a:r>
                  <a:rPr lang="en-US" altLang="zh-CN" sz="2200" dirty="0">
                    <a:latin typeface="Times New Roman" panose="02020603050405020304" pitchFamily="18" charset="0"/>
                    <a:cs typeface="Times New Roman" panose="02020603050405020304" pitchFamily="18" charset="0"/>
                  </a:rPr>
                  <a:t> </a:t>
                </a:r>
                <a:r>
                  <a:rPr lang="en-US" altLang="zh-CN" sz="2200" dirty="0">
                    <a:solidFill>
                      <a:srgbClr val="FF0000"/>
                    </a:solidFill>
                    <a:latin typeface="Times New Roman" panose="02020603050405020304" pitchFamily="18" charset="0"/>
                    <a:cs typeface="Times New Roman" panose="02020603050405020304" pitchFamily="18" charset="0"/>
                  </a:rPr>
                  <a:t>independent</a:t>
                </a:r>
                <a:r>
                  <a:rPr lang="en-US" altLang="zh-CN" sz="2200" dirty="0">
                    <a:solidFill>
                      <a:srgbClr val="FF0000"/>
                    </a:solidFill>
                  </a:rPr>
                  <a:t> </a:t>
                </a:r>
                <a:r>
                  <a:rPr lang="en-US" altLang="zh-CN" sz="2200" dirty="0">
                    <a:latin typeface="Times New Roman" panose="02020603050405020304" pitchFamily="18" charset="0"/>
                    <a:cs typeface="Times New Roman" panose="02020603050405020304" pitchFamily="18" charset="0"/>
                  </a:rPr>
                  <a:t>trials. Each trial has only two outcomes, either success or failure. The probability of success is constant from trial to trial, which is denoted by </a:t>
                </a:r>
                <a14:m>
                  <m:oMath xmlns:m="http://schemas.openxmlformats.org/officeDocument/2006/math">
                    <m:r>
                      <a:rPr lang="en-US" altLang="zh-CN" sz="2200">
                        <a:latin typeface="Cambria Math" panose="02040503050406030204" pitchFamily="18" charset="0"/>
                        <a:cs typeface="Times New Roman" panose="02020603050405020304" pitchFamily="18" charset="0"/>
                      </a:rPr>
                      <m:t>𝑝</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386535" y="1937445"/>
                <a:ext cx="8325925" cy="1446550"/>
              </a:xfrm>
              <a:prstGeom prst="rect">
                <a:avLst/>
              </a:prstGeom>
              <a:blipFill>
                <a:blip r:embed="rId2"/>
                <a:stretch>
                  <a:fillRect l="-952" t="-2954" r="-952" b="-7595"/>
                </a:stretch>
              </a:blipFill>
            </p:spPr>
            <p:txBody>
              <a:bodyPr/>
              <a:lstStyle/>
              <a:p>
                <a:r>
                  <a:rPr lang="zh-CN" altLang="en-US">
                    <a:noFill/>
                  </a:rPr>
                  <a:t> </a:t>
                </a:r>
              </a:p>
            </p:txBody>
          </p:sp>
        </mc:Fallback>
      </mc:AlternateContent>
      <p:sp>
        <p:nvSpPr>
          <p:cNvPr id="5" name="TextBox 4"/>
          <p:cNvSpPr txBox="1"/>
          <p:nvPr/>
        </p:nvSpPr>
        <p:spPr>
          <a:xfrm>
            <a:off x="392950" y="3851027"/>
            <a:ext cx="91071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Let</a:t>
            </a:r>
            <a:endParaRPr lang="zh-CN" altLang="en-US" sz="2200" dirty="0">
              <a:latin typeface="Times New Roman" panose="02020603050405020304" pitchFamily="18" charset="0"/>
              <a:cs typeface="Times New Roman" panose="02020603050405020304" pitchFamily="18" charset="0"/>
            </a:endParaRPr>
          </a:p>
        </p:txBody>
      </p:sp>
      <p:grpSp>
        <p:nvGrpSpPr>
          <p:cNvPr id="9" name="组合 8"/>
          <p:cNvGrpSpPr/>
          <p:nvPr/>
        </p:nvGrpSpPr>
        <p:grpSpPr>
          <a:xfrm>
            <a:off x="1303660" y="3665473"/>
            <a:ext cx="5366910" cy="798642"/>
            <a:chOff x="1438815" y="3199274"/>
            <a:chExt cx="5366910" cy="798642"/>
          </a:xfrm>
        </p:grpSpPr>
        <mc:AlternateContent xmlns:mc="http://schemas.openxmlformats.org/markup-compatibility/2006" xmlns:a14="http://schemas.microsoft.com/office/drawing/2010/main">
          <mc:Choice Requires="a14">
            <p:sp>
              <p:nvSpPr>
                <p:cNvPr id="6" name="TextBox 5"/>
                <p:cNvSpPr txBox="1"/>
                <p:nvPr/>
              </p:nvSpPr>
              <p:spPr>
                <a:xfrm>
                  <a:off x="1438815" y="3199274"/>
                  <a:ext cx="1276183" cy="6960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200" b="0" i="1" smtClean="0">
                                <a:latin typeface="Cambria Math" charset="0"/>
                              </a:rPr>
                            </m:ctrlPr>
                          </m:sSubPr>
                          <m:e>
                            <m:r>
                              <a:rPr lang="en-US" altLang="zh-CN" sz="2200" b="0" i="1" smtClean="0">
                                <a:latin typeface="Cambria Math"/>
                              </a:rPr>
                              <m:t>𝑋</m:t>
                            </m:r>
                          </m:e>
                          <m:sub>
                            <m:r>
                              <a:rPr lang="en-US" altLang="zh-CN" sz="2200" b="0" i="1" smtClean="0">
                                <a:latin typeface="Cambria Math"/>
                              </a:rPr>
                              <m:t>𝑖</m:t>
                            </m:r>
                          </m:sub>
                        </m:sSub>
                        <m:r>
                          <a:rPr lang="en-US" altLang="zh-CN" sz="2200" b="0" i="1" smtClean="0">
                            <a:latin typeface="Cambria Math"/>
                          </a:rPr>
                          <m:t>=</m:t>
                        </m:r>
                        <m:d>
                          <m:dPr>
                            <m:begChr m:val="{"/>
                            <m:endChr m:val=""/>
                            <m:ctrlPr>
                              <a:rPr lang="en-US" altLang="zh-CN" sz="2200" i="1" smtClean="0">
                                <a:latin typeface="Cambria Math" charset="0"/>
                              </a:rPr>
                            </m:ctrlPr>
                          </m:dPr>
                          <m:e>
                            <m:eqArr>
                              <m:eqArrPr>
                                <m:ctrlPr>
                                  <a:rPr lang="en-US" altLang="zh-CN" sz="2200" i="1" smtClean="0">
                                    <a:latin typeface="Cambria Math" charset="0"/>
                                  </a:rPr>
                                </m:ctrlPr>
                              </m:eqArrPr>
                              <m:e>
                                <m:r>
                                  <a:rPr lang="en-US" altLang="zh-CN" sz="2200" b="0" i="1" smtClean="0">
                                    <a:latin typeface="Cambria Math"/>
                                  </a:rPr>
                                  <m:t>1, </m:t>
                                </m:r>
                              </m:e>
                              <m:e>
                                <m:r>
                                  <a:rPr lang="en-US" altLang="zh-CN" sz="2200" b="0" i="1" smtClean="0">
                                    <a:latin typeface="Cambria Math"/>
                                  </a:rPr>
                                  <m:t>0,</m:t>
                                </m:r>
                              </m:e>
                            </m:eqArr>
                          </m:e>
                        </m:d>
                      </m:oMath>
                    </m:oMathPara>
                  </a14:m>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438815" y="3199274"/>
                  <a:ext cx="1276183" cy="696024"/>
                </a:xfrm>
                <a:prstGeom prst="rect">
                  <a:avLst/>
                </a:prstGeom>
                <a:blipFill rotWithShape="1">
                  <a:blip r:embed="rId3"/>
                  <a:stretch>
                    <a:fillRect/>
                  </a:stretch>
                </a:blipFill>
              </p:spPr>
              <p:txBody>
                <a:bodyPr/>
                <a:lstStyle/>
                <a:p>
                  <a:r>
                    <a:rPr lang="zh-CN" altLang="en-US">
                      <a:noFill/>
                    </a:rPr>
                    <a:t> </a:t>
                  </a:r>
                </a:p>
              </p:txBody>
            </p:sp>
          </mc:Fallback>
        </mc:AlternateContent>
        <p:sp>
          <p:nvSpPr>
            <p:cNvPr id="7" name="矩形 6"/>
            <p:cNvSpPr/>
            <p:nvPr/>
          </p:nvSpPr>
          <p:spPr>
            <a:xfrm>
              <a:off x="2618360" y="3206989"/>
              <a:ext cx="4187365"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if the outcome of </a:t>
              </a:r>
              <a:r>
                <a:rPr lang="en-US" altLang="zh-CN" sz="2200" i="1" dirty="0" err="1">
                  <a:latin typeface="Times New Roman" panose="02020603050405020304" pitchFamily="18" charset="0"/>
                  <a:cs typeface="Times New Roman" panose="02020603050405020304" pitchFamily="18" charset="0"/>
                </a:rPr>
                <a:t>i</a:t>
              </a:r>
              <a:r>
                <a:rPr lang="en-US" altLang="zh-CN" sz="2200" dirty="0" err="1">
                  <a:latin typeface="Times New Roman" panose="02020603050405020304" pitchFamily="18" charset="0"/>
                  <a:cs typeface="Times New Roman" panose="02020603050405020304" pitchFamily="18" charset="0"/>
                </a:rPr>
                <a:t>th</a:t>
              </a:r>
              <a:r>
                <a:rPr lang="en-US" altLang="zh-CN" sz="2200" dirty="0">
                  <a:latin typeface="Times New Roman" panose="02020603050405020304" pitchFamily="18" charset="0"/>
                  <a:cs typeface="Times New Roman" panose="02020603050405020304" pitchFamily="18" charset="0"/>
                </a:rPr>
                <a:t> trial is success</a:t>
              </a:r>
              <a:endParaRPr lang="zh-CN" altLang="en-US" sz="22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2636785" y="3567029"/>
              <a:ext cx="2385265"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otherwise</a:t>
              </a:r>
              <a:endParaRPr lang="zh-CN" altLang="en-US" sz="2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0" name="TextBox 9"/>
              <p:cNvSpPr txBox="1"/>
              <p:nvPr/>
            </p:nvSpPr>
            <p:spPr>
              <a:xfrm>
                <a:off x="392950" y="4596814"/>
                <a:ext cx="567063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Then each </a:t>
                </a:r>
                <a14:m>
                  <m:oMath xmlns:m="http://schemas.openxmlformats.org/officeDocument/2006/math">
                    <m:sSub>
                      <m:sSubPr>
                        <m:ctrlPr>
                          <a:rPr lang="en-US" altLang="zh-CN" sz="2200" i="1">
                            <a:latin typeface="Cambria Math" charset="0"/>
                            <a:cs typeface="Times New Roman" panose="02020603050405020304" pitchFamily="18" charset="0"/>
                          </a:rPr>
                        </m:ctrlPr>
                      </m:sSubPr>
                      <m:e>
                        <m:r>
                          <a:rPr lang="en-US" altLang="zh-CN" sz="2200">
                            <a:latin typeface="Cambria Math" panose="02040503050406030204" pitchFamily="18" charset="0"/>
                            <a:cs typeface="Times New Roman" panose="02020603050405020304" pitchFamily="18" charset="0"/>
                          </a:rPr>
                          <m:t>𝑋</m:t>
                        </m:r>
                      </m:e>
                      <m:sub>
                        <m:r>
                          <a:rPr lang="en-US" altLang="zh-CN" sz="2200">
                            <a:latin typeface="Cambria Math" panose="02040503050406030204" pitchFamily="18" charset="0"/>
                            <a:cs typeface="Times New Roman" panose="02020603050405020304" pitchFamily="18" charset="0"/>
                          </a:rPr>
                          <m:t>𝑖</m:t>
                        </m:r>
                      </m:sub>
                    </m:sSub>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a Bernoulli </a:t>
                </a:r>
                <a:r>
                  <a:rPr lang="en-US" altLang="zh-CN" sz="2200" dirty="0" err="1">
                    <a:latin typeface="Times New Roman" panose="02020603050405020304" pitchFamily="18" charset="0"/>
                    <a:cs typeface="Times New Roman" panose="02020603050405020304" pitchFamily="18" charset="0"/>
                  </a:rPr>
                  <a:t>rv.</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92950" y="4596814"/>
                <a:ext cx="5670630" cy="430887"/>
              </a:xfrm>
              <a:prstGeom prst="rect">
                <a:avLst/>
              </a:prstGeom>
              <a:blipFill>
                <a:blip r:embed="rId4"/>
                <a:stretch>
                  <a:fillRect l="-1396" t="-9859"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93879" y="5094185"/>
                <a:ext cx="4195187"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charset="0"/>
                          </a:rPr>
                        </m:ctrlPr>
                      </m:dPr>
                      <m:e>
                        <m:sSub>
                          <m:sSubPr>
                            <m:ctrlPr>
                              <a:rPr lang="en-US" altLang="zh-CN" sz="2200" b="0" i="1" smtClean="0">
                                <a:latin typeface="Cambria Math" charset="0"/>
                              </a:rPr>
                            </m:ctrlPr>
                          </m:sSubPr>
                          <m:e>
                            <m:r>
                              <a:rPr lang="en-US" altLang="zh-CN" sz="2200" b="0" i="1" smtClean="0">
                                <a:latin typeface="Cambria Math"/>
                              </a:rPr>
                              <m:t>𝑋</m:t>
                            </m:r>
                          </m:e>
                          <m:sub>
                            <m:r>
                              <a:rPr lang="en-US" altLang="zh-CN" sz="2200" b="0" i="1" smtClean="0">
                                <a:latin typeface="Cambria Math"/>
                              </a:rPr>
                              <m:t>𝑖</m:t>
                            </m:r>
                          </m:sub>
                        </m:sSub>
                      </m:e>
                    </m:d>
                    <m:r>
                      <a:rPr lang="en-US" altLang="zh-CN" sz="2200" b="0" i="1" smtClean="0">
                        <a:latin typeface="Cambria Math"/>
                      </a:rPr>
                      <m:t>=</m:t>
                    </m:r>
                    <m:r>
                      <a:rPr lang="en-US" altLang="zh-CN" sz="2200" b="0" i="1" smtClean="0">
                        <a:latin typeface="Cambria Math"/>
                      </a:rPr>
                      <m:t>𝑝</m:t>
                    </m:r>
                  </m:oMath>
                </a14:m>
                <a:r>
                  <a:rPr lang="zh-CN" altLang="en-US" sz="2200" dirty="0">
                    <a:latin typeface="+mj-lt"/>
                  </a:rPr>
                  <a:t> </a:t>
                </a:r>
                <a:r>
                  <a:rPr lang="en-US" altLang="zh-CN" sz="2200" dirty="0">
                    <a:latin typeface="Times New Roman" panose="02020603050405020304" pitchFamily="18" charset="0"/>
                    <a:cs typeface="Times New Roman" panose="02020603050405020304" pitchFamily="18" charset="0"/>
                  </a:rPr>
                  <a:t>and</a:t>
                </a:r>
                <a:r>
                  <a:rPr lang="en-US" altLang="zh-CN" sz="2200" dirty="0">
                    <a:latin typeface="+mj-lt"/>
                  </a:rPr>
                  <a:t> </a:t>
                </a:r>
                <a14:m>
                  <m:oMath xmlns:m="http://schemas.openxmlformats.org/officeDocument/2006/math">
                    <m:r>
                      <a:rPr lang="en-US" altLang="zh-CN" sz="2200" b="0" i="1" smtClean="0">
                        <a:latin typeface="Cambria Math"/>
                      </a:rPr>
                      <m:t>𝑉</m:t>
                    </m:r>
                    <m:d>
                      <m:dPr>
                        <m:ctrlPr>
                          <a:rPr lang="en-US" altLang="zh-CN" sz="2200" b="0" i="1" smtClean="0">
                            <a:latin typeface="Cambria Math" charset="0"/>
                          </a:rPr>
                        </m:ctrlPr>
                      </m:dPr>
                      <m:e>
                        <m:sSub>
                          <m:sSubPr>
                            <m:ctrlPr>
                              <a:rPr lang="en-US" altLang="zh-CN" sz="2200" b="0" i="1" smtClean="0">
                                <a:latin typeface="Cambria Math" charset="0"/>
                              </a:rPr>
                            </m:ctrlPr>
                          </m:sSubPr>
                          <m:e>
                            <m:r>
                              <a:rPr lang="en-US" altLang="zh-CN" sz="2200" b="0" i="1" smtClean="0">
                                <a:latin typeface="Cambria Math"/>
                              </a:rPr>
                              <m:t>𝑋</m:t>
                            </m:r>
                          </m:e>
                          <m:sub>
                            <m:r>
                              <a:rPr lang="en-US" altLang="zh-CN" sz="2200" b="0" i="1" smtClean="0">
                                <a:latin typeface="Cambria Math"/>
                              </a:rPr>
                              <m:t>𝑖</m:t>
                            </m:r>
                          </m:sub>
                        </m:sSub>
                      </m:e>
                    </m:d>
                    <m:r>
                      <a:rPr lang="en-US" altLang="zh-CN" sz="2200" b="0" i="1" smtClean="0">
                        <a:latin typeface="Cambria Math"/>
                      </a:rPr>
                      <m:t>=</m:t>
                    </m:r>
                    <m:r>
                      <a:rPr lang="en-US" altLang="zh-CN" sz="2200" b="0" i="1" smtClean="0">
                        <a:latin typeface="Cambria Math"/>
                      </a:rPr>
                      <m:t>𝑝</m:t>
                    </m:r>
                    <m:r>
                      <a:rPr lang="en-US" altLang="zh-CN" sz="2200" b="0" i="1" smtClean="0">
                        <a:latin typeface="Cambria Math"/>
                      </a:rPr>
                      <m:t>(1−</m:t>
                    </m:r>
                    <m:r>
                      <a:rPr lang="en-US" altLang="zh-CN" sz="2200" b="0" i="1" smtClean="0">
                        <a:latin typeface="Cambria Math"/>
                      </a:rPr>
                      <m:t>𝑝</m:t>
                    </m:r>
                    <m:r>
                      <a:rPr lang="en-US" altLang="zh-CN" sz="2200" b="0" i="1" smtClean="0">
                        <a:latin typeface="Cambria Math"/>
                      </a:rPr>
                      <m:t>)</m:t>
                    </m:r>
                  </m:oMath>
                </a14:m>
                <a:r>
                  <a:rPr lang="en-US" altLang="zh-CN" sz="2200" dirty="0">
                    <a:latin typeface="+mj-lt"/>
                  </a:rPr>
                  <a:t>.</a:t>
                </a:r>
                <a:endParaRPr lang="zh-CN" altLang="en-US" sz="2200" dirty="0">
                  <a:latin typeface="+mj-lt"/>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93879" y="5094185"/>
                <a:ext cx="4195187" cy="430887"/>
              </a:xfrm>
              <a:prstGeom prst="rect">
                <a:avLst/>
              </a:prstGeom>
              <a:blipFill>
                <a:blip r:embed="rId5"/>
                <a:stretch>
                  <a:fillRect l="-145" t="-10000" b="-2857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EF873971-CF5D-4F4D-A44C-45BDC1A134B3}"/>
              </a:ext>
            </a:extLst>
          </p:cNvPr>
          <p:cNvSpPr>
            <a:spLocks noGrp="1"/>
          </p:cNvSpPr>
          <p:nvPr>
            <p:ph type="sldNum" sz="quarter" idx="11"/>
          </p:nvPr>
        </p:nvSpPr>
        <p:spPr/>
        <p:txBody>
          <a:bodyPr/>
          <a:lstStyle/>
          <a:p>
            <a:pPr>
              <a:defRPr/>
            </a:pPr>
            <a:fld id="{DF2308B0-52A9-437D-9700-D7B37876F5B1}" type="slidenum">
              <a:rPr lang="zh-CN" altLang="en-US" smtClean="0"/>
              <a:pPr>
                <a:defRPr/>
              </a:pPr>
              <a:t>58</a:t>
            </a:fld>
            <a:endParaRPr lang="en-US" altLang="zh-CN" dirty="0"/>
          </a:p>
        </p:txBody>
      </p:sp>
    </p:spTree>
    <p:extLst>
      <p:ext uri="{BB962C8B-B14F-4D97-AF65-F5344CB8AC3E}">
        <p14:creationId xmlns:p14="http://schemas.microsoft.com/office/powerpoint/2010/main" val="281774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Vertical)">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279336" y="1326730"/>
                <a:ext cx="5435912" cy="430887"/>
              </a:xfrm>
              <a:prstGeom prst="rect">
                <a:avLst/>
              </a:prstGeom>
            </p:spPr>
            <p:txBody>
              <a:bodyPr wrap="none">
                <a:spAutoFit/>
              </a:bodyPr>
              <a:lstStyle/>
              <a:p>
                <a:pPr algn="ctr"/>
                <a:r>
                  <a:rPr lang="en-US" altLang="zh-CN" sz="22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200">
                        <a:latin typeface="Cambria Math" panose="02040503050406030204" pitchFamily="18" charset="0"/>
                        <a:cs typeface="Times New Roman" panose="02020603050405020304" pitchFamily="18" charset="0"/>
                      </a:rPr>
                      <m:t>𝑋</m:t>
                    </m:r>
                    <m:r>
                      <a:rPr lang="en-US" altLang="zh-CN" sz="2200">
                        <a:latin typeface="Cambria Math" panose="02040503050406030204" pitchFamily="18" charset="0"/>
                        <a:cs typeface="Times New Roman" panose="02020603050405020304" pitchFamily="18" charset="0"/>
                      </a:rPr>
                      <m:t>= </m:t>
                    </m:r>
                  </m:oMath>
                </a14:m>
                <a:r>
                  <a:rPr lang="en-US" altLang="zh-CN" sz="2200" dirty="0">
                    <a:latin typeface="Times New Roman" panose="02020603050405020304" pitchFamily="18" charset="0"/>
                    <a:cs typeface="Times New Roman" panose="02020603050405020304" pitchFamily="18" charset="0"/>
                  </a:rPr>
                  <a:t>the number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𝑆</m:t>
                    </m:r>
                  </m:oMath>
                </a14:m>
                <a:r>
                  <a:rPr lang="en-US" altLang="zh-CN" sz="2200" dirty="0">
                    <a:latin typeface="Times New Roman" panose="02020603050405020304" pitchFamily="18" charset="0"/>
                    <a:cs typeface="Times New Roman" panose="02020603050405020304" pitchFamily="18" charset="0"/>
                  </a:rPr>
                  <a:t>’s among the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𝑛</m:t>
                    </m:r>
                  </m:oMath>
                </a14:m>
                <a:r>
                  <a:rPr lang="en-US" altLang="zh-CN" sz="2200" dirty="0">
                    <a:latin typeface="Times New Roman" panose="02020603050405020304" pitchFamily="18" charset="0"/>
                    <a:cs typeface="Times New Roman" panose="02020603050405020304" pitchFamily="18" charset="0"/>
                  </a:rPr>
                  <a:t> trials.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79336" y="1326730"/>
                <a:ext cx="5435912" cy="430887"/>
              </a:xfrm>
              <a:prstGeom prst="rect">
                <a:avLst/>
              </a:prstGeom>
              <a:blipFill>
                <a:blip r:embed="rId2"/>
                <a:stretch>
                  <a:fillRect l="-1009" t="-10000" r="-897"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21472" y="1875406"/>
                <a:ext cx="6436442" cy="430887"/>
              </a:xfrm>
              <a:prstGeom prst="rect">
                <a:avLst/>
              </a:prstGeom>
            </p:spPr>
            <p:txBody>
              <a:bodyPr wrap="none">
                <a:spAutoFit/>
              </a:bodyPr>
              <a:lstStyle/>
              <a:p>
                <a:pPr algn="ctr"/>
                <a:r>
                  <a:rPr lang="en-US" altLang="zh-CN" sz="2200" dirty="0">
                    <a:latin typeface="Times New Roman" panose="02020603050405020304" pitchFamily="18" charset="0"/>
                    <a:cs typeface="Times New Roman" panose="02020603050405020304" pitchFamily="18" charset="0"/>
                  </a:rPr>
                  <a:t>Then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is a Binomial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a:latin typeface="Cambria Math" panose="02040503050406030204" pitchFamily="18" charset="0"/>
                        <a:cs typeface="Times New Roman" panose="02020603050405020304" pitchFamily="18" charset="0"/>
                      </a:rPr>
                      <m:t>𝑋</m:t>
                    </m:r>
                    <m:r>
                      <a:rPr lang="en-US" altLang="zh-CN" sz="2200">
                        <a:latin typeface="Cambria Math" panose="02040503050406030204" pitchFamily="18" charset="0"/>
                        <a:cs typeface="Times New Roman" panose="02020603050405020304" pitchFamily="18" charset="0"/>
                      </a:rPr>
                      <m:t>=</m:t>
                    </m:r>
                    <m:sSub>
                      <m:sSubPr>
                        <m:ctrlPr>
                          <a:rPr lang="en-US" altLang="zh-CN" sz="2200" i="1">
                            <a:latin typeface="Cambria Math" charset="0"/>
                            <a:cs typeface="Times New Roman" panose="02020603050405020304" pitchFamily="18" charset="0"/>
                          </a:rPr>
                        </m:ctrlPr>
                      </m:sSubPr>
                      <m:e>
                        <m:r>
                          <a:rPr lang="en-US" altLang="zh-CN" sz="2200">
                            <a:latin typeface="Cambria Math" panose="02040503050406030204" pitchFamily="18" charset="0"/>
                            <a:cs typeface="Times New Roman" panose="02020603050405020304" pitchFamily="18" charset="0"/>
                          </a:rPr>
                          <m:t>𝑋</m:t>
                        </m:r>
                      </m:e>
                      <m:sub>
                        <m:r>
                          <a:rPr lang="en-US" altLang="zh-CN" sz="2200">
                            <a:latin typeface="Cambria Math" panose="02040503050406030204" pitchFamily="18" charset="0"/>
                            <a:cs typeface="Times New Roman" panose="02020603050405020304" pitchFamily="18" charset="0"/>
                          </a:rPr>
                          <m:t>1</m:t>
                        </m:r>
                      </m:sub>
                    </m:sSub>
                    <m:r>
                      <a:rPr lang="en-US" altLang="zh-CN" sz="2200">
                        <a:latin typeface="Cambria Math" panose="02040503050406030204" pitchFamily="18" charset="0"/>
                        <a:cs typeface="Times New Roman" panose="02020603050405020304" pitchFamily="18" charset="0"/>
                      </a:rPr>
                      <m:t>+</m:t>
                    </m:r>
                    <m:sSub>
                      <m:sSubPr>
                        <m:ctrlPr>
                          <a:rPr lang="en-US" altLang="zh-CN" sz="2200" i="1">
                            <a:latin typeface="Cambria Math" charset="0"/>
                            <a:cs typeface="Times New Roman" panose="02020603050405020304" pitchFamily="18" charset="0"/>
                          </a:rPr>
                        </m:ctrlPr>
                      </m:sSubPr>
                      <m:e>
                        <m:r>
                          <m:rPr>
                            <m:sty m:val="p"/>
                          </m:rPr>
                          <a:rPr lang="en-US" altLang="zh-CN" sz="2200">
                            <a:latin typeface="Cambria Math" panose="02040503050406030204" pitchFamily="18" charset="0"/>
                            <a:cs typeface="Times New Roman" panose="02020603050405020304" pitchFamily="18" charset="0"/>
                          </a:rPr>
                          <m:t>X</m:t>
                        </m:r>
                      </m:e>
                      <m:sub>
                        <m:r>
                          <a:rPr lang="en-US" altLang="zh-CN" sz="2200">
                            <a:latin typeface="Cambria Math" panose="02040503050406030204" pitchFamily="18" charset="0"/>
                            <a:cs typeface="Times New Roman" panose="02020603050405020304" pitchFamily="18" charset="0"/>
                          </a:rPr>
                          <m:t>2</m:t>
                        </m:r>
                      </m:sub>
                    </m:sSub>
                    <m:r>
                      <a:rPr lang="en-US" altLang="zh-CN" sz="2200">
                        <a:latin typeface="Cambria Math" panose="02040503050406030204" pitchFamily="18" charset="0"/>
                        <a:cs typeface="Times New Roman" panose="02020603050405020304" pitchFamily="18" charset="0"/>
                      </a:rPr>
                      <m:t>+…+</m:t>
                    </m:r>
                    <m:sSub>
                      <m:sSubPr>
                        <m:ctrlPr>
                          <a:rPr lang="en-US" altLang="zh-CN" sz="2200" i="1">
                            <a:latin typeface="Cambria Math" charset="0"/>
                            <a:cs typeface="Times New Roman" panose="02020603050405020304" pitchFamily="18" charset="0"/>
                          </a:rPr>
                        </m:ctrlPr>
                      </m:sSubPr>
                      <m:e>
                        <m:r>
                          <a:rPr lang="en-US" altLang="zh-CN" sz="2200">
                            <a:latin typeface="Cambria Math" panose="02040503050406030204" pitchFamily="18" charset="0"/>
                            <a:cs typeface="Times New Roman" panose="02020603050405020304" pitchFamily="18" charset="0"/>
                          </a:rPr>
                          <m:t>𝑋</m:t>
                        </m:r>
                      </m:e>
                      <m:sub>
                        <m:r>
                          <a:rPr lang="en-US" altLang="zh-CN" sz="2200">
                            <a:latin typeface="Cambria Math" panose="02040503050406030204" pitchFamily="18" charset="0"/>
                            <a:cs typeface="Times New Roman" panose="02020603050405020304" pitchFamily="18" charset="0"/>
                          </a:rPr>
                          <m:t>𝑛</m:t>
                        </m:r>
                      </m:sub>
                    </m:sSub>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121472" y="1875406"/>
                <a:ext cx="6436442" cy="430887"/>
              </a:xfrm>
              <a:prstGeom prst="rect">
                <a:avLst/>
              </a:prstGeom>
              <a:blipFill>
                <a:blip r:embed="rId3"/>
                <a:stretch>
                  <a:fillRect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15804" y="2483895"/>
                <a:ext cx="8531671" cy="769441"/>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Thus a Binomial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with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𝑛</m:t>
                    </m:r>
                  </m:oMath>
                </a14:m>
                <a:r>
                  <a:rPr lang="en-US" altLang="zh-CN" sz="2200" dirty="0">
                    <a:latin typeface="Times New Roman" panose="02020603050405020304" pitchFamily="18" charset="0"/>
                    <a:cs typeface="Times New Roman" panose="02020603050405020304" pitchFamily="18" charset="0"/>
                  </a:rPr>
                  <a:t> trials can be viewed as  a sum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𝑛</m:t>
                    </m:r>
                  </m:oMath>
                </a14:m>
                <a:r>
                  <a:rPr lang="en-US" altLang="zh-CN" sz="2200" dirty="0">
                    <a:latin typeface="Times New Roman" panose="02020603050405020304" pitchFamily="18" charset="0"/>
                    <a:cs typeface="Times New Roman" panose="02020603050405020304" pitchFamily="18" charset="0"/>
                  </a:rPr>
                  <a:t> independent Bernoulli </a:t>
                </a:r>
                <a:r>
                  <a:rPr lang="en-US" altLang="zh-CN" sz="2200" dirty="0" err="1">
                    <a:latin typeface="Times New Roman" panose="02020603050405020304" pitchFamily="18" charset="0"/>
                    <a:cs typeface="Times New Roman" panose="02020603050405020304" pitchFamily="18" charset="0"/>
                  </a:rPr>
                  <a:t>rv’s</a:t>
                </a:r>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15804" y="2483895"/>
                <a:ext cx="8531671" cy="769441"/>
              </a:xfrm>
              <a:prstGeom prst="rect">
                <a:avLst/>
              </a:prstGeom>
              <a:blipFill>
                <a:blip r:embed="rId4"/>
                <a:stretch>
                  <a:fillRect l="-929" t="-4724" r="-1644" b="-14961"/>
                </a:stretch>
              </a:blipFill>
            </p:spPr>
            <p:txBody>
              <a:bodyPr/>
              <a:lstStyle/>
              <a:p>
                <a:r>
                  <a:rPr lang="zh-CN" altLang="en-US">
                    <a:noFill/>
                  </a:rPr>
                  <a:t> </a:t>
                </a:r>
              </a:p>
            </p:txBody>
          </p:sp>
        </mc:Fallback>
      </mc:AlternateContent>
      <p:sp>
        <p:nvSpPr>
          <p:cNvPr id="5" name="TextBox 4"/>
          <p:cNvSpPr txBox="1"/>
          <p:nvPr/>
        </p:nvSpPr>
        <p:spPr>
          <a:xfrm>
            <a:off x="315804" y="3474005"/>
            <a:ext cx="441049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By the linearity of expectation</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p:cNvSpPr txBox="1"/>
              <p:nvPr/>
            </p:nvSpPr>
            <p:spPr>
              <a:xfrm>
                <a:off x="296525" y="3969060"/>
                <a:ext cx="5308056"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r>
                      <a:rPr lang="en-US" altLang="zh-CN" sz="2200" b="0" i="1" smtClean="0">
                        <a:latin typeface="Cambria Math"/>
                      </a:rPr>
                      <m:t>𝐸</m:t>
                    </m:r>
                    <m:d>
                      <m:dPr>
                        <m:ctrlPr>
                          <a:rPr lang="en-US" altLang="zh-CN" sz="2200" b="0" i="1" smtClean="0">
                            <a:latin typeface="Cambria Math" charset="0"/>
                          </a:rPr>
                        </m:ctrlPr>
                      </m:dPr>
                      <m:e>
                        <m:sSub>
                          <m:sSubPr>
                            <m:ctrlPr>
                              <a:rPr lang="en-US" altLang="zh-CN" sz="2200" b="0" i="1" smtClean="0">
                                <a:latin typeface="Cambria Math" charset="0"/>
                              </a:rPr>
                            </m:ctrlPr>
                          </m:sSubPr>
                          <m:e>
                            <m:r>
                              <a:rPr lang="en-US" altLang="zh-CN" sz="2200" b="0" i="1" smtClean="0">
                                <a:latin typeface="Cambria Math"/>
                              </a:rPr>
                              <m:t>𝑋</m:t>
                            </m:r>
                          </m:e>
                          <m:sub>
                            <m:r>
                              <a:rPr lang="en-US" altLang="zh-CN" sz="2200" b="0" i="1" smtClean="0">
                                <a:latin typeface="Cambria Math"/>
                              </a:rPr>
                              <m:t>𝑖</m:t>
                            </m:r>
                          </m:sub>
                        </m:sSub>
                      </m:e>
                    </m:d>
                    <m:r>
                      <a:rPr lang="en-US" altLang="zh-CN" sz="2200" b="0" i="1" smtClean="0">
                        <a:latin typeface="Cambria Math"/>
                      </a:rPr>
                      <m:t>+</m:t>
                    </m:r>
                    <m:r>
                      <a:rPr lang="en-US" altLang="zh-CN" sz="2200" b="0" i="1" smtClean="0">
                        <a:latin typeface="Cambria Math"/>
                      </a:rPr>
                      <m:t>𝐸</m:t>
                    </m:r>
                    <m:d>
                      <m:dPr>
                        <m:ctrlPr>
                          <a:rPr lang="en-US" altLang="zh-CN" sz="2200" b="0" i="1" smtClean="0">
                            <a:latin typeface="Cambria Math" charset="0"/>
                          </a:rPr>
                        </m:ctrlPr>
                      </m:dPr>
                      <m:e>
                        <m:sSub>
                          <m:sSubPr>
                            <m:ctrlPr>
                              <a:rPr lang="en-US" altLang="zh-CN" sz="2200" b="0" i="1" smtClean="0">
                                <a:latin typeface="Cambria Math" charset="0"/>
                              </a:rPr>
                            </m:ctrlPr>
                          </m:sSubPr>
                          <m:e>
                            <m:r>
                              <a:rPr lang="en-US" altLang="zh-CN" sz="2200" b="0" i="1" smtClean="0">
                                <a:latin typeface="Cambria Math"/>
                              </a:rPr>
                              <m:t>𝑋</m:t>
                            </m:r>
                          </m:e>
                          <m:sub>
                            <m:r>
                              <a:rPr lang="en-US" altLang="zh-CN" sz="2200" b="0" i="1" smtClean="0">
                                <a:latin typeface="Cambria Math"/>
                              </a:rPr>
                              <m:t>2</m:t>
                            </m:r>
                          </m:sub>
                        </m:sSub>
                      </m:e>
                    </m:d>
                    <m:r>
                      <a:rPr lang="en-US" altLang="zh-CN" sz="2200" b="0" i="1" smtClean="0">
                        <a:latin typeface="Cambria Math"/>
                      </a:rPr>
                      <m:t>+…+</m:t>
                    </m:r>
                    <m:r>
                      <a:rPr lang="en-US" altLang="zh-CN" sz="2200" b="0" i="1" smtClean="0">
                        <a:latin typeface="Cambria Math"/>
                      </a:rPr>
                      <m:t>𝐸</m:t>
                    </m:r>
                    <m:d>
                      <m:dPr>
                        <m:ctrlPr>
                          <a:rPr lang="en-US" altLang="zh-CN" sz="2200" b="0" i="1" smtClean="0">
                            <a:latin typeface="Cambria Math" charset="0"/>
                          </a:rPr>
                        </m:ctrlPr>
                      </m:dPr>
                      <m:e>
                        <m:sSub>
                          <m:sSubPr>
                            <m:ctrlPr>
                              <a:rPr lang="en-US" altLang="zh-CN" sz="2200" b="0" i="1" smtClean="0">
                                <a:latin typeface="Cambria Math" charset="0"/>
                              </a:rPr>
                            </m:ctrlPr>
                          </m:sSubPr>
                          <m:e>
                            <m:r>
                              <a:rPr lang="en-US" altLang="zh-CN" sz="2200" b="0" i="1" smtClean="0">
                                <a:latin typeface="Cambria Math"/>
                              </a:rPr>
                              <m:t>𝑋</m:t>
                            </m:r>
                          </m:e>
                          <m:sub>
                            <m:r>
                              <a:rPr lang="en-US" altLang="zh-CN" sz="2200" b="0" i="1" smtClean="0">
                                <a:latin typeface="Cambria Math"/>
                              </a:rPr>
                              <m:t>𝑛</m:t>
                            </m:r>
                          </m:sub>
                        </m:sSub>
                      </m:e>
                    </m:d>
                    <m:r>
                      <a:rPr lang="en-US" altLang="zh-CN" sz="2200" b="0" i="1" smtClean="0">
                        <a:latin typeface="Cambria Math"/>
                      </a:rPr>
                      <m:t>=</m:t>
                    </m:r>
                    <m:r>
                      <a:rPr lang="en-US" altLang="zh-CN" sz="2200" b="0" i="1" smtClean="0">
                        <a:latin typeface="Cambria Math"/>
                      </a:rPr>
                      <m:t>𝑛𝑝</m:t>
                    </m:r>
                  </m:oMath>
                </a14:m>
                <a:r>
                  <a:rPr lang="en-US" altLang="zh-CN" sz="2200" dirty="0">
                    <a:latin typeface="+mj-lt"/>
                  </a:rPr>
                  <a:t>.</a:t>
                </a:r>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96525" y="3969060"/>
                <a:ext cx="5308056" cy="430887"/>
              </a:xfrm>
              <a:prstGeom prst="rect">
                <a:avLst/>
              </a:prstGeom>
              <a:blipFill rotWithShape="1">
                <a:blip r:embed="rId5"/>
                <a:stretch>
                  <a:fillRect l="-115" t="-7042" r="-690"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24370" y="4599130"/>
                <a:ext cx="8280921"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Since </a:t>
                </a:r>
                <a14:m>
                  <m:oMath xmlns:m="http://schemas.openxmlformats.org/officeDocument/2006/math">
                    <m:sSub>
                      <m:sSubPr>
                        <m:ctrlPr>
                          <a:rPr lang="en-US" altLang="zh-CN" sz="2200" i="1">
                            <a:latin typeface="Cambria Math" charset="0"/>
                            <a:cs typeface="Times New Roman" panose="02020603050405020304" pitchFamily="18" charset="0"/>
                          </a:rPr>
                        </m:ctrlPr>
                      </m:sSubPr>
                      <m:e>
                        <m:r>
                          <a:rPr lang="en-US" altLang="zh-CN" sz="2200">
                            <a:latin typeface="Cambria Math" panose="02040503050406030204" pitchFamily="18" charset="0"/>
                            <a:cs typeface="Times New Roman" panose="02020603050405020304" pitchFamily="18" charset="0"/>
                          </a:rPr>
                          <m:t>𝑋</m:t>
                        </m:r>
                      </m:e>
                      <m:sub>
                        <m:r>
                          <a:rPr lang="en-US" altLang="zh-CN" sz="2200">
                            <a:latin typeface="Cambria Math" panose="02040503050406030204" pitchFamily="18" charset="0"/>
                            <a:cs typeface="Times New Roman" panose="02020603050405020304" pitchFamily="18" charset="0"/>
                          </a:rPr>
                          <m:t>1</m:t>
                        </m:r>
                      </m:sub>
                    </m:sSub>
                    <m:r>
                      <a:rPr lang="en-US" altLang="zh-CN" sz="2200">
                        <a:latin typeface="Cambria Math" panose="02040503050406030204" pitchFamily="18" charset="0"/>
                        <a:cs typeface="Times New Roman" panose="02020603050405020304" pitchFamily="18" charset="0"/>
                      </a:rPr>
                      <m:t>, </m:t>
                    </m:r>
                    <m:sSub>
                      <m:sSubPr>
                        <m:ctrlPr>
                          <a:rPr lang="en-US" altLang="zh-CN" sz="2200" i="1">
                            <a:latin typeface="Cambria Math" charset="0"/>
                            <a:cs typeface="Times New Roman" panose="02020603050405020304" pitchFamily="18" charset="0"/>
                          </a:rPr>
                        </m:ctrlPr>
                      </m:sSubPr>
                      <m:e>
                        <m:r>
                          <a:rPr lang="en-US" altLang="zh-CN" sz="2200">
                            <a:latin typeface="Cambria Math" panose="02040503050406030204" pitchFamily="18" charset="0"/>
                            <a:cs typeface="Times New Roman" panose="02020603050405020304" pitchFamily="18" charset="0"/>
                          </a:rPr>
                          <m:t>𝑋</m:t>
                        </m:r>
                      </m:e>
                      <m:sub>
                        <m:r>
                          <a:rPr lang="en-US" altLang="zh-CN" sz="2200">
                            <a:latin typeface="Cambria Math" panose="02040503050406030204" pitchFamily="18" charset="0"/>
                            <a:cs typeface="Times New Roman" panose="02020603050405020304" pitchFamily="18" charset="0"/>
                          </a:rPr>
                          <m:t>2</m:t>
                        </m:r>
                      </m:sub>
                    </m:sSub>
                    <m:r>
                      <a:rPr lang="en-US" altLang="zh-CN" sz="2200">
                        <a:latin typeface="Cambria Math" panose="02040503050406030204" pitchFamily="18" charset="0"/>
                        <a:cs typeface="Times New Roman" panose="02020603050405020304" pitchFamily="18" charset="0"/>
                      </a:rPr>
                      <m:t>,…,</m:t>
                    </m:r>
                    <m:sSub>
                      <m:sSubPr>
                        <m:ctrlPr>
                          <a:rPr lang="en-US" altLang="zh-CN" sz="2200" i="1">
                            <a:latin typeface="Cambria Math" charset="0"/>
                            <a:cs typeface="Times New Roman" panose="02020603050405020304" pitchFamily="18" charset="0"/>
                          </a:rPr>
                        </m:ctrlPr>
                      </m:sSubPr>
                      <m:e>
                        <m:r>
                          <a:rPr lang="en-US" altLang="zh-CN" sz="2200">
                            <a:latin typeface="Cambria Math" panose="02040503050406030204" pitchFamily="18" charset="0"/>
                            <a:cs typeface="Times New Roman" panose="02020603050405020304" pitchFamily="18" charset="0"/>
                          </a:rPr>
                          <m:t>𝑋</m:t>
                        </m:r>
                      </m:e>
                      <m:sub>
                        <m:r>
                          <a:rPr lang="en-US" altLang="zh-CN" sz="2200">
                            <a:latin typeface="Cambria Math" panose="02040503050406030204" pitchFamily="18" charset="0"/>
                            <a:cs typeface="Times New Roman" panose="02020603050405020304" pitchFamily="18" charset="0"/>
                          </a:rPr>
                          <m:t>𝑛</m:t>
                        </m:r>
                      </m:sub>
                    </m:sSub>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are independent, we will find in Chapter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5</m:t>
                    </m:r>
                  </m:oMath>
                </a14:m>
                <a:r>
                  <a:rPr lang="en-US" altLang="zh-CN" sz="2200" dirty="0">
                    <a:latin typeface="Times New Roman" panose="02020603050405020304" pitchFamily="18" charset="0"/>
                    <a:cs typeface="Times New Roman" panose="02020603050405020304" pitchFamily="18" charset="0"/>
                  </a:rPr>
                  <a:t> that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24370" y="4599130"/>
                <a:ext cx="8280921" cy="430887"/>
              </a:xfrm>
              <a:prstGeom prst="rect">
                <a:avLst/>
              </a:prstGeom>
              <a:blipFill>
                <a:blip r:embed="rId6"/>
                <a:stretch>
                  <a:fillRect l="-957" t="-8451"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79336" y="5139191"/>
                <a:ext cx="5220468"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𝑉</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r>
                        <a:rPr lang="en-US" altLang="zh-CN" sz="2200" b="0" i="1" smtClean="0">
                          <a:latin typeface="Cambria Math"/>
                        </a:rPr>
                        <m:t>𝑉</m:t>
                      </m:r>
                      <m:d>
                        <m:dPr>
                          <m:ctrlPr>
                            <a:rPr lang="en-US" altLang="zh-CN" sz="2200" b="0" i="1" smtClean="0">
                              <a:latin typeface="Cambria Math" charset="0"/>
                            </a:rPr>
                          </m:ctrlPr>
                        </m:dPr>
                        <m:e>
                          <m:sSub>
                            <m:sSubPr>
                              <m:ctrlPr>
                                <a:rPr lang="en-US" altLang="zh-CN" sz="2200" b="0" i="1" smtClean="0">
                                  <a:latin typeface="Cambria Math" charset="0"/>
                                </a:rPr>
                              </m:ctrlPr>
                            </m:sSubPr>
                            <m:e>
                              <m:r>
                                <a:rPr lang="en-US" altLang="zh-CN" sz="2200" b="0" i="1" smtClean="0">
                                  <a:latin typeface="Cambria Math"/>
                                </a:rPr>
                                <m:t>𝑋</m:t>
                              </m:r>
                            </m:e>
                            <m:sub>
                              <m:r>
                                <a:rPr lang="en-US" altLang="zh-CN" sz="2200" b="0" i="1" smtClean="0">
                                  <a:latin typeface="Cambria Math"/>
                                </a:rPr>
                                <m:t>1</m:t>
                              </m:r>
                            </m:sub>
                          </m:sSub>
                        </m:e>
                      </m:d>
                      <m:r>
                        <a:rPr lang="en-US" altLang="zh-CN" sz="2200" b="0" i="1" smtClean="0">
                          <a:latin typeface="Cambria Math"/>
                        </a:rPr>
                        <m:t>+…+</m:t>
                      </m:r>
                      <m:r>
                        <a:rPr lang="en-US" altLang="zh-CN" sz="2200" b="0" i="1" smtClean="0">
                          <a:latin typeface="Cambria Math"/>
                        </a:rPr>
                        <m:t>𝑉</m:t>
                      </m:r>
                      <m:d>
                        <m:dPr>
                          <m:ctrlPr>
                            <a:rPr lang="en-US" altLang="zh-CN" sz="2200" b="0" i="1" smtClean="0">
                              <a:latin typeface="Cambria Math" charset="0"/>
                            </a:rPr>
                          </m:ctrlPr>
                        </m:dPr>
                        <m:e>
                          <m:sSub>
                            <m:sSubPr>
                              <m:ctrlPr>
                                <a:rPr lang="en-US" altLang="zh-CN" sz="2200" b="0" i="1" smtClean="0">
                                  <a:latin typeface="Cambria Math" charset="0"/>
                                </a:rPr>
                              </m:ctrlPr>
                            </m:sSubPr>
                            <m:e>
                              <m:r>
                                <a:rPr lang="en-US" altLang="zh-CN" sz="2200" b="0" i="1" smtClean="0">
                                  <a:latin typeface="Cambria Math"/>
                                </a:rPr>
                                <m:t>𝑋</m:t>
                              </m:r>
                            </m:e>
                            <m:sub>
                              <m:r>
                                <a:rPr lang="en-US" altLang="zh-CN" sz="2200" b="0" i="1" smtClean="0">
                                  <a:latin typeface="Cambria Math"/>
                                </a:rPr>
                                <m:t>𝑛</m:t>
                              </m:r>
                            </m:sub>
                          </m:sSub>
                        </m:e>
                      </m:d>
                      <m:r>
                        <a:rPr lang="en-US" altLang="zh-CN" sz="2200" b="0" i="1" smtClean="0">
                          <a:latin typeface="Cambria Math"/>
                        </a:rPr>
                        <m:t>=</m:t>
                      </m:r>
                      <m:r>
                        <a:rPr lang="en-US" altLang="zh-CN" sz="2200" b="0" i="1" smtClean="0">
                          <a:latin typeface="Cambria Math"/>
                        </a:rPr>
                        <m:t>𝑛𝑝</m:t>
                      </m:r>
                      <m:d>
                        <m:dPr>
                          <m:ctrlPr>
                            <a:rPr lang="en-US" altLang="zh-CN" sz="2200" b="0" i="1" smtClean="0">
                              <a:latin typeface="Cambria Math" charset="0"/>
                            </a:rPr>
                          </m:ctrlPr>
                        </m:dPr>
                        <m:e>
                          <m:r>
                            <a:rPr lang="en-US" altLang="zh-CN" sz="2200" b="0" i="1" smtClean="0">
                              <a:latin typeface="Cambria Math"/>
                            </a:rPr>
                            <m:t>1−</m:t>
                          </m:r>
                          <m:r>
                            <a:rPr lang="en-US" altLang="zh-CN" sz="2200" b="0" i="1" smtClean="0">
                              <a:latin typeface="Cambria Math"/>
                            </a:rPr>
                            <m:t>𝑝</m:t>
                          </m:r>
                        </m:e>
                      </m:d>
                      <m:r>
                        <a:rPr lang="en-US" altLang="zh-CN" sz="2200" b="0" i="1" smtClean="0">
                          <a:latin typeface="Cambria Math"/>
                        </a:rPr>
                        <m:t>.</m:t>
                      </m:r>
                    </m:oMath>
                  </m:oMathPara>
                </a14:m>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79336" y="5139191"/>
                <a:ext cx="5220468" cy="430887"/>
              </a:xfrm>
              <a:prstGeom prst="rect">
                <a:avLst/>
              </a:prstGeom>
              <a:blipFill rotWithShape="1">
                <a:blip r:embed="rId7"/>
                <a:stretch>
                  <a:fillRect b="-11268"/>
                </a:stretch>
              </a:blipFill>
            </p:spPr>
            <p:txBody>
              <a:bodyPr/>
              <a:lstStyle/>
              <a:p>
                <a:r>
                  <a:rPr lang="zh-CN" altLang="en-US">
                    <a:noFill/>
                  </a:rPr>
                  <a:t> </a:t>
                </a:r>
              </a:p>
            </p:txBody>
          </p:sp>
        </mc:Fallback>
      </mc:AlternateContent>
      <p:sp>
        <p:nvSpPr>
          <p:cNvPr id="9" name="灯片编号占位符 8">
            <a:extLst>
              <a:ext uri="{FF2B5EF4-FFF2-40B4-BE49-F238E27FC236}">
                <a16:creationId xmlns:a16="http://schemas.microsoft.com/office/drawing/2014/main" xmlns="" id="{1CB59A36-5B8D-459A-B899-B57C9A1CE0B9}"/>
              </a:ext>
            </a:extLst>
          </p:cNvPr>
          <p:cNvSpPr>
            <a:spLocks noGrp="1"/>
          </p:cNvSpPr>
          <p:nvPr>
            <p:ph type="sldNum" sz="quarter" idx="11"/>
          </p:nvPr>
        </p:nvSpPr>
        <p:spPr/>
        <p:txBody>
          <a:bodyPr/>
          <a:lstStyle/>
          <a:p>
            <a:pPr>
              <a:defRPr/>
            </a:pPr>
            <a:fld id="{DF2308B0-52A9-437D-9700-D7B37876F5B1}" type="slidenum">
              <a:rPr lang="zh-CN" altLang="en-US" smtClean="0"/>
              <a:pPr>
                <a:defRPr/>
              </a:pPr>
              <a:t>59</a:t>
            </a:fld>
            <a:endParaRPr lang="en-US" altLang="zh-CN" dirty="0"/>
          </a:p>
        </p:txBody>
      </p:sp>
    </p:spTree>
    <p:extLst>
      <p:ext uri="{BB962C8B-B14F-4D97-AF65-F5344CB8AC3E}">
        <p14:creationId xmlns:p14="http://schemas.microsoft.com/office/powerpoint/2010/main" val="216213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inVertical)">
                                      <p:cBhvr>
                                        <p:cTn id="25" dur="500"/>
                                        <p:tgtEl>
                                          <p:spTgt spid="7"/>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arn(inVertic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270188" y="1504318"/>
                <a:ext cx="8262252" cy="769441"/>
              </a:xfrm>
              <a:prstGeom prst="rect">
                <a:avLst/>
              </a:prstGeom>
            </p:spPr>
            <p:txBody>
              <a:bodyPr wrap="square">
                <a:spAutoFit/>
              </a:bodyPr>
              <a:lstStyle/>
              <a:p>
                <a:r>
                  <a:rPr lang="en-US" altLang="zh-CN" sz="2200" dirty="0"/>
                  <a:t>The probability distribution or </a:t>
                </a:r>
                <a:r>
                  <a:rPr lang="en-US" altLang="zh-CN" sz="2200" dirty="0">
                    <a:solidFill>
                      <a:srgbClr val="FF0000"/>
                    </a:solidFill>
                  </a:rPr>
                  <a:t>probability mass function </a:t>
                </a:r>
                <a:r>
                  <a:rPr lang="en-US" altLang="zh-CN" sz="2200" dirty="0"/>
                  <a:t>(</a:t>
                </a:r>
                <a:r>
                  <a:rPr lang="en-US" altLang="zh-CN" sz="2200" dirty="0" err="1">
                    <a:solidFill>
                      <a:srgbClr val="FF0000"/>
                    </a:solidFill>
                  </a:rPr>
                  <a:t>pmf</a:t>
                </a:r>
                <a:r>
                  <a:rPr lang="en-US" altLang="zh-CN" sz="2200" dirty="0"/>
                  <a:t>) of a discrete </a:t>
                </a:r>
                <a:r>
                  <a:rPr lang="en-US" altLang="zh-CN" sz="2200" dirty="0" err="1"/>
                  <a:t>rv</a:t>
                </a:r>
                <a:r>
                  <a:rPr lang="en-US" altLang="zh-CN" sz="2200" dirty="0"/>
                  <a:t> is defined for every number </a:t>
                </a:r>
                <a14:m>
                  <m:oMath xmlns:m="http://schemas.openxmlformats.org/officeDocument/2006/math">
                    <m:r>
                      <a:rPr lang="en-US" altLang="zh-CN" sz="2200" i="1" dirty="0" smtClean="0">
                        <a:latin typeface="Cambria Math"/>
                      </a:rPr>
                      <m:t>𝑥</m:t>
                    </m:r>
                  </m:oMath>
                </a14:m>
                <a:r>
                  <a:rPr lang="en-US" altLang="zh-CN" sz="2200" i="1" dirty="0"/>
                  <a:t> </a:t>
                </a:r>
                <a:r>
                  <a:rPr lang="en-US" altLang="zh-CN" sz="2200" dirty="0"/>
                  <a:t>by </a:t>
                </a:r>
                <a14:m>
                  <m:oMath xmlns:m="http://schemas.openxmlformats.org/officeDocument/2006/math">
                    <m:r>
                      <a:rPr lang="en-US" altLang="zh-CN" sz="2200" i="1" dirty="0" smtClean="0">
                        <a:latin typeface="Cambria Math"/>
                      </a:rPr>
                      <m:t>𝑝</m:t>
                    </m:r>
                    <m:d>
                      <m:dPr>
                        <m:ctrlPr>
                          <a:rPr lang="en-US" altLang="zh-CN" sz="2200" i="1" dirty="0" smtClean="0">
                            <a:latin typeface="Cambria Math" charset="0"/>
                          </a:rPr>
                        </m:ctrlPr>
                      </m:dPr>
                      <m:e>
                        <m:r>
                          <a:rPr lang="en-US" altLang="zh-CN" sz="2200" i="1" dirty="0" smtClean="0">
                            <a:latin typeface="Cambria Math"/>
                          </a:rPr>
                          <m:t>𝑥</m:t>
                        </m:r>
                      </m:e>
                    </m:d>
                    <m:r>
                      <a:rPr lang="en-US" altLang="zh-CN" sz="2200" b="0" i="1" dirty="0" smtClean="0">
                        <a:latin typeface="Cambria Math"/>
                      </a:rPr>
                      <m:t>=</m:t>
                    </m:r>
                    <m:r>
                      <a:rPr lang="en-US" altLang="zh-CN" sz="2200" b="0" i="1" dirty="0" smtClean="0">
                        <a:latin typeface="Cambria Math"/>
                      </a:rPr>
                      <m:t>𝑃</m:t>
                    </m:r>
                    <m:d>
                      <m:dPr>
                        <m:ctrlPr>
                          <a:rPr lang="en-US" altLang="zh-CN" sz="2200" b="0" i="1" dirty="0" smtClean="0">
                            <a:latin typeface="Cambria Math" charset="0"/>
                          </a:rPr>
                        </m:ctrlPr>
                      </m:dPr>
                      <m:e>
                        <m:r>
                          <a:rPr lang="en-US" altLang="zh-CN" sz="2200" b="0" i="1" dirty="0" smtClean="0">
                            <a:latin typeface="Cambria Math"/>
                          </a:rPr>
                          <m:t>𝑋</m:t>
                        </m:r>
                        <m:r>
                          <a:rPr lang="en-US" altLang="zh-CN" sz="2200" b="0" i="1" dirty="0" smtClean="0">
                            <a:latin typeface="Cambria Math"/>
                          </a:rPr>
                          <m:t>=</m:t>
                        </m:r>
                        <m:r>
                          <a:rPr lang="en-US" altLang="zh-CN" sz="2200" b="0" i="1" dirty="0" smtClean="0">
                            <a:latin typeface="Cambria Math"/>
                          </a:rPr>
                          <m:t>𝑥</m:t>
                        </m:r>
                      </m:e>
                    </m:d>
                  </m:oMath>
                </a14:m>
                <a:endParaRPr lang="zh-CN" altLang="en-US" sz="2200" dirty="0"/>
              </a:p>
            </p:txBody>
          </p:sp>
        </mc:Choice>
        <mc:Fallback xmlns="">
          <p:sp>
            <p:nvSpPr>
              <p:cNvPr id="2" name="矩形 1"/>
              <p:cNvSpPr>
                <a:spLocks noRot="1" noChangeAspect="1" noMove="1" noResize="1" noEditPoints="1" noAdjustHandles="1" noChangeArrowheads="1" noChangeShapeType="1" noTextEdit="1"/>
              </p:cNvSpPr>
              <p:nvPr/>
            </p:nvSpPr>
            <p:spPr>
              <a:xfrm>
                <a:off x="270188" y="1504318"/>
                <a:ext cx="8262252" cy="769441"/>
              </a:xfrm>
              <a:prstGeom prst="rect">
                <a:avLst/>
              </a:prstGeom>
              <a:blipFill>
                <a:blip r:embed="rId2"/>
                <a:stretch>
                  <a:fillRect l="-959" t="-4762" r="-1180"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26026" y="2273759"/>
                <a:ext cx="3285451" cy="430887"/>
              </a:xfrm>
              <a:prstGeom prst="rect">
                <a:avLst/>
              </a:prstGeom>
            </p:spPr>
            <p:txBody>
              <a:bodyPr wrap="none">
                <a:spAutoFit/>
              </a:bodyPr>
              <a:lstStyle/>
              <a:p>
                <a14:m>
                  <m:oMath xmlns:m="http://schemas.openxmlformats.org/officeDocument/2006/math">
                    <m:r>
                      <a:rPr lang="en-US" altLang="zh-CN" sz="2200" b="0" i="1" dirty="0" smtClean="0">
                        <a:latin typeface="Cambria Math"/>
                      </a:rPr>
                      <m:t>=</m:t>
                    </m:r>
                    <m:r>
                      <a:rPr lang="en-US" altLang="zh-CN" sz="2200" i="1" dirty="0">
                        <a:latin typeface="Cambria Math"/>
                      </a:rPr>
                      <m:t>𝑃</m:t>
                    </m:r>
                    <m:r>
                      <a:rPr lang="en-US" altLang="zh-CN" sz="2200" i="1" dirty="0">
                        <a:latin typeface="Cambria Math"/>
                      </a:rPr>
                      <m:t>(</m:t>
                    </m:r>
                    <m:r>
                      <a:rPr lang="en-US" altLang="zh-CN" sz="2200" i="1" dirty="0">
                        <a:latin typeface="Cambria Math"/>
                      </a:rPr>
                      <m:t>𝑎𝑙𝑙</m:t>
                    </m:r>
                    <m:r>
                      <a:rPr lang="en-US" altLang="zh-CN" sz="2200" i="1" dirty="0">
                        <a:latin typeface="Cambria Math"/>
                      </a:rPr>
                      <m:t> </m:t>
                    </m:r>
                    <m:r>
                      <a:rPr lang="en-US" altLang="zh-CN" sz="2200" i="1" dirty="0">
                        <a:latin typeface="Cambria Math"/>
                      </a:rPr>
                      <m:t>𝑠</m:t>
                    </m:r>
                    <m:r>
                      <a:rPr lang="en-US" altLang="zh-CN" sz="2200" i="1" dirty="0">
                        <a:latin typeface="Cambria Math"/>
                      </a:rPr>
                      <m:t>∈ </m:t>
                    </m:r>
                    <m:r>
                      <a:rPr lang="zh-CN" altLang="en-US" sz="2200" i="1" dirty="0">
                        <a:latin typeface="Cambria Math"/>
                      </a:rPr>
                      <m:t>𝒮</m:t>
                    </m:r>
                    <m:r>
                      <a:rPr lang="en-US" altLang="zh-CN" sz="2200" i="1" dirty="0">
                        <a:latin typeface="Cambria Math"/>
                      </a:rPr>
                      <m:t>:</m:t>
                    </m:r>
                    <m:r>
                      <a:rPr lang="en-US" altLang="zh-CN" sz="2200" i="1" dirty="0">
                        <a:latin typeface="Cambria Math"/>
                      </a:rPr>
                      <m:t>𝑋</m:t>
                    </m:r>
                    <m:d>
                      <m:dPr>
                        <m:ctrlPr>
                          <a:rPr lang="en-US" altLang="zh-CN" sz="2200" i="1" dirty="0">
                            <a:latin typeface="Cambria Math" charset="0"/>
                          </a:rPr>
                        </m:ctrlPr>
                      </m:dPr>
                      <m:e>
                        <m:r>
                          <a:rPr lang="en-US" altLang="zh-CN" sz="2200" i="1" dirty="0">
                            <a:latin typeface="Cambria Math"/>
                          </a:rPr>
                          <m:t>𝑠</m:t>
                        </m:r>
                      </m:e>
                    </m:d>
                    <m:r>
                      <a:rPr lang="en-US" altLang="zh-CN" sz="2200" i="1" dirty="0">
                        <a:latin typeface="Cambria Math"/>
                      </a:rPr>
                      <m:t>=</m:t>
                    </m:r>
                    <m:r>
                      <a:rPr lang="en-US" altLang="zh-CN" sz="2200" i="1" dirty="0">
                        <a:latin typeface="Cambria Math"/>
                      </a:rPr>
                      <m:t>𝑥</m:t>
                    </m:r>
                    <m:r>
                      <a:rPr lang="en-US" altLang="zh-CN" sz="2200" i="1" dirty="0">
                        <a:latin typeface="Cambria Math"/>
                      </a:rPr>
                      <m:t>)</m:t>
                    </m:r>
                  </m:oMath>
                </a14:m>
                <a:r>
                  <a:rPr lang="en-US" altLang="zh-CN" sz="2200" dirty="0"/>
                  <a:t>.</a:t>
                </a:r>
                <a:endParaRPr lang="zh-CN" altLang="en-US" sz="2200" dirty="0"/>
              </a:p>
            </p:txBody>
          </p:sp>
        </mc:Choice>
        <mc:Fallback xmlns="">
          <p:sp>
            <p:nvSpPr>
              <p:cNvPr id="7" name="矩形 6"/>
              <p:cNvSpPr>
                <a:spLocks noRot="1" noChangeAspect="1" noMove="1" noResize="1" noEditPoints="1" noAdjustHandles="1" noChangeArrowheads="1" noChangeShapeType="1" noTextEdit="1"/>
              </p:cNvSpPr>
              <p:nvPr/>
            </p:nvSpPr>
            <p:spPr>
              <a:xfrm>
                <a:off x="326026" y="2273759"/>
                <a:ext cx="3285451" cy="430887"/>
              </a:xfrm>
              <a:prstGeom prst="rect">
                <a:avLst/>
              </a:prstGeom>
              <a:blipFill rotWithShape="1">
                <a:blip r:embed="rId3"/>
                <a:stretch>
                  <a:fillRect t="-7042" r="-1670" b="-28169"/>
                </a:stretch>
              </a:blipFill>
            </p:spPr>
            <p:txBody>
              <a:bodyPr/>
              <a:lstStyle/>
              <a:p>
                <a:r>
                  <a:rPr lang="zh-CN" altLang="en-US">
                    <a:noFill/>
                  </a:rPr>
                  <a:t> </a:t>
                </a:r>
              </a:p>
            </p:txBody>
          </p:sp>
        </mc:Fallback>
      </mc:AlternateContent>
      <p:sp>
        <p:nvSpPr>
          <p:cNvPr id="8" name="TextBox 7"/>
          <p:cNvSpPr txBox="1"/>
          <p:nvPr/>
        </p:nvSpPr>
        <p:spPr>
          <a:xfrm>
            <a:off x="352491" y="1073431"/>
            <a:ext cx="1890210" cy="430887"/>
          </a:xfrm>
          <a:prstGeom prst="rect">
            <a:avLst/>
          </a:prstGeom>
          <a:noFill/>
        </p:spPr>
        <p:txBody>
          <a:bodyPr wrap="square" rtlCol="0">
            <a:spAutoFit/>
          </a:bodyPr>
          <a:lstStyle/>
          <a:p>
            <a:r>
              <a:rPr lang="en-US" altLang="zh-CN" sz="2200" dirty="0">
                <a:solidFill>
                  <a:srgbClr val="FF0000"/>
                </a:solidFill>
                <a:latin typeface="+mj-lt"/>
              </a:rPr>
              <a:t>Definition</a:t>
            </a:r>
            <a:endParaRPr lang="zh-CN" altLang="en-US" sz="2200" dirty="0">
              <a:solidFill>
                <a:srgbClr val="FF0000"/>
              </a:solidFill>
              <a:latin typeface="+mj-lt"/>
            </a:endParaRPr>
          </a:p>
        </p:txBody>
      </p:sp>
      <p:sp>
        <p:nvSpPr>
          <p:cNvPr id="24" name="TextBox 23"/>
          <p:cNvSpPr txBox="1"/>
          <p:nvPr/>
        </p:nvSpPr>
        <p:spPr>
          <a:xfrm>
            <a:off x="299645" y="2753431"/>
            <a:ext cx="1533247" cy="430887"/>
          </a:xfrm>
          <a:prstGeom prst="rect">
            <a:avLst/>
          </a:prstGeom>
          <a:noFill/>
        </p:spPr>
        <p:txBody>
          <a:bodyPr wrap="square" rtlCol="0">
            <a:spAutoFit/>
          </a:bodyPr>
          <a:lstStyle/>
          <a:p>
            <a:r>
              <a:rPr lang="en-US" altLang="zh-CN" sz="2200" dirty="0">
                <a:solidFill>
                  <a:srgbClr val="FF0000"/>
                </a:solidFill>
                <a:latin typeface="+mj-lt"/>
              </a:rPr>
              <a:t>Remark:</a:t>
            </a:r>
            <a:endParaRPr lang="zh-CN" altLang="en-US" sz="2200" dirty="0">
              <a:solidFill>
                <a:srgbClr val="FF0000"/>
              </a:solidFill>
              <a:latin typeface="+mj-lt"/>
            </a:endParaRPr>
          </a:p>
        </p:txBody>
      </p:sp>
      <p:sp>
        <p:nvSpPr>
          <p:cNvPr id="25" name="TextBox 24"/>
          <p:cNvSpPr txBox="1"/>
          <p:nvPr/>
        </p:nvSpPr>
        <p:spPr>
          <a:xfrm>
            <a:off x="270188" y="3238904"/>
            <a:ext cx="4819627" cy="430887"/>
          </a:xfrm>
          <a:prstGeom prst="rect">
            <a:avLst/>
          </a:prstGeom>
          <a:noFill/>
        </p:spPr>
        <p:txBody>
          <a:bodyPr wrap="square" rtlCol="0">
            <a:spAutoFit/>
          </a:bodyPr>
          <a:lstStyle/>
          <a:p>
            <a:r>
              <a:rPr lang="en-US" altLang="zh-CN" sz="2200" dirty="0" err="1">
                <a:latin typeface="+mj-lt"/>
              </a:rPr>
              <a:t>Pmf</a:t>
            </a:r>
            <a:r>
              <a:rPr lang="zh-CN" altLang="en-US" sz="2200" dirty="0">
                <a:latin typeface="+mj-lt"/>
              </a:rPr>
              <a:t> </a:t>
            </a:r>
            <a:r>
              <a:rPr lang="en-US" altLang="zh-CN" sz="2200" dirty="0">
                <a:latin typeface="+mj-lt"/>
              </a:rPr>
              <a:t>of a discrete </a:t>
            </a:r>
            <a:r>
              <a:rPr lang="en-US" altLang="zh-CN" sz="2200" dirty="0" err="1">
                <a:latin typeface="+mj-lt"/>
              </a:rPr>
              <a:t>rv</a:t>
            </a:r>
            <a:r>
              <a:rPr lang="en-US" altLang="zh-CN" sz="2200" dirty="0">
                <a:latin typeface="+mj-lt"/>
              </a:rPr>
              <a:t> must satisfies:</a:t>
            </a:r>
          </a:p>
        </p:txBody>
      </p:sp>
      <mc:AlternateContent xmlns:mc="http://schemas.openxmlformats.org/markup-compatibility/2006" xmlns:a14="http://schemas.microsoft.com/office/drawing/2010/main">
        <mc:Choice Requires="a14">
          <p:sp>
            <p:nvSpPr>
              <p:cNvPr id="26" name="TextBox 25"/>
              <p:cNvSpPr txBox="1"/>
              <p:nvPr/>
            </p:nvSpPr>
            <p:spPr>
              <a:xfrm>
                <a:off x="2234771" y="3708876"/>
                <a:ext cx="4625305" cy="468398"/>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𝑝</m:t>
                    </m:r>
                    <m:r>
                      <a:rPr lang="en-US" altLang="zh-CN" sz="2200" b="0" i="1" smtClean="0">
                        <a:latin typeface="Cambria Math"/>
                      </a:rPr>
                      <m:t>(</m:t>
                    </m:r>
                    <m:r>
                      <a:rPr lang="en-US" altLang="zh-CN" sz="2200" b="0" i="1" smtClean="0">
                        <a:latin typeface="Cambria Math"/>
                      </a:rPr>
                      <m:t>𝑥</m:t>
                    </m:r>
                    <m:r>
                      <a:rPr lang="en-US" altLang="zh-CN" sz="2200" b="0" i="1" smtClean="0">
                        <a:latin typeface="Cambria Math"/>
                      </a:rPr>
                      <m:t>)≥0</m:t>
                    </m:r>
                  </m:oMath>
                </a14:m>
                <a:r>
                  <a:rPr lang="zh-CN" altLang="en-US" sz="2200" dirty="0">
                    <a:latin typeface="+mj-lt"/>
                  </a:rPr>
                  <a:t> </a:t>
                </a:r>
                <a:r>
                  <a:rPr lang="en-US" altLang="zh-CN" sz="2200" dirty="0">
                    <a:latin typeface="+mj-lt"/>
                  </a:rPr>
                  <a:t>and </a:t>
                </a:r>
                <a14:m>
                  <m:oMath xmlns:m="http://schemas.openxmlformats.org/officeDocument/2006/math">
                    <m:nary>
                      <m:naryPr>
                        <m:chr m:val="∑"/>
                        <m:limLoc m:val="subSup"/>
                        <m:ctrlPr>
                          <a:rPr lang="en-US" altLang="zh-CN" sz="2200" i="1" smtClean="0">
                            <a:latin typeface="Cambria Math" charset="0"/>
                          </a:rPr>
                        </m:ctrlPr>
                      </m:naryPr>
                      <m:sub>
                        <m:r>
                          <m:rPr>
                            <m:brk m:alnAt="25"/>
                          </m:rPr>
                          <a:rPr lang="en-US" altLang="zh-CN" sz="2200" b="0" i="1" smtClean="0">
                            <a:latin typeface="Cambria Math"/>
                          </a:rPr>
                          <m:t>𝑎</m:t>
                        </m:r>
                        <m:r>
                          <a:rPr lang="en-US" altLang="zh-CN" sz="2200" b="0" i="1" smtClean="0">
                            <a:latin typeface="Cambria Math"/>
                          </a:rPr>
                          <m:t>𝑙𝑙</m:t>
                        </m:r>
                        <m:r>
                          <a:rPr lang="en-US" altLang="zh-CN" sz="2200" b="0" i="1" smtClean="0">
                            <a:latin typeface="Cambria Math"/>
                          </a:rPr>
                          <m:t> </m:t>
                        </m:r>
                        <m:r>
                          <a:rPr lang="en-US" altLang="zh-CN" sz="2200" b="0" i="1" smtClean="0">
                            <a:latin typeface="Cambria Math"/>
                          </a:rPr>
                          <m:t>𝑝𝑜𝑠𝑠𝑖𝑏𝑙𝑒</m:t>
                        </m:r>
                        <m:r>
                          <a:rPr lang="en-US" altLang="zh-CN" sz="2200" b="0" i="1" smtClean="0">
                            <a:latin typeface="Cambria Math"/>
                          </a:rPr>
                          <m:t> </m:t>
                        </m:r>
                        <m:r>
                          <a:rPr lang="en-US" altLang="zh-CN" sz="2200" b="0" i="1" smtClean="0">
                            <a:latin typeface="Cambria Math"/>
                          </a:rPr>
                          <m:t>𝑥</m:t>
                        </m:r>
                      </m:sub>
                      <m:sup>
                        <m:r>
                          <a:rPr lang="en-US" altLang="zh-CN" sz="2200" b="0" i="1" smtClean="0">
                            <a:latin typeface="Cambria Math"/>
                          </a:rPr>
                          <m:t> </m:t>
                        </m:r>
                      </m:sup>
                      <m:e>
                        <m:r>
                          <a:rPr lang="en-US" altLang="zh-CN" sz="2200" b="0" i="1" smtClean="0">
                            <a:latin typeface="Cambria Math"/>
                          </a:rPr>
                          <m:t>𝑝</m:t>
                        </m:r>
                        <m:r>
                          <a:rPr lang="en-US" altLang="zh-CN" sz="2200" b="0" i="1" smtClean="0">
                            <a:latin typeface="Cambria Math"/>
                          </a:rPr>
                          <m:t>(</m:t>
                        </m:r>
                        <m:r>
                          <a:rPr lang="en-US" altLang="zh-CN" sz="2200" b="0" i="1" smtClean="0">
                            <a:latin typeface="Cambria Math"/>
                          </a:rPr>
                          <m:t>𝑥</m:t>
                        </m:r>
                        <m:r>
                          <a:rPr lang="en-US" altLang="zh-CN" sz="2200" b="0" i="1" smtClean="0">
                            <a:latin typeface="Cambria Math"/>
                          </a:rPr>
                          <m:t>)</m:t>
                        </m:r>
                      </m:e>
                    </m:nary>
                    <m:r>
                      <a:rPr lang="en-US" altLang="zh-CN" sz="2200" b="0" i="1" smtClean="0">
                        <a:latin typeface="Cambria Math"/>
                      </a:rPr>
                      <m:t>=1</m:t>
                    </m:r>
                  </m:oMath>
                </a14:m>
                <a:r>
                  <a:rPr lang="en-US" altLang="zh-CN" sz="2200" dirty="0">
                    <a:latin typeface="+mj-lt"/>
                  </a:rPr>
                  <a:t>.</a:t>
                </a:r>
                <a:endParaRPr lang="zh-CN" altLang="en-US" sz="2200" dirty="0">
                  <a:latin typeface="+mj-lt"/>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234771" y="3708876"/>
                <a:ext cx="4625305" cy="468398"/>
              </a:xfrm>
              <a:prstGeom prst="rect">
                <a:avLst/>
              </a:prstGeom>
              <a:blipFill>
                <a:blip r:embed="rId4"/>
                <a:stretch>
                  <a:fillRect l="-264" t="-115584" r="-923" b="-167532"/>
                </a:stretch>
              </a:blipFill>
            </p:spPr>
            <p:txBody>
              <a:bodyPr/>
              <a:lstStyle/>
              <a:p>
                <a:r>
                  <a:rPr lang="zh-CN" altLang="en-US">
                    <a:noFill/>
                  </a:rPr>
                  <a:t> </a:t>
                </a:r>
              </a:p>
            </p:txBody>
          </p:sp>
        </mc:Fallback>
      </mc:AlternateContent>
      <p:sp>
        <p:nvSpPr>
          <p:cNvPr id="12" name="矩形 11"/>
          <p:cNvSpPr/>
          <p:nvPr/>
        </p:nvSpPr>
        <p:spPr>
          <a:xfrm>
            <a:off x="320637" y="4374105"/>
            <a:ext cx="8481833" cy="769441"/>
          </a:xfrm>
          <a:prstGeom prst="rect">
            <a:avLst/>
          </a:prstGeom>
        </p:spPr>
        <p:txBody>
          <a:bodyPr wrap="square">
            <a:spAutoFit/>
          </a:bodyPr>
          <a:lstStyle/>
          <a:p>
            <a:r>
              <a:rPr lang="en-US" altLang="zh-CN" sz="2200" dirty="0" err="1"/>
              <a:t>Pmf</a:t>
            </a:r>
            <a:r>
              <a:rPr lang="en-US" altLang="zh-CN" sz="2200" dirty="0"/>
              <a:t> of a discrete </a:t>
            </a:r>
            <a:r>
              <a:rPr lang="en-US" altLang="zh-CN" sz="2200" dirty="0" err="1"/>
              <a:t>rv</a:t>
            </a:r>
            <a:r>
              <a:rPr lang="en-US" altLang="zh-CN" sz="2200" dirty="0"/>
              <a:t> indicates the probability of all possible values. And we can use it to calculate other probabilities of interest.</a:t>
            </a:r>
            <a:endParaRPr lang="zh-CN" altLang="en-US" sz="2200" dirty="0"/>
          </a:p>
        </p:txBody>
      </p:sp>
      <p:sp>
        <p:nvSpPr>
          <p:cNvPr id="3" name="灯片编号占位符 2">
            <a:extLst>
              <a:ext uri="{FF2B5EF4-FFF2-40B4-BE49-F238E27FC236}">
                <a16:creationId xmlns:a16="http://schemas.microsoft.com/office/drawing/2014/main" xmlns="" id="{E480629A-2BC2-4CFD-9EA5-F28B766EAF87}"/>
              </a:ext>
            </a:extLst>
          </p:cNvPr>
          <p:cNvSpPr>
            <a:spLocks noGrp="1"/>
          </p:cNvSpPr>
          <p:nvPr>
            <p:ph type="sldNum" sz="quarter" idx="11"/>
          </p:nvPr>
        </p:nvSpPr>
        <p:spPr/>
        <p:txBody>
          <a:bodyPr/>
          <a:lstStyle/>
          <a:p>
            <a:pPr>
              <a:defRPr/>
            </a:pPr>
            <a:fld id="{DF2308B0-52A9-437D-9700-D7B37876F5B1}" type="slidenum">
              <a:rPr lang="zh-CN" altLang="en-US" smtClean="0"/>
              <a:pPr>
                <a:defRPr/>
              </a:pPr>
              <a:t>6</a:t>
            </a:fld>
            <a:endParaRPr lang="en-US" altLang="zh-CN" dirty="0"/>
          </a:p>
        </p:txBody>
      </p:sp>
    </p:spTree>
    <p:extLst>
      <p:ext uri="{BB962C8B-B14F-4D97-AF65-F5344CB8AC3E}">
        <p14:creationId xmlns:p14="http://schemas.microsoft.com/office/powerpoint/2010/main" val="13448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arn(inVertical)">
                                      <p:cBhvr>
                                        <p:cTn id="10" dur="500"/>
                                        <p:tgtEl>
                                          <p:spTgt spid="2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arn(inVertical)">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p:cNvSpPr/>
              <p:nvPr/>
            </p:nvSpPr>
            <p:spPr>
              <a:xfrm>
                <a:off x="476544" y="1358770"/>
                <a:ext cx="8145905" cy="1446550"/>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If </a:t>
                </a:r>
                <a14:m>
                  <m:oMath xmlns:m="http://schemas.openxmlformats.org/officeDocument/2006/math">
                    <m:r>
                      <a:rPr lang="en-US" altLang="zh-CN" sz="2200" b="1" i="1" dirty="0" smtClean="0">
                        <a:solidFill>
                          <a:srgbClr val="3333FF"/>
                        </a:solidFill>
                        <a:latin typeface="Cambria Math" panose="02040503050406030204" pitchFamily="18" charset="0"/>
                        <a:cs typeface="Times New Roman" panose="02020603050405020304" pitchFamily="18" charset="0"/>
                      </a:rPr>
                      <m:t>𝟕𝟓</m:t>
                    </m:r>
                    <m:r>
                      <a:rPr lang="en-US" altLang="zh-CN" sz="2200" b="1" dirty="0" smtClean="0">
                        <a:solidFill>
                          <a:srgbClr val="3333FF"/>
                        </a:solidFill>
                        <a:latin typeface="Cambria Math" panose="02040503050406030204" pitchFamily="18" charset="0"/>
                        <a:cs typeface="Times New Roman" panose="02020603050405020304" pitchFamily="18" charset="0"/>
                      </a:rPr>
                      <m:t>%</m:t>
                    </m:r>
                    <m:r>
                      <a:rPr lang="en-US" altLang="zh-CN" sz="2200" dirty="0">
                        <a:latin typeface="Cambria Math" panose="02040503050406030204" pitchFamily="18" charset="0"/>
                        <a:cs typeface="Times New Roman" panose="02020603050405020304" pitchFamily="18" charset="0"/>
                      </a:rPr>
                      <m:t> </m:t>
                    </m:r>
                  </m:oMath>
                </a14:m>
                <a:r>
                  <a:rPr lang="en-US" altLang="zh-CN" sz="2200" dirty="0">
                    <a:latin typeface="Times New Roman" panose="02020603050405020304" pitchFamily="18" charset="0"/>
                    <a:cs typeface="Times New Roman" panose="02020603050405020304" pitchFamily="18" charset="0"/>
                  </a:rPr>
                  <a:t>of all purchases at a certain store are made with a credit card and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is the number among </a:t>
                </a:r>
                <a:r>
                  <a:rPr lang="en-US" altLang="zh-CN" sz="2200" b="1" dirty="0">
                    <a:solidFill>
                      <a:srgbClr val="3333FF"/>
                    </a:solidFill>
                    <a:latin typeface="Times New Roman" panose="02020603050405020304" pitchFamily="18" charset="0"/>
                    <a:cs typeface="Times New Roman" panose="02020603050405020304" pitchFamily="18" charset="0"/>
                  </a:rPr>
                  <a:t>ten</a:t>
                </a:r>
                <a:r>
                  <a:rPr lang="en-US" altLang="zh-CN" sz="2200" dirty="0">
                    <a:latin typeface="Times New Roman" panose="02020603050405020304" pitchFamily="18" charset="0"/>
                    <a:cs typeface="Times New Roman" panose="02020603050405020304" pitchFamily="18" charset="0"/>
                  </a:rPr>
                  <a:t> randomly selected purchases made with a credit card, then what is the probability that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is within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1</m:t>
                    </m:r>
                  </m:oMath>
                </a14:m>
                <a:r>
                  <a:rPr lang="en-US" altLang="zh-CN" sz="2200" dirty="0">
                    <a:latin typeface="Times New Roman" panose="02020603050405020304" pitchFamily="18" charset="0"/>
                    <a:cs typeface="Times New Roman" panose="02020603050405020304" pitchFamily="18" charset="0"/>
                  </a:rPr>
                  <a:t> standard deviation of its mean value?</a:t>
                </a:r>
                <a:endParaRPr lang="zh-CN" altLang="en-US" sz="2200" dirty="0">
                  <a:latin typeface="Times New Roman" panose="02020603050405020304" pitchFamily="18" charset="0"/>
                  <a:cs typeface="Times New Roman" panose="02020603050405020304" pitchFamily="18" charset="0"/>
                </a:endParaRPr>
              </a:p>
            </p:txBody>
          </p:sp>
        </mc:Choice>
        <mc:Fallback>
          <p:sp>
            <p:nvSpPr>
              <p:cNvPr id="2" name="矩形 1"/>
              <p:cNvSpPr>
                <a:spLocks noRot="1" noChangeAspect="1" noMove="1" noResize="1" noEditPoints="1" noAdjustHandles="1" noChangeArrowheads="1" noChangeShapeType="1" noTextEdit="1"/>
              </p:cNvSpPr>
              <p:nvPr/>
            </p:nvSpPr>
            <p:spPr>
              <a:xfrm>
                <a:off x="476544" y="1358770"/>
                <a:ext cx="8145905" cy="1446550"/>
              </a:xfrm>
              <a:prstGeom prst="rect">
                <a:avLst/>
              </a:prstGeom>
              <a:blipFill rotWithShape="0">
                <a:blip r:embed="rId2"/>
                <a:stretch>
                  <a:fillRect l="-973" t="-29958" r="-973" b="-7595"/>
                </a:stretch>
              </a:blipFill>
            </p:spPr>
            <p:txBody>
              <a:bodyPr/>
              <a:lstStyle/>
              <a:p>
                <a:r>
                  <a:rPr lang="zh-CN" altLang="en-US">
                    <a:noFill/>
                  </a:rPr>
                  <a:t> </a:t>
                </a:r>
              </a:p>
            </p:txBody>
          </p:sp>
        </mc:Fallback>
      </mc:AlternateContent>
      <p:sp>
        <p:nvSpPr>
          <p:cNvPr id="3" name="TextBox 2"/>
          <p:cNvSpPr txBox="1"/>
          <p:nvPr/>
        </p:nvSpPr>
        <p:spPr>
          <a:xfrm>
            <a:off x="487708" y="953725"/>
            <a:ext cx="315035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1815532" y="2753925"/>
                <a:ext cx="2222532" cy="430887"/>
              </a:xfrm>
              <a:prstGeom prst="rect">
                <a:avLst/>
              </a:prstGeom>
            </p:spPr>
            <p:txBody>
              <a:bodyPr wrap="none">
                <a:spAutoFit/>
              </a:bodyPr>
              <a:lstStyle/>
              <a:p>
                <a14:m>
                  <m:oMath xmlns:m="http://schemas.openxmlformats.org/officeDocument/2006/math">
                    <m:r>
                      <a:rPr lang="en-US" altLang="zh-CN" sz="2200" i="1" smtClean="0">
                        <a:latin typeface="Cambria Math"/>
                      </a:rPr>
                      <m:t>𝑋</m:t>
                    </m:r>
                    <m:r>
                      <a:rPr lang="en-US" altLang="zh-CN" sz="2200" i="1">
                        <a:latin typeface="Cambria Math"/>
                        <a:ea typeface="Cambria Math"/>
                      </a:rPr>
                      <m:t>~</m:t>
                    </m:r>
                    <m:r>
                      <a:rPr lang="en-US" altLang="zh-CN" sz="2200" i="1">
                        <a:latin typeface="Cambria Math"/>
                        <a:ea typeface="Cambria Math"/>
                      </a:rPr>
                      <m:t>𝐵𝑖𝑛</m:t>
                    </m:r>
                    <m:r>
                      <a:rPr lang="en-US" altLang="zh-CN" sz="2200" i="1">
                        <a:latin typeface="Cambria Math"/>
                        <a:ea typeface="Cambria Math"/>
                      </a:rPr>
                      <m:t>(10,0.75)</m:t>
                    </m:r>
                  </m:oMath>
                </a14:m>
                <a:r>
                  <a:rPr lang="en-US" altLang="zh-CN" sz="2200" dirty="0"/>
                  <a:t>.</a:t>
                </a:r>
                <a:endParaRPr lang="zh-CN" altLang="en-US" sz="2200" dirty="0"/>
              </a:p>
            </p:txBody>
          </p:sp>
        </mc:Choice>
        <mc:Fallback xmlns="">
          <p:sp>
            <p:nvSpPr>
              <p:cNvPr id="4" name="矩形 3"/>
              <p:cNvSpPr>
                <a:spLocks noRot="1" noChangeAspect="1" noMove="1" noResize="1" noEditPoints="1" noAdjustHandles="1" noChangeArrowheads="1" noChangeShapeType="1" noTextEdit="1"/>
              </p:cNvSpPr>
              <p:nvPr/>
            </p:nvSpPr>
            <p:spPr>
              <a:xfrm>
                <a:off x="1815532" y="2753925"/>
                <a:ext cx="2222532" cy="430887"/>
              </a:xfrm>
              <a:prstGeom prst="rect">
                <a:avLst/>
              </a:prstGeom>
              <a:blipFill rotWithShape="1">
                <a:blip r:embed="rId3"/>
                <a:stretch>
                  <a:fillRect l="-275" t="-7143" r="-2747" b="-30000"/>
                </a:stretch>
              </a:blipFill>
            </p:spPr>
            <p:txBody>
              <a:bodyPr/>
              <a:lstStyle/>
              <a:p>
                <a:r>
                  <a:rPr lang="zh-CN" altLang="en-US">
                    <a:noFill/>
                  </a:rPr>
                  <a:t> </a:t>
                </a:r>
              </a:p>
            </p:txBody>
          </p:sp>
        </mc:Fallback>
      </mc:AlternateContent>
      <p:sp>
        <p:nvSpPr>
          <p:cNvPr id="5" name="TextBox 4"/>
          <p:cNvSpPr txBox="1"/>
          <p:nvPr/>
        </p:nvSpPr>
        <p:spPr>
          <a:xfrm>
            <a:off x="431540" y="2779114"/>
            <a:ext cx="171019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Solution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p:cNvSpPr txBox="1"/>
              <p:nvPr/>
            </p:nvSpPr>
            <p:spPr>
              <a:xfrm>
                <a:off x="1752017" y="3213013"/>
                <a:ext cx="5914165" cy="76944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sz="2200" b="0" i="1" smtClean="0">
                          <a:latin typeface="Cambria Math"/>
                        </a:rPr>
                        <m:t> </m:t>
                      </m:r>
                      <m:r>
                        <a:rPr lang="en-US" altLang="zh-CN" sz="2200" b="0" i="1" smtClean="0">
                          <a:latin typeface="Cambria Math"/>
                        </a:rPr>
                        <m:t>𝐸</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=10</m:t>
                      </m:r>
                      <m:r>
                        <a:rPr lang="en-US" altLang="zh-CN" sz="2200" b="0" i="1" smtClean="0">
                          <a:latin typeface="Cambria Math"/>
                          <a:ea typeface="Cambria Math"/>
                        </a:rPr>
                        <m:t>×0.75=7.5</m:t>
                      </m:r>
                      <m:r>
                        <a:rPr lang="en-US" altLang="zh-CN" sz="2200" b="0" i="0" smtClean="0">
                          <a:latin typeface="Cambria Math"/>
                          <a:ea typeface="Cambria Math"/>
                        </a:rPr>
                        <m:t>,</m:t>
                      </m:r>
                    </m:oMath>
                  </m:oMathPara>
                </a14:m>
                <a:endParaRPr lang="en-US" altLang="zh-CN" sz="2200" b="0" dirty="0">
                  <a:latin typeface="+mj-lt"/>
                  <a:ea typeface="Cambria Math"/>
                </a:endParaRPr>
              </a:p>
              <a:p>
                <a:r>
                  <a:rPr lang="en-US" altLang="zh-CN" sz="2200" dirty="0">
                    <a:latin typeface="+mj-lt"/>
                  </a:rPr>
                  <a:t> </a:t>
                </a:r>
                <a14:m>
                  <m:oMath xmlns:m="http://schemas.openxmlformats.org/officeDocument/2006/math">
                    <m:r>
                      <a:rPr lang="en-US" altLang="zh-CN" sz="2200" b="0" i="1" smtClean="0">
                        <a:latin typeface="Cambria Math"/>
                      </a:rPr>
                      <m:t>𝑉</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=10</m:t>
                    </m:r>
                    <m:r>
                      <a:rPr lang="en-US" altLang="zh-CN" sz="2200" b="0" i="1" smtClean="0">
                        <a:latin typeface="Cambria Math"/>
                        <a:ea typeface="Cambria Math"/>
                      </a:rPr>
                      <m:t>×0.75×0.25=1.875</m:t>
                    </m:r>
                  </m:oMath>
                </a14:m>
                <a:r>
                  <a:rPr lang="zh-CN" altLang="en-US" sz="2200" dirty="0">
                    <a:latin typeface="+mj-lt"/>
                  </a:rPr>
                  <a:t> </a:t>
                </a:r>
                <a:r>
                  <a:rPr lang="en-US" altLang="zh-CN" sz="2200" dirty="0">
                    <a:latin typeface="+mj-lt"/>
                  </a:rPr>
                  <a:t>and </a:t>
                </a:r>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752017" y="3213013"/>
                <a:ext cx="5914165" cy="769441"/>
              </a:xfrm>
              <a:prstGeom prst="rect">
                <a:avLst/>
              </a:prstGeom>
              <a:blipFill rotWithShape="1">
                <a:blip r:embed="rId4"/>
                <a:stretch>
                  <a:fillRect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834507" y="3982453"/>
                <a:ext cx="2557751" cy="477695"/>
              </a:xfrm>
              <a:prstGeom prst="rect">
                <a:avLst/>
              </a:prstGeom>
              <a:noFill/>
            </p:spPr>
            <p:txBody>
              <a:bodyPr wrap="none" rtlCol="0">
                <a:spAutoFit/>
              </a:bodyPr>
              <a:lstStyle/>
              <a:p>
                <a14:m>
                  <m:oMath xmlns:m="http://schemas.openxmlformats.org/officeDocument/2006/math">
                    <m:r>
                      <a:rPr lang="zh-CN" altLang="en-US" sz="2200" i="1" smtClean="0">
                        <a:latin typeface="Cambria Math"/>
                      </a:rPr>
                      <m:t>𝜎</m:t>
                    </m:r>
                    <m:r>
                      <a:rPr lang="en-US" altLang="zh-CN" sz="2200" b="0" i="1" smtClean="0">
                        <a:latin typeface="Cambria Math"/>
                      </a:rPr>
                      <m:t>=</m:t>
                    </m:r>
                    <m:rad>
                      <m:radPr>
                        <m:degHide m:val="on"/>
                        <m:ctrlPr>
                          <a:rPr lang="en-US" altLang="zh-CN" sz="2200" b="0" i="1" smtClean="0">
                            <a:latin typeface="Cambria Math" charset="0"/>
                          </a:rPr>
                        </m:ctrlPr>
                      </m:radPr>
                      <m:deg/>
                      <m:e>
                        <m:r>
                          <a:rPr lang="en-US" altLang="zh-CN" sz="2200" b="0" i="1" smtClean="0">
                            <a:latin typeface="Cambria Math"/>
                          </a:rPr>
                          <m:t>1.875</m:t>
                        </m:r>
                      </m:e>
                    </m:rad>
                    <m:r>
                      <a:rPr lang="en-US" altLang="zh-CN" sz="2200" b="0" i="1" smtClean="0">
                        <a:latin typeface="Cambria Math"/>
                      </a:rPr>
                      <m:t>=1.37</m:t>
                    </m:r>
                  </m:oMath>
                </a14:m>
                <a:r>
                  <a:rPr lang="en-US" altLang="zh-CN" sz="2200" dirty="0">
                    <a:latin typeface="+mj-lt"/>
                  </a:rPr>
                  <a:t>.</a:t>
                </a:r>
                <a:endParaRPr lang="zh-CN" altLang="en-US" sz="220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834507" y="3982453"/>
                <a:ext cx="2557751" cy="477695"/>
              </a:xfrm>
              <a:prstGeom prst="rect">
                <a:avLst/>
              </a:prstGeom>
              <a:blipFill rotWithShape="1">
                <a:blip r:embed="rId5"/>
                <a:stretch>
                  <a:fillRect r="-2143" b="-21519"/>
                </a:stretch>
              </a:blipFill>
            </p:spPr>
            <p:txBody>
              <a:bodyPr/>
              <a:lstStyle/>
              <a:p>
                <a:r>
                  <a:rPr lang="zh-CN" altLang="en-US">
                    <a:noFill/>
                  </a:rPr>
                  <a:t> </a:t>
                </a:r>
              </a:p>
            </p:txBody>
          </p:sp>
        </mc:Fallback>
      </mc:AlternateContent>
      <p:sp>
        <p:nvSpPr>
          <p:cNvPr id="8" name="TextBox 7"/>
          <p:cNvSpPr txBox="1"/>
          <p:nvPr/>
        </p:nvSpPr>
        <p:spPr>
          <a:xfrm>
            <a:off x="1752017" y="4446134"/>
            <a:ext cx="585065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The desired probability is</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p:cNvSpPr txBox="1"/>
              <p:nvPr/>
            </p:nvSpPr>
            <p:spPr>
              <a:xfrm>
                <a:off x="1725522" y="4912929"/>
                <a:ext cx="712977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7.5−1.375</m:t>
                          </m:r>
                          <m:r>
                            <a:rPr lang="en-US" altLang="zh-CN" sz="2200" b="0" i="1" smtClean="0">
                              <a:latin typeface="Cambria Math"/>
                              <a:ea typeface="Cambria Math"/>
                            </a:rPr>
                            <m:t>≤</m:t>
                          </m:r>
                          <m:r>
                            <a:rPr lang="en-US" altLang="zh-CN" sz="2200" b="0" i="1" smtClean="0">
                              <a:latin typeface="Cambria Math"/>
                              <a:ea typeface="Cambria Math"/>
                            </a:rPr>
                            <m:t>𝑋</m:t>
                          </m:r>
                          <m:r>
                            <a:rPr lang="en-US" altLang="zh-CN" sz="2200" b="0" i="1" smtClean="0">
                              <a:latin typeface="Cambria Math"/>
                              <a:ea typeface="Cambria Math"/>
                            </a:rPr>
                            <m:t>≤7.5+1.375</m:t>
                          </m:r>
                        </m:e>
                      </m:d>
                      <m:r>
                        <a:rPr lang="en-US" altLang="zh-CN" sz="2200" i="1">
                          <a:latin typeface="Cambria Math"/>
                        </a:rPr>
                        <m:t>=</m:t>
                      </m:r>
                      <m:r>
                        <a:rPr lang="en-US" altLang="zh-CN" sz="2200" i="1">
                          <a:latin typeface="Cambria Math"/>
                        </a:rPr>
                        <m:t>𝑃</m:t>
                      </m:r>
                      <m:d>
                        <m:dPr>
                          <m:ctrlPr>
                            <a:rPr lang="en-US" altLang="zh-CN" sz="2200" i="1">
                              <a:latin typeface="Cambria Math" charset="0"/>
                            </a:rPr>
                          </m:ctrlPr>
                        </m:dPr>
                        <m:e>
                          <m:r>
                            <a:rPr lang="en-US" altLang="zh-CN" sz="2200" b="0" i="1" smtClean="0">
                              <a:latin typeface="Cambria Math"/>
                            </a:rPr>
                            <m:t>6.13</m:t>
                          </m:r>
                          <m:r>
                            <a:rPr lang="en-US" altLang="zh-CN" sz="2200" i="1">
                              <a:latin typeface="Cambria Math"/>
                              <a:ea typeface="Cambria Math"/>
                            </a:rPr>
                            <m:t>≤</m:t>
                          </m:r>
                          <m:r>
                            <a:rPr lang="en-US" altLang="zh-CN" sz="2200" i="1">
                              <a:latin typeface="Cambria Math"/>
                              <a:ea typeface="Cambria Math"/>
                            </a:rPr>
                            <m:t>𝑋</m:t>
                          </m:r>
                          <m:r>
                            <a:rPr lang="en-US" altLang="zh-CN" sz="2200" i="1">
                              <a:latin typeface="Cambria Math"/>
                              <a:ea typeface="Cambria Math"/>
                            </a:rPr>
                            <m:t>≤8.87</m:t>
                          </m:r>
                        </m:e>
                      </m:d>
                    </m:oMath>
                  </m:oMathPara>
                </a14:m>
                <a:endParaRPr lang="zh-CN" altLang="en-US" sz="2200" dirty="0">
                  <a:latin typeface="+mj-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725522" y="4912929"/>
                <a:ext cx="7129772" cy="430887"/>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517823" y="5372691"/>
                <a:ext cx="3853876"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𝑋</m:t>
                        </m:r>
                        <m:r>
                          <a:rPr lang="en-US" altLang="zh-CN" sz="2200" b="0" i="1" smtClean="0">
                            <a:latin typeface="Cambria Math"/>
                          </a:rPr>
                          <m:t>=7 </m:t>
                        </m:r>
                        <m:r>
                          <a:rPr lang="en-US" altLang="zh-CN" sz="2200" b="0" i="1" smtClean="0">
                            <a:latin typeface="Cambria Math"/>
                          </a:rPr>
                          <m:t>𝑜𝑟</m:t>
                        </m:r>
                        <m:r>
                          <a:rPr lang="en-US" altLang="zh-CN" sz="2200" b="0" i="1" smtClean="0">
                            <a:latin typeface="Cambria Math"/>
                          </a:rPr>
                          <m:t> </m:t>
                        </m:r>
                        <m:r>
                          <a:rPr lang="en-US" altLang="zh-CN" sz="2200" b="0" i="1" smtClean="0">
                            <a:latin typeface="Cambria Math"/>
                          </a:rPr>
                          <m:t>𝑋</m:t>
                        </m:r>
                        <m:r>
                          <a:rPr lang="en-US" altLang="zh-CN" sz="2200" b="0" i="1" smtClean="0">
                            <a:latin typeface="Cambria Math"/>
                          </a:rPr>
                          <m:t>=8</m:t>
                        </m:r>
                      </m:e>
                    </m:d>
                    <m:r>
                      <a:rPr lang="en-US" altLang="zh-CN" sz="2200" b="0" i="1" smtClean="0">
                        <a:latin typeface="Cambria Math"/>
                      </a:rPr>
                      <m:t>=0.532</m:t>
                    </m:r>
                  </m:oMath>
                </a14:m>
                <a:r>
                  <a:rPr lang="en-US" altLang="zh-CN" sz="2200" dirty="0">
                    <a:latin typeface="+mj-lt"/>
                  </a:rPr>
                  <a:t>.</a:t>
                </a:r>
                <a:endParaRPr lang="zh-CN" altLang="en-US" sz="2200" dirty="0">
                  <a:latin typeface="+mj-l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517823" y="5372691"/>
                <a:ext cx="3853876" cy="430887"/>
              </a:xfrm>
              <a:prstGeom prst="rect">
                <a:avLst/>
              </a:prstGeom>
              <a:blipFill rotWithShape="1">
                <a:blip r:embed="rId7"/>
                <a:stretch>
                  <a:fillRect t="-7042" r="-1108" b="-28169"/>
                </a:stretch>
              </a:blipFill>
            </p:spPr>
            <p:txBody>
              <a:bodyPr/>
              <a:lstStyle/>
              <a:p>
                <a:r>
                  <a:rPr lang="zh-CN" altLang="en-US">
                    <a:noFill/>
                  </a:rPr>
                  <a:t> </a:t>
                </a:r>
              </a:p>
            </p:txBody>
          </p:sp>
        </mc:Fallback>
      </mc:AlternateContent>
      <p:sp>
        <p:nvSpPr>
          <p:cNvPr id="11" name="灯片编号占位符 10">
            <a:extLst>
              <a:ext uri="{FF2B5EF4-FFF2-40B4-BE49-F238E27FC236}">
                <a16:creationId xmlns:a16="http://schemas.microsoft.com/office/drawing/2014/main" xmlns="" id="{95BD71FC-E074-479C-A5F2-F5E9B60B2B4B}"/>
              </a:ext>
            </a:extLst>
          </p:cNvPr>
          <p:cNvSpPr>
            <a:spLocks noGrp="1"/>
          </p:cNvSpPr>
          <p:nvPr>
            <p:ph type="sldNum" sz="quarter" idx="11"/>
          </p:nvPr>
        </p:nvSpPr>
        <p:spPr/>
        <p:txBody>
          <a:bodyPr/>
          <a:lstStyle/>
          <a:p>
            <a:pPr>
              <a:defRPr/>
            </a:pPr>
            <a:fld id="{DF2308B0-52A9-437D-9700-D7B37876F5B1}" type="slidenum">
              <a:rPr lang="zh-CN" altLang="en-US" smtClean="0"/>
              <a:pPr>
                <a:defRPr/>
              </a:pPr>
              <a:t>60</a:t>
            </a:fld>
            <a:endParaRPr lang="en-US" altLang="zh-CN" dirty="0"/>
          </a:p>
        </p:txBody>
      </p:sp>
    </p:spTree>
    <p:extLst>
      <p:ext uri="{BB962C8B-B14F-4D97-AF65-F5344CB8AC3E}">
        <p14:creationId xmlns:p14="http://schemas.microsoft.com/office/powerpoint/2010/main" val="7630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arn(inVertical)">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arn(inVertical)">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矩形 2"/>
              <p:cNvSpPr/>
              <p:nvPr/>
            </p:nvSpPr>
            <p:spPr>
              <a:xfrm>
                <a:off x="303163" y="1358770"/>
                <a:ext cx="8162587"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A box contains 50 balls, of which 40 are red and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is the number of red among </a:t>
                </a:r>
                <a:r>
                  <a:rPr lang="en-US" altLang="zh-CN" sz="2200" dirty="0">
                    <a:solidFill>
                      <a:srgbClr val="3333FF"/>
                    </a:solidFill>
                    <a:latin typeface="Times New Roman" panose="02020603050405020304" pitchFamily="18" charset="0"/>
                    <a:cs typeface="Times New Roman" panose="02020603050405020304" pitchFamily="18" charset="0"/>
                  </a:rPr>
                  <a:t>ten randomly</a:t>
                </a:r>
                <a:r>
                  <a:rPr lang="en-US" altLang="zh-CN" sz="2200" dirty="0">
                    <a:latin typeface="Times New Roman" panose="02020603050405020304" pitchFamily="18" charset="0"/>
                    <a:cs typeface="Times New Roman" panose="02020603050405020304" pitchFamily="18" charset="0"/>
                  </a:rPr>
                  <a:t> selected balls. Is</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 </m:t>
                    </m:r>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a binomial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p:sp>
            <p:nvSpPr>
              <p:cNvPr id="3" name="矩形 2"/>
              <p:cNvSpPr>
                <a:spLocks noRot="1" noChangeAspect="1" noMove="1" noResize="1" noEditPoints="1" noAdjustHandles="1" noChangeArrowheads="1" noChangeShapeType="1" noTextEdit="1"/>
              </p:cNvSpPr>
              <p:nvPr/>
            </p:nvSpPr>
            <p:spPr>
              <a:xfrm>
                <a:off x="303163" y="1358770"/>
                <a:ext cx="8162587" cy="769441"/>
              </a:xfrm>
              <a:prstGeom prst="rect">
                <a:avLst/>
              </a:prstGeom>
              <a:blipFill rotWithShape="0">
                <a:blip r:embed="rId2"/>
                <a:stretch>
                  <a:fillRect l="-971" t="-12698" r="-971" b="-72222"/>
                </a:stretch>
              </a:blipFill>
            </p:spPr>
            <p:txBody>
              <a:bodyPr/>
              <a:lstStyle/>
              <a:p>
                <a:r>
                  <a:rPr lang="zh-CN" altLang="en-US">
                    <a:noFill/>
                  </a:rPr>
                  <a:t> </a:t>
                </a:r>
              </a:p>
            </p:txBody>
          </p:sp>
        </mc:Fallback>
      </mc:AlternateContent>
      <p:sp>
        <p:nvSpPr>
          <p:cNvPr id="4" name="TextBox 3"/>
          <p:cNvSpPr txBox="1"/>
          <p:nvPr/>
        </p:nvSpPr>
        <p:spPr>
          <a:xfrm>
            <a:off x="320613" y="908720"/>
            <a:ext cx="315035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p:sp>
        <p:nvSpPr>
          <p:cNvPr id="5" name="矩形 4"/>
          <p:cNvSpPr/>
          <p:nvPr/>
        </p:nvSpPr>
        <p:spPr>
          <a:xfrm>
            <a:off x="329701" y="3113965"/>
            <a:ext cx="8656583" cy="43088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Label the </a:t>
            </a:r>
            <a:r>
              <a:rPr lang="en-US" altLang="zh-CN" sz="2200" dirty="0" err="1">
                <a:latin typeface="Times New Roman" panose="02020603050405020304" pitchFamily="18" charset="0"/>
                <a:cs typeface="Times New Roman" panose="02020603050405020304" pitchFamily="18" charset="0"/>
              </a:rPr>
              <a:t>ith</a:t>
            </a:r>
            <a:r>
              <a:rPr lang="en-US" altLang="zh-CN" sz="2200" dirty="0">
                <a:latin typeface="Times New Roman" panose="02020603050405020304" pitchFamily="18" charset="0"/>
                <a:cs typeface="Times New Roman" panose="02020603050405020304" pitchFamily="18" charset="0"/>
              </a:rPr>
              <a:t> trial as a success if the </a:t>
            </a:r>
            <a:r>
              <a:rPr lang="en-US" altLang="zh-CN" sz="2200" dirty="0" err="1">
                <a:latin typeface="Times New Roman" panose="02020603050405020304" pitchFamily="18" charset="0"/>
                <a:cs typeface="Times New Roman" panose="02020603050405020304" pitchFamily="18" charset="0"/>
              </a:rPr>
              <a:t>ith</a:t>
            </a:r>
            <a:r>
              <a:rPr lang="en-US" altLang="zh-CN" sz="2200" dirty="0">
                <a:latin typeface="Times New Roman" panose="02020603050405020304" pitchFamily="18" charset="0"/>
                <a:cs typeface="Times New Roman" panose="02020603050405020304" pitchFamily="18" charset="0"/>
              </a:rPr>
              <a:t> ball selected is red. </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p:cNvSpPr txBox="1"/>
              <p:nvPr/>
            </p:nvSpPr>
            <p:spPr>
              <a:xfrm>
                <a:off x="329701" y="3429000"/>
                <a:ext cx="2559290" cy="571823"/>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oMath>
                </a14:m>
                <a:r>
                  <a:rPr lang="en-US" altLang="zh-CN" sz="2200" dirty="0">
                    <a:latin typeface="+mj-lt"/>
                  </a:rPr>
                  <a:t>(</a:t>
                </a:r>
                <a14:m>
                  <m:oMath xmlns:m="http://schemas.openxmlformats.org/officeDocument/2006/math">
                    <m:r>
                      <a:rPr lang="en-US" altLang="zh-CN" sz="2200" i="1" dirty="0" smtClean="0">
                        <a:latin typeface="Cambria Math"/>
                      </a:rPr>
                      <m:t>𝑆</m:t>
                    </m:r>
                  </m:oMath>
                </a14:m>
                <a:r>
                  <a:rPr lang="en-US" altLang="zh-CN" sz="2200" dirty="0">
                    <a:latin typeface="+mj-lt"/>
                  </a:rPr>
                  <a:t> </a:t>
                </a:r>
                <a:r>
                  <a:rPr lang="en-US" altLang="zh-CN" sz="2200" dirty="0">
                    <a:latin typeface="Times New Roman" panose="02020603050405020304" pitchFamily="18" charset="0"/>
                    <a:cs typeface="Times New Roman" panose="02020603050405020304" pitchFamily="18" charset="0"/>
                  </a:rPr>
                  <a:t>on</a:t>
                </a:r>
                <a:r>
                  <a:rPr lang="en-US" altLang="zh-CN" sz="2200" dirty="0">
                    <a:latin typeface="+mj-lt"/>
                  </a:rPr>
                  <a:t> 1)</a:t>
                </a:r>
                <a14:m>
                  <m:oMath xmlns:m="http://schemas.openxmlformats.org/officeDocument/2006/math">
                    <m:r>
                      <a:rPr lang="en-US" altLang="zh-CN" sz="2200" b="0" i="1" smtClean="0">
                        <a:latin typeface="Cambria Math"/>
                      </a:rPr>
                      <m:t>=</m:t>
                    </m:r>
                    <m:f>
                      <m:fPr>
                        <m:ctrlPr>
                          <a:rPr lang="en-US" altLang="zh-CN" sz="2200" b="0" i="1" smtClean="0">
                            <a:latin typeface="Cambria Math" charset="0"/>
                          </a:rPr>
                        </m:ctrlPr>
                      </m:fPr>
                      <m:num>
                        <m:r>
                          <a:rPr lang="en-US" altLang="zh-CN" sz="2200" b="0" i="1" smtClean="0">
                            <a:latin typeface="Cambria Math"/>
                          </a:rPr>
                          <m:t>4</m:t>
                        </m:r>
                      </m:num>
                      <m:den>
                        <m:r>
                          <a:rPr lang="en-US" altLang="zh-CN" sz="2200" b="0" i="1" smtClean="0">
                            <a:latin typeface="Cambria Math"/>
                          </a:rPr>
                          <m:t>5</m:t>
                        </m:r>
                      </m:den>
                    </m:f>
                    <m:r>
                      <a:rPr lang="en-US" altLang="zh-CN" sz="2200" b="0" i="1" smtClean="0">
                        <a:latin typeface="Cambria Math"/>
                      </a:rPr>
                      <m:t>=0.8</m:t>
                    </m:r>
                  </m:oMath>
                </a14:m>
                <a:r>
                  <a:rPr lang="en-US" altLang="zh-CN" sz="2200" dirty="0">
                    <a:latin typeface="+mj-lt"/>
                  </a:rPr>
                  <a:t>,</a:t>
                </a:r>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29701" y="3429000"/>
                <a:ext cx="2559290" cy="571823"/>
              </a:xfrm>
              <a:prstGeom prst="rect">
                <a:avLst/>
              </a:prstGeom>
              <a:blipFill>
                <a:blip r:embed="rId3"/>
                <a:stretch>
                  <a:fillRect r="-1190" b="-86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77246" y="3935899"/>
                <a:ext cx="7227748" cy="573234"/>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oMath>
                </a14:m>
                <a:r>
                  <a:rPr lang="en-US" altLang="zh-CN" sz="2200" dirty="0">
                    <a:latin typeface="+mj-lt"/>
                  </a:rPr>
                  <a:t>(</a:t>
                </a:r>
                <a14:m>
                  <m:oMath xmlns:m="http://schemas.openxmlformats.org/officeDocument/2006/math">
                    <m:r>
                      <a:rPr lang="en-US" altLang="zh-CN" sz="2200" i="1" dirty="0" smtClean="0">
                        <a:latin typeface="Cambria Math"/>
                      </a:rPr>
                      <m:t>𝑆</m:t>
                    </m:r>
                  </m:oMath>
                </a14:m>
                <a:r>
                  <a:rPr lang="en-US" altLang="zh-CN" sz="2200" dirty="0">
                    <a:latin typeface="+mj-lt"/>
                  </a:rPr>
                  <a:t> </a:t>
                </a:r>
                <a:r>
                  <a:rPr lang="en-US" altLang="zh-CN" sz="2200" dirty="0">
                    <a:latin typeface="Times New Roman" panose="02020603050405020304" pitchFamily="18" charset="0"/>
                    <a:cs typeface="Times New Roman" panose="02020603050405020304" pitchFamily="18" charset="0"/>
                  </a:rPr>
                  <a:t>on</a:t>
                </a:r>
                <a:r>
                  <a:rPr lang="en-US" altLang="zh-CN" sz="2200" dirty="0">
                    <a:latin typeface="+mj-lt"/>
                  </a:rPr>
                  <a:t> </a:t>
                </a:r>
                <a14:m>
                  <m:oMath xmlns:m="http://schemas.openxmlformats.org/officeDocument/2006/math">
                    <m:r>
                      <a:rPr lang="en-US" altLang="zh-CN" sz="2200" i="1" dirty="0" smtClean="0">
                        <a:latin typeface="Cambria Math"/>
                      </a:rPr>
                      <m:t>2</m:t>
                    </m:r>
                  </m:oMath>
                </a14:m>
                <a:r>
                  <a:rPr lang="en-US" altLang="zh-CN" sz="2200" dirty="0">
                    <a:latin typeface="+mj-lt"/>
                  </a:rPr>
                  <a:t>)</a:t>
                </a:r>
                <a14:m>
                  <m:oMath xmlns:m="http://schemas.openxmlformats.org/officeDocument/2006/math">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𝑆𝑆</m:t>
                        </m:r>
                      </m:e>
                    </m:d>
                    <m:r>
                      <a:rPr lang="en-US" altLang="zh-CN" sz="2200" b="0" i="1" smtClean="0">
                        <a:latin typeface="Cambria Math"/>
                      </a:rPr>
                      <m:t>+</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𝐹𝑆</m:t>
                        </m:r>
                      </m:e>
                    </m:d>
                    <m:r>
                      <a:rPr lang="en-US" altLang="zh-CN" sz="2200" b="0" i="1" smtClean="0">
                        <a:latin typeface="Cambria Math"/>
                      </a:rPr>
                      <m:t>=</m:t>
                    </m:r>
                    <m:f>
                      <m:fPr>
                        <m:ctrlPr>
                          <a:rPr lang="en-US" altLang="zh-CN" sz="2200" b="0" i="1" smtClean="0">
                            <a:latin typeface="Cambria Math" charset="0"/>
                          </a:rPr>
                        </m:ctrlPr>
                      </m:fPr>
                      <m:num>
                        <m:r>
                          <a:rPr lang="en-US" altLang="zh-CN" sz="2200" b="0" i="1" smtClean="0">
                            <a:latin typeface="Cambria Math"/>
                          </a:rPr>
                          <m:t>4</m:t>
                        </m:r>
                      </m:num>
                      <m:den>
                        <m:r>
                          <a:rPr lang="en-US" altLang="zh-CN" sz="2200" b="0" i="1" smtClean="0">
                            <a:latin typeface="Cambria Math"/>
                          </a:rPr>
                          <m:t>5</m:t>
                        </m:r>
                      </m:den>
                    </m:f>
                    <m:r>
                      <a:rPr lang="en-US" altLang="zh-CN" sz="2200" b="0" i="1" smtClean="0">
                        <a:latin typeface="Cambria Math"/>
                        <a:ea typeface="Cambria Math"/>
                      </a:rPr>
                      <m:t>∙</m:t>
                    </m:r>
                    <m:f>
                      <m:fPr>
                        <m:ctrlPr>
                          <a:rPr lang="en-US" altLang="zh-CN" sz="2200" b="0" i="1" smtClean="0">
                            <a:latin typeface="Cambria Math" charset="0"/>
                            <a:ea typeface="Cambria Math"/>
                          </a:rPr>
                        </m:ctrlPr>
                      </m:fPr>
                      <m:num>
                        <m:r>
                          <a:rPr lang="en-US" altLang="zh-CN" sz="2200" b="0" i="1" smtClean="0">
                            <a:latin typeface="Cambria Math"/>
                            <a:ea typeface="Cambria Math"/>
                          </a:rPr>
                          <m:t>39</m:t>
                        </m:r>
                      </m:num>
                      <m:den>
                        <m:r>
                          <a:rPr lang="en-US" altLang="zh-CN" sz="2200" b="0" i="1" smtClean="0">
                            <a:latin typeface="Cambria Math"/>
                            <a:ea typeface="Cambria Math"/>
                          </a:rPr>
                          <m:t>49</m:t>
                        </m:r>
                      </m:den>
                    </m:f>
                    <m:r>
                      <a:rPr lang="en-US" altLang="zh-CN" sz="2200" b="0" i="1" smtClean="0">
                        <a:latin typeface="Cambria Math"/>
                        <a:ea typeface="Cambria Math"/>
                      </a:rPr>
                      <m:t>+</m:t>
                    </m:r>
                    <m:f>
                      <m:fPr>
                        <m:ctrlPr>
                          <a:rPr lang="en-US" altLang="zh-CN" sz="2200" b="0" i="1" smtClean="0">
                            <a:latin typeface="Cambria Math" charset="0"/>
                            <a:ea typeface="Cambria Math"/>
                          </a:rPr>
                        </m:ctrlPr>
                      </m:fPr>
                      <m:num>
                        <m:r>
                          <a:rPr lang="en-US" altLang="zh-CN" sz="2200" b="0" i="1" smtClean="0">
                            <a:latin typeface="Cambria Math"/>
                            <a:ea typeface="Cambria Math"/>
                          </a:rPr>
                          <m:t>1</m:t>
                        </m:r>
                      </m:num>
                      <m:den>
                        <m:r>
                          <a:rPr lang="en-US" altLang="zh-CN" sz="2200" b="0" i="1" smtClean="0">
                            <a:latin typeface="Cambria Math"/>
                            <a:ea typeface="Cambria Math"/>
                          </a:rPr>
                          <m:t>5</m:t>
                        </m:r>
                      </m:den>
                    </m:f>
                    <m:r>
                      <a:rPr lang="en-US" altLang="zh-CN" sz="2200" b="0" i="1" smtClean="0">
                        <a:latin typeface="Cambria Math"/>
                        <a:ea typeface="Cambria Math"/>
                      </a:rPr>
                      <m:t>∙</m:t>
                    </m:r>
                    <m:f>
                      <m:fPr>
                        <m:ctrlPr>
                          <a:rPr lang="en-US" altLang="zh-CN" sz="2200" b="0" i="1" smtClean="0">
                            <a:latin typeface="Cambria Math" charset="0"/>
                            <a:ea typeface="Cambria Math"/>
                          </a:rPr>
                        </m:ctrlPr>
                      </m:fPr>
                      <m:num>
                        <m:r>
                          <a:rPr lang="en-US" altLang="zh-CN" sz="2200" b="0" i="1" smtClean="0">
                            <a:latin typeface="Cambria Math"/>
                            <a:ea typeface="Cambria Math"/>
                          </a:rPr>
                          <m:t>40</m:t>
                        </m:r>
                      </m:num>
                      <m:den>
                        <m:r>
                          <a:rPr lang="en-US" altLang="zh-CN" sz="2200" b="0" i="1" smtClean="0">
                            <a:latin typeface="Cambria Math"/>
                            <a:ea typeface="Cambria Math"/>
                          </a:rPr>
                          <m:t>49</m:t>
                        </m:r>
                      </m:den>
                    </m:f>
                    <m:r>
                      <a:rPr lang="en-US" altLang="zh-CN" sz="2200" b="0" i="1" smtClean="0">
                        <a:latin typeface="Cambria Math"/>
                        <a:ea typeface="Cambria Math"/>
                      </a:rPr>
                      <m:t>=</m:t>
                    </m:r>
                    <m:r>
                      <a:rPr lang="en-US" altLang="zh-CN" sz="2200" i="1">
                        <a:latin typeface="Cambria Math"/>
                        <a:ea typeface="Cambria Math"/>
                      </a:rPr>
                      <m:t>0</m:t>
                    </m:r>
                    <m:r>
                      <a:rPr lang="en-US" altLang="zh-CN" sz="2200" b="0" i="1" smtClean="0">
                        <a:latin typeface="Cambria Math"/>
                        <a:ea typeface="Cambria Math"/>
                      </a:rPr>
                      <m:t>.8</m:t>
                    </m:r>
                  </m:oMath>
                </a14:m>
                <a:r>
                  <a:rPr lang="en-US" altLang="zh-CN" sz="2200" dirty="0">
                    <a:latin typeface="+mj-lt"/>
                  </a:rPr>
                  <a:t>, </a:t>
                </a:r>
                <a:r>
                  <a:rPr lang="en-US" altLang="zh-CN" sz="2200" dirty="0">
                    <a:latin typeface="Times New Roman" panose="02020603050405020304" pitchFamily="18" charset="0"/>
                    <a:cs typeface="Times New Roman" panose="02020603050405020304" pitchFamily="18" charset="0"/>
                  </a:rPr>
                  <a:t>However</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77246" y="3935899"/>
                <a:ext cx="7227748" cy="573234"/>
              </a:xfrm>
              <a:prstGeom prst="rect">
                <a:avLst/>
              </a:prstGeom>
              <a:blipFill>
                <a:blip r:embed="rId4"/>
                <a:stretch>
                  <a:fillRect b="-7447"/>
                </a:stretch>
              </a:blipFill>
            </p:spPr>
            <p:txBody>
              <a:bodyPr/>
              <a:lstStyle/>
              <a:p>
                <a:r>
                  <a:rPr lang="zh-CN" altLang="en-US">
                    <a:noFill/>
                  </a:rPr>
                  <a:t> </a:t>
                </a:r>
              </a:p>
            </p:txBody>
          </p:sp>
        </mc:Fallback>
      </mc:AlternateContent>
      <p:sp>
        <p:nvSpPr>
          <p:cNvPr id="8" name="TextBox 7"/>
          <p:cNvSpPr txBox="1"/>
          <p:nvPr/>
        </p:nvSpPr>
        <p:spPr>
          <a:xfrm>
            <a:off x="277246" y="2038201"/>
            <a:ext cx="7622528"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Solution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p:sp>
        <p:nvSpPr>
          <p:cNvPr id="9" name="矩形 8"/>
          <p:cNvSpPr/>
          <p:nvPr/>
        </p:nvSpPr>
        <p:spPr>
          <a:xfrm>
            <a:off x="277246" y="2393885"/>
            <a:ext cx="8435214"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The experiment consist of 10 trials. Each trial is randomly selecting a ball  from the box without replacement.</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TextBox 9"/>
              <p:cNvSpPr txBox="1"/>
              <p:nvPr/>
            </p:nvSpPr>
            <p:spPr>
              <a:xfrm>
                <a:off x="314865" y="4533512"/>
                <a:ext cx="4069592" cy="573234"/>
              </a:xfrm>
              <a:prstGeom prst="rect">
                <a:avLst/>
              </a:prstGeom>
              <a:noFill/>
            </p:spPr>
            <p:txBody>
              <a:bodyPr wrap="square" rtlCol="0">
                <a:spAutoFit/>
              </a:bodyPr>
              <a:lstStyle/>
              <a:p>
                <a14:m>
                  <m:oMath xmlns:m="http://schemas.openxmlformats.org/officeDocument/2006/math">
                    <m:r>
                      <a:rPr lang="en-US" altLang="zh-CN" sz="2200" b="0" i="1" smtClean="0">
                        <a:latin typeface="Cambria Math"/>
                      </a:rPr>
                      <m:t>𝑃</m:t>
                    </m:r>
                  </m:oMath>
                </a14:m>
                <a:r>
                  <a:rPr lang="en-US" altLang="zh-CN" sz="2200" b="0" i="0" dirty="0">
                    <a:latin typeface="+mj-lt"/>
                  </a:rPr>
                  <a:t>(</a:t>
                </a:r>
                <a14:m>
                  <m:oMath xmlns:m="http://schemas.openxmlformats.org/officeDocument/2006/math">
                    <m:r>
                      <a:rPr lang="en-US" altLang="zh-CN" sz="2200" i="1" dirty="0" smtClean="0">
                        <a:latin typeface="Cambria Math"/>
                      </a:rPr>
                      <m:t>𝑆</m:t>
                    </m:r>
                    <m:r>
                      <a:rPr lang="en-US" altLang="zh-CN" sz="2200" i="1" dirty="0" smtClean="0">
                        <a:latin typeface="Cambria Math"/>
                      </a:rPr>
                      <m:t> </m:t>
                    </m:r>
                  </m:oMath>
                </a14:m>
                <a:r>
                  <a:rPr lang="en-US" altLang="zh-CN" sz="2200" i="0" dirty="0">
                    <a:latin typeface="Times New Roman" panose="02020603050405020304" pitchFamily="18" charset="0"/>
                    <a:cs typeface="Times New Roman" panose="02020603050405020304" pitchFamily="18" charset="0"/>
                  </a:rPr>
                  <a:t>on</a:t>
                </a:r>
                <a:r>
                  <a:rPr lang="en-US" altLang="zh-CN" sz="2200" i="0" dirty="0">
                    <a:latin typeface="+mj-lt"/>
                  </a:rPr>
                  <a:t> </a:t>
                </a:r>
                <a14:m>
                  <m:oMath xmlns:m="http://schemas.openxmlformats.org/officeDocument/2006/math">
                    <m:r>
                      <a:rPr lang="en-US" altLang="zh-CN" sz="2200" i="1" dirty="0" smtClean="0">
                        <a:latin typeface="Cambria Math"/>
                      </a:rPr>
                      <m:t>2</m:t>
                    </m:r>
                    <m:r>
                      <a:rPr lang="en-US" altLang="zh-CN" sz="2200" b="0" i="1" dirty="0" smtClean="0">
                        <a:latin typeface="Cambria Math"/>
                      </a:rPr>
                      <m:t> </m:t>
                    </m:r>
                  </m:oMath>
                </a14:m>
                <a:r>
                  <a:rPr lang="en-US" altLang="zh-CN" sz="2200" b="0" i="0" dirty="0">
                    <a:latin typeface="+mj-lt"/>
                  </a:rPr>
                  <a:t>|</a:t>
                </a:r>
                <a14:m>
                  <m:oMath xmlns:m="http://schemas.openxmlformats.org/officeDocument/2006/math">
                    <m:r>
                      <a:rPr lang="en-US" altLang="zh-CN" sz="2200" b="0" i="1" dirty="0" smtClean="0">
                        <a:latin typeface="Cambria Math"/>
                      </a:rPr>
                      <m:t> </m:t>
                    </m:r>
                    <m:r>
                      <a:rPr lang="en-US" altLang="zh-CN" sz="2200" i="1" dirty="0">
                        <a:latin typeface="Cambria Math"/>
                      </a:rPr>
                      <m:t>𝑆</m:t>
                    </m:r>
                    <m:r>
                      <m:rPr>
                        <m:nor/>
                      </m:rPr>
                      <a:rPr lang="en-US" altLang="zh-CN" sz="2200" dirty="0"/>
                      <m:t> </m:t>
                    </m:r>
                    <m:r>
                      <m:rPr>
                        <m:nor/>
                      </m:rPr>
                      <a:rPr lang="en-US" altLang="zh-CN" sz="2200" dirty="0">
                        <a:latin typeface="Times New Roman" panose="02020603050405020304" pitchFamily="18" charset="0"/>
                        <a:cs typeface="Times New Roman" panose="02020603050405020304" pitchFamily="18" charset="0"/>
                      </a:rPr>
                      <m:t>on</m:t>
                    </m:r>
                    <m:r>
                      <m:rPr>
                        <m:nor/>
                      </m:rPr>
                      <a:rPr lang="en-US" altLang="zh-CN" sz="2200" dirty="0"/>
                      <m:t> </m:t>
                    </m:r>
                    <m:r>
                      <a:rPr lang="en-US" altLang="zh-CN" sz="2200" b="0" i="1" dirty="0" smtClean="0">
                        <a:latin typeface="Cambria Math"/>
                      </a:rPr>
                      <m:t>1</m:t>
                    </m:r>
                    <m:r>
                      <a:rPr lang="en-US" altLang="zh-CN" sz="2200" b="0" i="1" smtClean="0">
                        <a:latin typeface="Cambria Math"/>
                      </a:rPr>
                      <m:t>)=</m:t>
                    </m:r>
                    <m:f>
                      <m:fPr>
                        <m:ctrlPr>
                          <a:rPr lang="en-US" altLang="zh-CN" sz="2200" b="0" i="1" smtClean="0">
                            <a:latin typeface="Cambria Math" charset="0"/>
                          </a:rPr>
                        </m:ctrlPr>
                      </m:fPr>
                      <m:num>
                        <m:r>
                          <a:rPr lang="en-US" altLang="zh-CN" sz="2200" b="0" i="1" smtClean="0">
                            <a:latin typeface="Cambria Math"/>
                          </a:rPr>
                          <m:t>39</m:t>
                        </m:r>
                      </m:num>
                      <m:den>
                        <m:r>
                          <a:rPr lang="en-US" altLang="zh-CN" sz="2200" b="0" i="1" smtClean="0">
                            <a:latin typeface="Cambria Math"/>
                          </a:rPr>
                          <m:t>49</m:t>
                        </m:r>
                      </m:den>
                    </m:f>
                    <m:r>
                      <a:rPr lang="en-US" altLang="zh-CN" sz="2200" b="0" i="1" smtClean="0">
                        <a:latin typeface="Cambria Math"/>
                      </a:rPr>
                      <m:t>=0.796</m:t>
                    </m:r>
                  </m:oMath>
                </a14:m>
                <a:r>
                  <a:rPr lang="en-US" altLang="zh-CN" sz="2200" dirty="0">
                    <a:latin typeface="+mj-lt"/>
                  </a:rPr>
                  <a:t>,  </a:t>
                </a:r>
                <a:endParaRPr lang="zh-CN" altLang="en-US" sz="2200" dirty="0">
                  <a:latin typeface="+mj-l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14865" y="4533512"/>
                <a:ext cx="4069592" cy="573234"/>
              </a:xfrm>
              <a:prstGeom prst="rect">
                <a:avLst/>
              </a:prstGeom>
              <a:blipFill>
                <a:blip r:embed="rId5"/>
                <a:stretch>
                  <a:fillRect r="-2549" b="-74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98749" y="5106746"/>
                <a:ext cx="8468535"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The experiment is not binomial because the </a:t>
                </a:r>
                <a:r>
                  <a:rPr lang="en-US" altLang="zh-CN" sz="2200" dirty="0">
                    <a:solidFill>
                      <a:srgbClr val="3333FF"/>
                    </a:solidFill>
                    <a:latin typeface="Times New Roman" panose="02020603050405020304" pitchFamily="18" charset="0"/>
                    <a:cs typeface="Times New Roman" panose="02020603050405020304" pitchFamily="18" charset="0"/>
                  </a:rPr>
                  <a:t>trials are not independent</a:t>
                </a:r>
                <a:r>
                  <a:rPr lang="en-US" altLang="zh-CN" sz="2200" dirty="0">
                    <a:latin typeface="Times New Roman" panose="02020603050405020304" pitchFamily="18" charset="0"/>
                    <a:cs typeface="Times New Roman" panose="02020603050405020304" pitchFamily="18" charset="0"/>
                  </a:rPr>
                  <a:t>. So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is not a binomial </a:t>
                </a:r>
                <a:r>
                  <a:rPr lang="en-US" altLang="zh-CN" sz="2200" dirty="0" err="1">
                    <a:latin typeface="Times New Roman" panose="02020603050405020304" pitchFamily="18" charset="0"/>
                    <a:cs typeface="Times New Roman" panose="02020603050405020304" pitchFamily="18" charset="0"/>
                  </a:rPr>
                  <a:t>rv.</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298749" y="5106746"/>
                <a:ext cx="8468535" cy="769441"/>
              </a:xfrm>
              <a:prstGeom prst="rect">
                <a:avLst/>
              </a:prstGeom>
              <a:blipFill>
                <a:blip r:embed="rId6"/>
                <a:stretch>
                  <a:fillRect l="-936" t="-5556" r="-936"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327833" y="4540883"/>
                <a:ext cx="4069592" cy="573234"/>
              </a:xfrm>
              <a:prstGeom prst="rect">
                <a:avLst/>
              </a:prstGeom>
              <a:noFill/>
            </p:spPr>
            <p:txBody>
              <a:bodyPr wrap="square" rtlCol="0">
                <a:spAutoFit/>
              </a:bodyPr>
              <a:lstStyle/>
              <a:p>
                <a14:m>
                  <m:oMath xmlns:m="http://schemas.openxmlformats.org/officeDocument/2006/math">
                    <m:r>
                      <a:rPr lang="en-US" altLang="zh-CN" sz="2200" b="0" i="1" smtClean="0">
                        <a:latin typeface="Cambria Math"/>
                      </a:rPr>
                      <m:t>𝑃</m:t>
                    </m:r>
                  </m:oMath>
                </a14:m>
                <a:r>
                  <a:rPr lang="en-US" altLang="zh-CN" sz="2200" b="0" i="0" dirty="0">
                    <a:latin typeface="+mj-lt"/>
                  </a:rPr>
                  <a:t>(</a:t>
                </a:r>
                <a14:m>
                  <m:oMath xmlns:m="http://schemas.openxmlformats.org/officeDocument/2006/math">
                    <m:r>
                      <a:rPr lang="en-US" altLang="zh-CN" sz="2200" i="1" dirty="0" smtClean="0">
                        <a:latin typeface="Cambria Math"/>
                      </a:rPr>
                      <m:t>𝑆</m:t>
                    </m:r>
                    <m:r>
                      <a:rPr lang="en-US" altLang="zh-CN" sz="2200" i="1" dirty="0" smtClean="0">
                        <a:latin typeface="Cambria Math"/>
                      </a:rPr>
                      <m:t> </m:t>
                    </m:r>
                  </m:oMath>
                </a14:m>
                <a:r>
                  <a:rPr lang="en-US" altLang="zh-CN" sz="2200" i="0" dirty="0">
                    <a:latin typeface="Times New Roman" panose="02020603050405020304" pitchFamily="18" charset="0"/>
                    <a:cs typeface="Times New Roman" panose="02020603050405020304" pitchFamily="18" charset="0"/>
                  </a:rPr>
                  <a:t>on</a:t>
                </a:r>
                <a:r>
                  <a:rPr lang="en-US" altLang="zh-CN" sz="2200" i="0" dirty="0">
                    <a:latin typeface="+mj-lt"/>
                  </a:rPr>
                  <a:t> </a:t>
                </a:r>
                <a14:m>
                  <m:oMath xmlns:m="http://schemas.openxmlformats.org/officeDocument/2006/math">
                    <m:r>
                      <a:rPr lang="en-US" altLang="zh-CN" sz="2200" i="1" dirty="0" smtClean="0">
                        <a:latin typeface="Cambria Math"/>
                      </a:rPr>
                      <m:t>2</m:t>
                    </m:r>
                    <m:r>
                      <a:rPr lang="en-US" altLang="zh-CN" sz="2200" b="0" i="1" dirty="0" smtClean="0">
                        <a:latin typeface="Cambria Math"/>
                      </a:rPr>
                      <m:t> </m:t>
                    </m:r>
                  </m:oMath>
                </a14:m>
                <a:r>
                  <a:rPr lang="en-US" altLang="zh-CN" sz="2200" b="0" i="0" dirty="0">
                    <a:latin typeface="+mj-lt"/>
                  </a:rPr>
                  <a:t>|</a:t>
                </a:r>
                <a14:m>
                  <m:oMath xmlns:m="http://schemas.openxmlformats.org/officeDocument/2006/math">
                    <m:r>
                      <a:rPr lang="en-US" altLang="zh-CN" sz="2200" b="0" i="1" dirty="0" smtClean="0">
                        <a:latin typeface="Cambria Math"/>
                      </a:rPr>
                      <m:t> </m:t>
                    </m:r>
                    <m:r>
                      <a:rPr lang="en-US" altLang="zh-CN" sz="2200" b="0" i="1" dirty="0" smtClean="0">
                        <a:latin typeface="Cambria Math"/>
                      </a:rPr>
                      <m:t>𝐹</m:t>
                    </m:r>
                    <m:r>
                      <m:rPr>
                        <m:nor/>
                      </m:rPr>
                      <a:rPr lang="en-US" altLang="zh-CN" sz="2200" dirty="0"/>
                      <m:t> </m:t>
                    </m:r>
                    <m:r>
                      <m:rPr>
                        <m:nor/>
                      </m:rPr>
                      <a:rPr lang="en-US" altLang="zh-CN" sz="2200" dirty="0">
                        <a:latin typeface="Times New Roman" panose="02020603050405020304" pitchFamily="18" charset="0"/>
                        <a:cs typeface="Times New Roman" panose="02020603050405020304" pitchFamily="18" charset="0"/>
                      </a:rPr>
                      <m:t>on</m:t>
                    </m:r>
                    <m:r>
                      <m:rPr>
                        <m:nor/>
                      </m:rPr>
                      <a:rPr lang="en-US" altLang="zh-CN" sz="2200" dirty="0"/>
                      <m:t> </m:t>
                    </m:r>
                    <m:r>
                      <a:rPr lang="en-US" altLang="zh-CN" sz="2200" b="0" i="1" dirty="0" smtClean="0">
                        <a:latin typeface="Cambria Math"/>
                      </a:rPr>
                      <m:t>1</m:t>
                    </m:r>
                    <m:r>
                      <a:rPr lang="en-US" altLang="zh-CN" sz="2200" b="0" i="1" smtClean="0">
                        <a:latin typeface="Cambria Math"/>
                      </a:rPr>
                      <m:t>)=</m:t>
                    </m:r>
                    <m:f>
                      <m:fPr>
                        <m:ctrlPr>
                          <a:rPr lang="en-US" altLang="zh-CN" sz="2200" b="0" i="1" smtClean="0">
                            <a:latin typeface="Cambria Math" charset="0"/>
                          </a:rPr>
                        </m:ctrlPr>
                      </m:fPr>
                      <m:num>
                        <m:r>
                          <a:rPr lang="en-US" altLang="zh-CN" sz="2200" b="0" i="1" smtClean="0">
                            <a:latin typeface="Cambria Math"/>
                          </a:rPr>
                          <m:t>40</m:t>
                        </m:r>
                      </m:num>
                      <m:den>
                        <m:r>
                          <a:rPr lang="en-US" altLang="zh-CN" sz="2200" b="0" i="1" smtClean="0">
                            <a:latin typeface="Cambria Math"/>
                          </a:rPr>
                          <m:t>49</m:t>
                        </m:r>
                      </m:den>
                    </m:f>
                    <m:r>
                      <a:rPr lang="en-US" altLang="zh-CN" sz="2200" b="0" i="1" smtClean="0">
                        <a:latin typeface="Cambria Math"/>
                      </a:rPr>
                      <m:t>=0.816</m:t>
                    </m:r>
                  </m:oMath>
                </a14:m>
                <a:r>
                  <a:rPr lang="en-US" altLang="zh-CN" sz="2200" dirty="0">
                    <a:latin typeface="+mj-lt"/>
                  </a:rPr>
                  <a:t>,  </a:t>
                </a:r>
                <a:endParaRPr lang="zh-CN" altLang="en-US" sz="2200" dirty="0">
                  <a:latin typeface="+mj-lt"/>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327833" y="4540883"/>
                <a:ext cx="4069592" cy="573234"/>
              </a:xfrm>
              <a:prstGeom prst="rect">
                <a:avLst/>
              </a:prstGeom>
              <a:blipFill>
                <a:blip r:embed="rId7"/>
                <a:stretch>
                  <a:fillRect r="-3144" b="-7447"/>
                </a:stretch>
              </a:blipFill>
            </p:spPr>
            <p:txBody>
              <a:bodyPr/>
              <a:lstStyle/>
              <a:p>
                <a:r>
                  <a:rPr lang="zh-CN" altLang="en-US">
                    <a:noFill/>
                  </a:rPr>
                  <a:t> </a:t>
                </a:r>
              </a:p>
            </p:txBody>
          </p:sp>
        </mc:Fallback>
      </mc:AlternateContent>
      <p:sp>
        <p:nvSpPr>
          <p:cNvPr id="2" name="矩形 1"/>
          <p:cNvSpPr/>
          <p:nvPr/>
        </p:nvSpPr>
        <p:spPr>
          <a:xfrm>
            <a:off x="1511660" y="2033845"/>
            <a:ext cx="702436"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No! </a:t>
            </a:r>
            <a:endParaRPr lang="zh-CN" altLang="en-US" sz="2200" dirty="0">
              <a:latin typeface="Times New Roman" panose="02020603050405020304" pitchFamily="18" charset="0"/>
              <a:cs typeface="Times New Roman" panose="02020603050405020304" pitchFamily="18" charset="0"/>
            </a:endParaRPr>
          </a:p>
        </p:txBody>
      </p:sp>
      <p:sp>
        <p:nvSpPr>
          <p:cNvPr id="13" name="灯片编号占位符 12">
            <a:extLst>
              <a:ext uri="{FF2B5EF4-FFF2-40B4-BE49-F238E27FC236}">
                <a16:creationId xmlns:a16="http://schemas.microsoft.com/office/drawing/2014/main" xmlns="" id="{6C2E6CAC-26F2-44B5-AD08-A8C34193E39C}"/>
              </a:ext>
            </a:extLst>
          </p:cNvPr>
          <p:cNvSpPr>
            <a:spLocks noGrp="1"/>
          </p:cNvSpPr>
          <p:nvPr>
            <p:ph type="sldNum" sz="quarter" idx="11"/>
          </p:nvPr>
        </p:nvSpPr>
        <p:spPr/>
        <p:txBody>
          <a:bodyPr/>
          <a:lstStyle/>
          <a:p>
            <a:pPr>
              <a:defRPr/>
            </a:pPr>
            <a:fld id="{DF2308B0-52A9-437D-9700-D7B37876F5B1}" type="slidenum">
              <a:rPr lang="zh-CN" altLang="en-US" smtClean="0"/>
              <a:pPr>
                <a:defRPr/>
              </a:pPr>
              <a:t>61</a:t>
            </a:fld>
            <a:endParaRPr lang="en-US" altLang="zh-CN" dirty="0"/>
          </a:p>
        </p:txBody>
      </p:sp>
    </p:spTree>
    <p:extLst>
      <p:ext uri="{BB962C8B-B14F-4D97-AF65-F5344CB8AC3E}">
        <p14:creationId xmlns:p14="http://schemas.microsoft.com/office/powerpoint/2010/main" val="2310937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arn(inVertic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arn(inVertical)">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barn(inVertical)">
                                      <p:cBhvr>
                                        <p:cTn id="4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1530" y="863715"/>
            <a:ext cx="8100900"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In general, if sampling is without replacement, the experiment will not yield independent trials. </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366117" y="1633156"/>
                <a:ext cx="8162587" cy="1107996"/>
              </a:xfrm>
              <a:prstGeom prst="rect">
                <a:avLst/>
              </a:prstGeom>
            </p:spPr>
            <p:txBody>
              <a:bodyPr wrap="square">
                <a:spAutoFit/>
              </a:bodyPr>
              <a:lstStyle/>
              <a:p>
                <a:pPr algn="just"/>
                <a:r>
                  <a:rPr lang="en-US" altLang="zh-CN" sz="2200" dirty="0">
                    <a:solidFill>
                      <a:srgbClr val="FF0000"/>
                    </a:solidFill>
                    <a:latin typeface="Times New Roman" panose="02020603050405020304" pitchFamily="18" charset="0"/>
                    <a:cs typeface="Times New Roman" panose="02020603050405020304" pitchFamily="18" charset="0"/>
                  </a:rPr>
                  <a:t>Example</a:t>
                </a:r>
                <a:r>
                  <a:rPr lang="zh-CN" altLang="en-US" sz="2200" dirty="0">
                    <a:solidFill>
                      <a:srgbClr val="FF0000"/>
                    </a:solidFill>
                  </a:rPr>
                  <a:t> </a:t>
                </a:r>
                <a:r>
                  <a:rPr lang="en-US" altLang="zh-CN" sz="2200" dirty="0">
                    <a:latin typeface="Times New Roman" panose="02020603050405020304" pitchFamily="18" charset="0"/>
                    <a:cs typeface="Times New Roman" panose="02020603050405020304" pitchFamily="18" charset="0"/>
                  </a:rPr>
                  <a:t>A certain state has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500,000</m:t>
                    </m:r>
                  </m:oMath>
                </a14:m>
                <a:r>
                  <a:rPr lang="en-US" altLang="zh-CN" sz="2200" dirty="0">
                    <a:latin typeface="Times New Roman" panose="02020603050405020304" pitchFamily="18" charset="0"/>
                    <a:cs typeface="Times New Roman" panose="02020603050405020304" pitchFamily="18" charset="0"/>
                  </a:rPr>
                  <a:t> licensed drivers, of whom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400,000</m:t>
                    </m:r>
                  </m:oMath>
                </a14:m>
                <a:r>
                  <a:rPr lang="en-US" altLang="zh-CN" sz="2200" dirty="0">
                    <a:latin typeface="Times New Roman" panose="02020603050405020304" pitchFamily="18" charset="0"/>
                    <a:cs typeface="Times New Roman" panose="02020603050405020304" pitchFamily="18" charset="0"/>
                  </a:rPr>
                  <a:t> are insured and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is the number among ten randomly selected drivers insured. What is the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366117" y="1633156"/>
                <a:ext cx="8162587" cy="1107996"/>
              </a:xfrm>
              <a:prstGeom prst="rect">
                <a:avLst/>
              </a:prstGeom>
              <a:blipFill>
                <a:blip r:embed="rId2"/>
                <a:stretch>
                  <a:fillRect l="-971" t="-3846" r="-971" b="-9890"/>
                </a:stretch>
              </a:blipFill>
            </p:spPr>
            <p:txBody>
              <a:bodyPr/>
              <a:lstStyle/>
              <a:p>
                <a:r>
                  <a:rPr lang="zh-CN" altLang="en-US">
                    <a:noFill/>
                  </a:rPr>
                  <a:t> </a:t>
                </a:r>
              </a:p>
            </p:txBody>
          </p:sp>
        </mc:Fallback>
      </mc:AlternateContent>
      <p:sp>
        <p:nvSpPr>
          <p:cNvPr id="7" name="矩形 6"/>
          <p:cNvSpPr/>
          <p:nvPr/>
        </p:nvSpPr>
        <p:spPr>
          <a:xfrm>
            <a:off x="410579" y="2741152"/>
            <a:ext cx="8616373"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The experiment consist of 10 trials. Each trial is randomly selecting a driver. Label the </a:t>
            </a:r>
            <a:r>
              <a:rPr lang="en-US" altLang="zh-CN" sz="2200" dirty="0" err="1">
                <a:latin typeface="Times New Roman" panose="02020603050405020304" pitchFamily="18" charset="0"/>
                <a:cs typeface="Times New Roman" panose="02020603050405020304" pitchFamily="18" charset="0"/>
              </a:rPr>
              <a:t>ith</a:t>
            </a:r>
            <a:r>
              <a:rPr lang="en-US" altLang="zh-CN" sz="2200" dirty="0">
                <a:latin typeface="Times New Roman" panose="02020603050405020304" pitchFamily="18" charset="0"/>
                <a:cs typeface="Times New Roman" panose="02020603050405020304" pitchFamily="18" charset="0"/>
              </a:rPr>
              <a:t> trial as a success if the </a:t>
            </a:r>
            <a:r>
              <a:rPr lang="en-US" altLang="zh-CN" sz="2200" dirty="0" err="1">
                <a:latin typeface="Times New Roman" panose="02020603050405020304" pitchFamily="18" charset="0"/>
                <a:cs typeface="Times New Roman" panose="02020603050405020304" pitchFamily="18" charset="0"/>
              </a:rPr>
              <a:t>ith</a:t>
            </a:r>
            <a:r>
              <a:rPr lang="en-US" altLang="zh-CN" sz="2200" dirty="0">
                <a:latin typeface="Times New Roman" panose="02020603050405020304" pitchFamily="18" charset="0"/>
                <a:cs typeface="Times New Roman" panose="02020603050405020304" pitchFamily="18" charset="0"/>
              </a:rPr>
              <a:t> driver selected is insured. </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32671" y="3901400"/>
                <a:ext cx="4049319" cy="529247"/>
              </a:xfrm>
              <a:prstGeom prst="rect">
                <a:avLst/>
              </a:prstGeom>
              <a:noFill/>
            </p:spPr>
            <p:txBody>
              <a:bodyPr wrap="square" rtlCol="0">
                <a:spAutoFit/>
              </a:bodyPr>
              <a:lstStyle/>
              <a:p>
                <a14:m>
                  <m:oMath xmlns:m="http://schemas.openxmlformats.org/officeDocument/2006/math">
                    <m:r>
                      <a:rPr lang="en-US" altLang="zh-CN" sz="2000" b="0" i="1" smtClean="0">
                        <a:latin typeface="Cambria Math"/>
                      </a:rPr>
                      <m:t>𝑃</m:t>
                    </m:r>
                  </m:oMath>
                </a14:m>
                <a:r>
                  <a:rPr lang="en-US" altLang="zh-CN" sz="2000" b="0" i="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2000" i="1" dirty="0" smtClean="0">
                        <a:latin typeface="Cambria Math"/>
                      </a:rPr>
                      <m:t>𝑆</m:t>
                    </m:r>
                    <m:r>
                      <a:rPr lang="en-US" altLang="zh-CN" sz="2000" i="1" dirty="0" smtClean="0">
                        <a:latin typeface="Cambria Math"/>
                      </a:rPr>
                      <m:t> </m:t>
                    </m:r>
                  </m:oMath>
                </a14:m>
                <a:r>
                  <a:rPr lang="en-US" altLang="zh-CN" sz="2000" i="0" dirty="0">
                    <a:latin typeface="Times New Roman" panose="02020603050405020304" pitchFamily="18" charset="0"/>
                    <a:cs typeface="Times New Roman" panose="02020603050405020304" pitchFamily="18" charset="0"/>
                  </a:rPr>
                  <a:t>on </a:t>
                </a:r>
                <a14:m>
                  <m:oMath xmlns:m="http://schemas.openxmlformats.org/officeDocument/2006/math">
                    <m:r>
                      <a:rPr lang="en-US" altLang="zh-CN" sz="2000" i="1" dirty="0" smtClean="0">
                        <a:latin typeface="Cambria Math"/>
                      </a:rPr>
                      <m:t>2</m:t>
                    </m:r>
                    <m:r>
                      <a:rPr lang="en-US" altLang="zh-CN" sz="2000" b="0" i="1" dirty="0" smtClean="0">
                        <a:latin typeface="Cambria Math"/>
                      </a:rPr>
                      <m:t> </m:t>
                    </m:r>
                  </m:oMath>
                </a14:m>
                <a:r>
                  <a:rPr lang="en-US" altLang="zh-CN" sz="2000" b="0" i="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2000" b="0" i="1" dirty="0" smtClean="0">
                        <a:latin typeface="Cambria Math"/>
                      </a:rPr>
                      <m:t> </m:t>
                    </m:r>
                    <m:r>
                      <a:rPr lang="en-US" altLang="zh-CN" sz="2000" i="1" dirty="0">
                        <a:latin typeface="Cambria Math"/>
                      </a:rPr>
                      <m:t>𝑆</m:t>
                    </m:r>
                    <m:r>
                      <m:rPr>
                        <m:nor/>
                      </m:rPr>
                      <a:rPr lang="en-US" altLang="zh-CN" sz="2000" dirty="0">
                        <a:latin typeface="Times New Roman" panose="02020603050405020304" pitchFamily="18" charset="0"/>
                        <a:cs typeface="Times New Roman" panose="02020603050405020304" pitchFamily="18" charset="0"/>
                      </a:rPr>
                      <m:t> </m:t>
                    </m:r>
                    <m:r>
                      <m:rPr>
                        <m:nor/>
                      </m:rPr>
                      <a:rPr lang="en-US" altLang="zh-CN" sz="2000" dirty="0">
                        <a:latin typeface="Times New Roman" panose="02020603050405020304" pitchFamily="18" charset="0"/>
                        <a:cs typeface="Times New Roman" panose="02020603050405020304" pitchFamily="18" charset="0"/>
                      </a:rPr>
                      <m:t>on</m:t>
                    </m:r>
                    <m:r>
                      <m:rPr>
                        <m:nor/>
                      </m:rPr>
                      <a:rPr lang="en-US" altLang="zh-CN" sz="2000" dirty="0">
                        <a:latin typeface="Times New Roman" panose="02020603050405020304" pitchFamily="18" charset="0"/>
                        <a:cs typeface="Times New Roman" panose="02020603050405020304" pitchFamily="18" charset="0"/>
                      </a:rPr>
                      <m:t> </m:t>
                    </m:r>
                    <m:r>
                      <a:rPr lang="en-US" altLang="zh-CN" sz="2000" b="0" i="1" dirty="0" smtClean="0">
                        <a:latin typeface="Cambria Math"/>
                      </a:rPr>
                      <m:t>1</m:t>
                    </m:r>
                    <m:r>
                      <a:rPr lang="en-US" altLang="zh-CN" sz="2000" b="0" i="1" smtClean="0">
                        <a:latin typeface="Cambria Math"/>
                      </a:rPr>
                      <m:t>)=</m:t>
                    </m:r>
                    <m:f>
                      <m:fPr>
                        <m:ctrlPr>
                          <a:rPr lang="en-US" altLang="zh-CN" sz="2000" b="0" i="1" smtClean="0">
                            <a:latin typeface="Cambria Math" charset="0"/>
                          </a:rPr>
                        </m:ctrlPr>
                      </m:fPr>
                      <m:num>
                        <m:r>
                          <a:rPr lang="en-US" altLang="zh-CN" sz="2000" b="0" i="1" smtClean="0">
                            <a:latin typeface="Cambria Math"/>
                          </a:rPr>
                          <m:t>399999</m:t>
                        </m:r>
                      </m:num>
                      <m:den>
                        <m:r>
                          <a:rPr lang="en-US" altLang="zh-CN" sz="2000" b="0" i="1" smtClean="0">
                            <a:latin typeface="Cambria Math"/>
                          </a:rPr>
                          <m:t>499999</m:t>
                        </m:r>
                      </m:den>
                    </m:f>
                    <m:r>
                      <a:rPr lang="en-US" altLang="zh-CN" sz="2000" b="0" i="1" dirty="0" smtClean="0">
                        <a:latin typeface="Cambria Math"/>
                        <a:ea typeface="Cambria Math"/>
                      </a:rPr>
                      <m:t>≈</m:t>
                    </m:r>
                    <m:r>
                      <a:rPr lang="en-US" altLang="zh-CN" sz="2000" b="0" i="1" smtClean="0">
                        <a:latin typeface="Cambria Math"/>
                      </a:rPr>
                      <m:t>0.8000</m:t>
                    </m:r>
                  </m:oMath>
                </a14:m>
                <a:r>
                  <a:rPr lang="en-US" altLang="zh-CN"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32671" y="3901400"/>
                <a:ext cx="4049319" cy="529247"/>
              </a:xfrm>
              <a:prstGeom prst="rect">
                <a:avLst/>
              </a:prstGeom>
              <a:blipFill>
                <a:blip r:embed="rId3"/>
                <a:stretch>
                  <a:fillRect r="-6175" b="-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593871" y="3901399"/>
                <a:ext cx="4182752" cy="529247"/>
              </a:xfrm>
              <a:prstGeom prst="rect">
                <a:avLst/>
              </a:prstGeom>
              <a:noFill/>
            </p:spPr>
            <p:txBody>
              <a:bodyPr wrap="square" rtlCol="0">
                <a:spAutoFit/>
              </a:bodyPr>
              <a:lstStyle/>
              <a:p>
                <a14:m>
                  <m:oMath xmlns:m="http://schemas.openxmlformats.org/officeDocument/2006/math">
                    <m:r>
                      <a:rPr lang="en-US" altLang="zh-CN" sz="2000" b="0" i="1" smtClean="0">
                        <a:latin typeface="Cambria Math"/>
                      </a:rPr>
                      <m:t>𝑃</m:t>
                    </m:r>
                  </m:oMath>
                </a14:m>
                <a:r>
                  <a:rPr lang="en-US" altLang="zh-CN" sz="2000" b="0" i="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2000" i="1" dirty="0" smtClean="0">
                        <a:latin typeface="Cambria Math"/>
                      </a:rPr>
                      <m:t>𝑆</m:t>
                    </m:r>
                    <m:r>
                      <a:rPr lang="en-US" altLang="zh-CN" sz="2000" i="1" dirty="0" smtClean="0">
                        <a:latin typeface="Cambria Math"/>
                      </a:rPr>
                      <m:t> </m:t>
                    </m:r>
                  </m:oMath>
                </a14:m>
                <a:r>
                  <a:rPr lang="en-US" altLang="zh-CN" sz="2000" i="0" dirty="0">
                    <a:latin typeface="Times New Roman" panose="02020603050405020304" pitchFamily="18" charset="0"/>
                    <a:cs typeface="Times New Roman" panose="02020603050405020304" pitchFamily="18" charset="0"/>
                  </a:rPr>
                  <a:t>on </a:t>
                </a:r>
                <a14:m>
                  <m:oMath xmlns:m="http://schemas.openxmlformats.org/officeDocument/2006/math">
                    <m:r>
                      <a:rPr lang="en-US" altLang="zh-CN" sz="2000" i="1" dirty="0" smtClean="0">
                        <a:latin typeface="Cambria Math"/>
                      </a:rPr>
                      <m:t>2</m:t>
                    </m:r>
                    <m:r>
                      <a:rPr lang="en-US" altLang="zh-CN" sz="2000" b="0" i="1" dirty="0" smtClean="0">
                        <a:latin typeface="Cambria Math"/>
                      </a:rPr>
                      <m:t> </m:t>
                    </m:r>
                  </m:oMath>
                </a14:m>
                <a:r>
                  <a:rPr lang="en-US" altLang="zh-CN" sz="2000" b="0" i="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2000" b="0" i="1" dirty="0" smtClean="0">
                        <a:latin typeface="Cambria Math"/>
                      </a:rPr>
                      <m:t> </m:t>
                    </m:r>
                    <m:r>
                      <a:rPr lang="en-US" altLang="zh-CN" sz="2000" b="0" i="1" dirty="0" smtClean="0">
                        <a:latin typeface="Cambria Math"/>
                      </a:rPr>
                      <m:t>𝐹</m:t>
                    </m:r>
                    <m:r>
                      <m:rPr>
                        <m:nor/>
                      </m:rPr>
                      <a:rPr lang="en-US" altLang="zh-CN" sz="2000" dirty="0">
                        <a:latin typeface="Times New Roman" panose="02020603050405020304" pitchFamily="18" charset="0"/>
                        <a:cs typeface="Times New Roman" panose="02020603050405020304" pitchFamily="18" charset="0"/>
                      </a:rPr>
                      <m:t> </m:t>
                    </m:r>
                    <m:r>
                      <m:rPr>
                        <m:nor/>
                      </m:rPr>
                      <a:rPr lang="en-US" altLang="zh-CN" sz="2000" dirty="0">
                        <a:latin typeface="Times New Roman" panose="02020603050405020304" pitchFamily="18" charset="0"/>
                        <a:cs typeface="Times New Roman" panose="02020603050405020304" pitchFamily="18" charset="0"/>
                      </a:rPr>
                      <m:t>on</m:t>
                    </m:r>
                    <m:r>
                      <m:rPr>
                        <m:nor/>
                      </m:rPr>
                      <a:rPr lang="en-US" altLang="zh-CN" sz="2000" dirty="0">
                        <a:latin typeface="Times New Roman" panose="02020603050405020304" pitchFamily="18" charset="0"/>
                        <a:cs typeface="Times New Roman" panose="02020603050405020304" pitchFamily="18" charset="0"/>
                      </a:rPr>
                      <m:t> </m:t>
                    </m:r>
                    <m:r>
                      <a:rPr lang="en-US" altLang="zh-CN" sz="2000" b="0" i="1" dirty="0" smtClean="0">
                        <a:latin typeface="Cambria Math"/>
                      </a:rPr>
                      <m:t>1</m:t>
                    </m:r>
                    <m:r>
                      <a:rPr lang="en-US" altLang="zh-CN" sz="2000" b="0" i="1" smtClean="0">
                        <a:latin typeface="Cambria Math"/>
                      </a:rPr>
                      <m:t>)=</m:t>
                    </m:r>
                    <m:f>
                      <m:fPr>
                        <m:ctrlPr>
                          <a:rPr lang="en-US" altLang="zh-CN" sz="2000" b="0" i="1" smtClean="0">
                            <a:latin typeface="Cambria Math" charset="0"/>
                          </a:rPr>
                        </m:ctrlPr>
                      </m:fPr>
                      <m:num>
                        <m:r>
                          <a:rPr lang="en-US" altLang="zh-CN" sz="2000" b="0" i="1" smtClean="0">
                            <a:latin typeface="Cambria Math"/>
                          </a:rPr>
                          <m:t>400000</m:t>
                        </m:r>
                      </m:num>
                      <m:den>
                        <m:r>
                          <a:rPr lang="en-US" altLang="zh-CN" sz="2000" b="0" i="1" smtClean="0">
                            <a:latin typeface="Cambria Math"/>
                          </a:rPr>
                          <m:t>499999</m:t>
                        </m:r>
                      </m:den>
                    </m:f>
                    <m:r>
                      <a:rPr lang="en-US" altLang="zh-CN" sz="2000" i="1">
                        <a:latin typeface="Cambria Math"/>
                        <a:ea typeface="Cambria Math"/>
                      </a:rPr>
                      <m:t>≈</m:t>
                    </m:r>
                    <m:r>
                      <a:rPr lang="en-US" altLang="zh-CN" sz="2000" b="0" i="1" smtClean="0">
                        <a:latin typeface="Cambria Math"/>
                      </a:rPr>
                      <m:t>0.8000</m:t>
                    </m:r>
                  </m:oMath>
                </a14:m>
                <a:r>
                  <a:rPr lang="en-US" altLang="zh-CN"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593871" y="3901399"/>
                <a:ext cx="4182752" cy="529247"/>
              </a:xfrm>
              <a:prstGeom prst="rect">
                <a:avLst/>
              </a:prstGeom>
              <a:blipFill>
                <a:blip r:embed="rId4"/>
                <a:stretch>
                  <a:fillRect r="-4082" b="-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10579" y="4468162"/>
                <a:ext cx="4476625" cy="529247"/>
              </a:xfrm>
              <a:prstGeom prst="rect">
                <a:avLst/>
              </a:prstGeom>
              <a:noFill/>
            </p:spPr>
            <p:txBody>
              <a:bodyPr wrap="square" rtlCol="0">
                <a:spAutoFit/>
              </a:bodyPr>
              <a:lstStyle/>
              <a:p>
                <a14:m>
                  <m:oMath xmlns:m="http://schemas.openxmlformats.org/officeDocument/2006/math">
                    <m:r>
                      <a:rPr lang="en-US" altLang="zh-CN" sz="2000" b="0" i="1" smtClean="0">
                        <a:latin typeface="Cambria Math"/>
                      </a:rPr>
                      <m:t>𝑃</m:t>
                    </m:r>
                  </m:oMath>
                </a14:m>
                <a:r>
                  <a:rPr lang="en-US" altLang="zh-CN" sz="2000" b="0" i="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2000" i="1" dirty="0" smtClean="0">
                        <a:latin typeface="Cambria Math"/>
                      </a:rPr>
                      <m:t>𝑆</m:t>
                    </m:r>
                    <m:r>
                      <a:rPr lang="en-US" altLang="zh-CN" sz="2000" i="1" dirty="0" smtClean="0">
                        <a:latin typeface="Cambria Math"/>
                      </a:rPr>
                      <m:t> </m:t>
                    </m:r>
                  </m:oMath>
                </a14:m>
                <a:r>
                  <a:rPr lang="en-US" altLang="zh-CN" sz="2000" i="0" dirty="0">
                    <a:latin typeface="Times New Roman" panose="02020603050405020304" pitchFamily="18" charset="0"/>
                    <a:cs typeface="Times New Roman" panose="02020603050405020304" pitchFamily="18" charset="0"/>
                  </a:rPr>
                  <a:t>on </a:t>
                </a:r>
                <a14:m>
                  <m:oMath xmlns:m="http://schemas.openxmlformats.org/officeDocument/2006/math">
                    <m:r>
                      <a:rPr lang="en-US" altLang="zh-CN" sz="2000" b="0" i="1" dirty="0" smtClean="0">
                        <a:latin typeface="Cambria Math"/>
                      </a:rPr>
                      <m:t>10 </m:t>
                    </m:r>
                  </m:oMath>
                </a14:m>
                <a:r>
                  <a:rPr lang="en-US" altLang="zh-CN" sz="2000" b="0" i="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2000" b="0" i="1" dirty="0" smtClean="0">
                        <a:latin typeface="Cambria Math"/>
                      </a:rPr>
                      <m:t> </m:t>
                    </m:r>
                    <m:r>
                      <a:rPr lang="en-US" altLang="zh-CN" sz="2000" i="1" dirty="0">
                        <a:latin typeface="Cambria Math"/>
                      </a:rPr>
                      <m:t>𝑆</m:t>
                    </m:r>
                    <m:r>
                      <m:rPr>
                        <m:nor/>
                      </m:rPr>
                      <a:rPr lang="en-US" altLang="zh-CN" sz="2000" dirty="0">
                        <a:latin typeface="Times New Roman" panose="02020603050405020304" pitchFamily="18" charset="0"/>
                        <a:cs typeface="Times New Roman" panose="02020603050405020304" pitchFamily="18" charset="0"/>
                      </a:rPr>
                      <m:t> </m:t>
                    </m:r>
                    <m:r>
                      <m:rPr>
                        <m:nor/>
                      </m:rPr>
                      <a:rPr lang="en-US" altLang="zh-CN" sz="2000" b="0" i="0" dirty="0" smtClean="0">
                        <a:latin typeface="Times New Roman" panose="02020603050405020304" pitchFamily="18" charset="0"/>
                        <a:cs typeface="Times New Roman" panose="02020603050405020304" pitchFamily="18" charset="0"/>
                      </a:rPr>
                      <m:t>first</m:t>
                    </m:r>
                    <m:r>
                      <m:rPr>
                        <m:nor/>
                      </m:rPr>
                      <a:rPr lang="en-US" altLang="zh-CN" sz="2000" dirty="0">
                        <a:latin typeface="Times New Roman" panose="02020603050405020304" pitchFamily="18" charset="0"/>
                        <a:cs typeface="Times New Roman" panose="02020603050405020304" pitchFamily="18" charset="0"/>
                      </a:rPr>
                      <m:t> </m:t>
                    </m:r>
                    <m:r>
                      <a:rPr lang="en-US" altLang="zh-CN" sz="2000" b="0" i="1" dirty="0" smtClean="0">
                        <a:latin typeface="Cambria Math"/>
                      </a:rPr>
                      <m:t>9</m:t>
                    </m:r>
                    <m:r>
                      <a:rPr lang="en-US" altLang="zh-CN" sz="2000" b="0" i="0" smtClean="0">
                        <a:latin typeface="Cambria Math"/>
                      </a:rPr>
                      <m:t>)</m:t>
                    </m:r>
                    <m:r>
                      <a:rPr lang="en-US" altLang="zh-CN" sz="2000" b="0" i="1" smtClean="0">
                        <a:latin typeface="Cambria Math"/>
                      </a:rPr>
                      <m:t>=</m:t>
                    </m:r>
                    <m:f>
                      <m:fPr>
                        <m:ctrlPr>
                          <a:rPr lang="en-US" altLang="zh-CN" sz="2000" b="0" i="1" smtClean="0">
                            <a:latin typeface="Cambria Math" charset="0"/>
                          </a:rPr>
                        </m:ctrlPr>
                      </m:fPr>
                      <m:num>
                        <m:r>
                          <a:rPr lang="en-US" altLang="zh-CN" sz="2000" b="0" i="1" smtClean="0">
                            <a:latin typeface="Cambria Math"/>
                          </a:rPr>
                          <m:t>399991</m:t>
                        </m:r>
                      </m:num>
                      <m:den>
                        <m:r>
                          <a:rPr lang="en-US" altLang="zh-CN" sz="2000" b="0" i="1" smtClean="0">
                            <a:latin typeface="Cambria Math"/>
                          </a:rPr>
                          <m:t>499991</m:t>
                        </m:r>
                      </m:den>
                    </m:f>
                    <m:r>
                      <a:rPr lang="en-US" altLang="zh-CN" sz="2000" b="0" i="1" dirty="0" smtClean="0">
                        <a:latin typeface="Cambria Math"/>
                        <a:ea typeface="Cambria Math"/>
                      </a:rPr>
                      <m:t>≈</m:t>
                    </m:r>
                    <m:r>
                      <a:rPr lang="en-US" altLang="zh-CN" sz="2000" b="0" i="1" smtClean="0">
                        <a:latin typeface="Cambria Math"/>
                      </a:rPr>
                      <m:t>0.8000</m:t>
                    </m:r>
                  </m:oMath>
                </a14:m>
                <a:r>
                  <a:rPr lang="en-US" altLang="zh-CN"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10579" y="4468162"/>
                <a:ext cx="4476625" cy="529247"/>
              </a:xfrm>
              <a:prstGeom prst="rect">
                <a:avLst/>
              </a:prstGeom>
              <a:blipFill>
                <a:blip r:embed="rId5"/>
                <a:stretch>
                  <a:fillRect r="-2721" b="-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55043" y="5036407"/>
                <a:ext cx="8321580" cy="1107996"/>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We find that the conditional probabilities differ so slightly from one another that for practical purposes the trials can be regarded as independent with constant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𝑆</m:t>
                        </m:r>
                      </m:e>
                    </m:d>
                    <m:r>
                      <a:rPr lang="en-US" altLang="zh-CN" sz="2200" b="0" i="1" smtClean="0">
                        <a:latin typeface="Cambria Math"/>
                      </a:rPr>
                      <m:t>=0.8</m:t>
                    </m:r>
                  </m:oMath>
                </a14:m>
                <a:r>
                  <a:rPr lang="en-US" altLang="zh-CN" sz="2200" dirty="0"/>
                  <a:t>.</a:t>
                </a:r>
                <a:endParaRPr lang="zh-CN" altLang="en-US" sz="2200" dirty="0"/>
              </a:p>
            </p:txBody>
          </p:sp>
        </mc:Choice>
        <mc:Fallback xmlns="">
          <p:sp>
            <p:nvSpPr>
              <p:cNvPr id="12" name="矩形 11"/>
              <p:cNvSpPr>
                <a:spLocks noRot="1" noChangeAspect="1" noMove="1" noResize="1" noEditPoints="1" noAdjustHandles="1" noChangeArrowheads="1" noChangeShapeType="1" noTextEdit="1"/>
              </p:cNvSpPr>
              <p:nvPr/>
            </p:nvSpPr>
            <p:spPr>
              <a:xfrm>
                <a:off x="455043" y="5036407"/>
                <a:ext cx="8321580" cy="1107996"/>
              </a:xfrm>
              <a:prstGeom prst="rect">
                <a:avLst/>
              </a:prstGeom>
              <a:blipFill>
                <a:blip r:embed="rId6"/>
                <a:stretch>
                  <a:fillRect l="-952" t="-3846" r="-952" b="-1044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455699CC-47D2-431E-995A-187A6E2DCA11}"/>
              </a:ext>
            </a:extLst>
          </p:cNvPr>
          <p:cNvSpPr>
            <a:spLocks noGrp="1"/>
          </p:cNvSpPr>
          <p:nvPr>
            <p:ph type="sldNum" sz="quarter" idx="11"/>
          </p:nvPr>
        </p:nvSpPr>
        <p:spPr/>
        <p:txBody>
          <a:bodyPr/>
          <a:lstStyle/>
          <a:p>
            <a:pPr>
              <a:defRPr/>
            </a:pPr>
            <a:fld id="{DF2308B0-52A9-437D-9700-D7B37876F5B1}" type="slidenum">
              <a:rPr lang="zh-CN" altLang="en-US" smtClean="0"/>
              <a:pPr>
                <a:defRPr/>
              </a:pPr>
              <a:t>62</a:t>
            </a:fld>
            <a:endParaRPr lang="en-US" altLang="zh-CN" dirty="0"/>
          </a:p>
        </p:txBody>
      </p:sp>
    </p:spTree>
    <p:extLst>
      <p:ext uri="{BB962C8B-B14F-4D97-AF65-F5344CB8AC3E}">
        <p14:creationId xmlns:p14="http://schemas.microsoft.com/office/powerpoint/2010/main" val="349645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P spid="11" grpId="0"/>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8084" y="1133745"/>
            <a:ext cx="8214356"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We will use the following rule in deciding whether a “without replacement” experiment can be treated as a binomial experiment.</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318083" y="2387495"/>
                <a:ext cx="8326230" cy="1446550"/>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Consider sampling without replacement from a population of size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𝑁</m:t>
                    </m:r>
                  </m:oMath>
                </a14:m>
                <a:r>
                  <a:rPr lang="en-US" altLang="zh-CN" sz="2200" dirty="0">
                    <a:latin typeface="Times New Roman" panose="02020603050405020304" pitchFamily="18" charset="0"/>
                    <a:cs typeface="Times New Roman" panose="02020603050405020304" pitchFamily="18" charset="0"/>
                  </a:rPr>
                  <a:t>. If the sample size (number of trials)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𝑛</m:t>
                    </m:r>
                  </m:oMath>
                </a14:m>
                <a:r>
                  <a:rPr lang="en-US" altLang="zh-CN" sz="2200" dirty="0">
                    <a:latin typeface="Times New Roman" panose="02020603050405020304" pitchFamily="18" charset="0"/>
                    <a:cs typeface="Times New Roman" panose="02020603050405020304" pitchFamily="18" charset="0"/>
                  </a:rPr>
                  <a:t> is </a:t>
                </a:r>
                <a:r>
                  <a:rPr lang="en-US" altLang="zh-CN" sz="2200" dirty="0">
                    <a:solidFill>
                      <a:srgbClr val="3333FF"/>
                    </a:solidFill>
                    <a:latin typeface="Times New Roman" panose="02020603050405020304" pitchFamily="18" charset="0"/>
                    <a:cs typeface="Times New Roman" panose="02020603050405020304" pitchFamily="18" charset="0"/>
                  </a:rPr>
                  <a:t>at most 5% </a:t>
                </a:r>
                <a:r>
                  <a:rPr lang="en-US" altLang="zh-CN" sz="2200" dirty="0">
                    <a:latin typeface="Times New Roman" panose="02020603050405020304" pitchFamily="18" charset="0"/>
                    <a:cs typeface="Times New Roman" panose="02020603050405020304" pitchFamily="18" charset="0"/>
                  </a:rPr>
                  <a:t>of the population size, the experiment can be analyzed as though it were exactly a binomial experiment.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318083" y="2387495"/>
                <a:ext cx="8326230" cy="1446550"/>
              </a:xfrm>
              <a:prstGeom prst="rect">
                <a:avLst/>
              </a:prstGeom>
              <a:blipFill>
                <a:blip r:embed="rId2"/>
                <a:stretch>
                  <a:fillRect l="-952" t="-2954" r="-952" b="-7595"/>
                </a:stretch>
              </a:blipFill>
            </p:spPr>
            <p:txBody>
              <a:bodyPr/>
              <a:lstStyle/>
              <a:p>
                <a:r>
                  <a:rPr lang="zh-CN" altLang="en-US">
                    <a:noFill/>
                  </a:rPr>
                  <a:t> </a:t>
                </a:r>
              </a:p>
            </p:txBody>
          </p:sp>
        </mc:Fallback>
      </mc:AlternateContent>
      <p:sp>
        <p:nvSpPr>
          <p:cNvPr id="5" name="TextBox 4"/>
          <p:cNvSpPr txBox="1"/>
          <p:nvPr/>
        </p:nvSpPr>
        <p:spPr>
          <a:xfrm>
            <a:off x="318083" y="1955770"/>
            <a:ext cx="1013557"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Rule</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p:sp>
        <p:nvSpPr>
          <p:cNvPr id="6" name="矩形 5"/>
          <p:cNvSpPr/>
          <p:nvPr/>
        </p:nvSpPr>
        <p:spPr>
          <a:xfrm>
            <a:off x="329805" y="4528281"/>
            <a:ext cx="8314507" cy="1107996"/>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If sampling is without replacement and the population size is </a:t>
            </a:r>
            <a:r>
              <a:rPr lang="en-US" altLang="zh-CN" sz="2200" dirty="0">
                <a:solidFill>
                  <a:srgbClr val="FF0000"/>
                </a:solidFill>
                <a:latin typeface="Times New Roman" panose="02020603050405020304" pitchFamily="18" charset="0"/>
                <a:cs typeface="Times New Roman" panose="02020603050405020304" pitchFamily="18" charset="0"/>
              </a:rPr>
              <a:t>not so big</a:t>
            </a:r>
            <a:r>
              <a:rPr lang="en-US" altLang="zh-CN" sz="2200" dirty="0">
                <a:latin typeface="Times New Roman" panose="02020603050405020304" pitchFamily="18" charset="0"/>
                <a:cs typeface="Times New Roman" panose="02020603050405020304" pitchFamily="18" charset="0"/>
              </a:rPr>
              <a:t>, then what is the probability distribution for the number of successes </a:t>
            </a:r>
            <a:r>
              <a:rPr lang="en-US" altLang="zh-CN" sz="2200" dirty="0">
                <a:solidFill>
                  <a:srgbClr val="FF0000"/>
                </a:solidFill>
                <a:latin typeface="Times New Roman" panose="02020603050405020304" pitchFamily="18" charset="0"/>
                <a:cs typeface="Times New Roman" panose="02020603050405020304" pitchFamily="18" charset="0"/>
              </a:rPr>
              <a:t>among the samples</a:t>
            </a:r>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p:sp>
        <p:nvSpPr>
          <p:cNvPr id="2" name="TextBox 1"/>
          <p:cNvSpPr txBox="1"/>
          <p:nvPr/>
        </p:nvSpPr>
        <p:spPr>
          <a:xfrm>
            <a:off x="329806" y="4078231"/>
            <a:ext cx="1316869"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Question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p:sp>
        <p:nvSpPr>
          <p:cNvPr id="7" name="灯片编号占位符 6">
            <a:extLst>
              <a:ext uri="{FF2B5EF4-FFF2-40B4-BE49-F238E27FC236}">
                <a16:creationId xmlns:a16="http://schemas.microsoft.com/office/drawing/2014/main" xmlns="" id="{6831AF5B-EC0E-458E-B334-2954413FD50E}"/>
              </a:ext>
            </a:extLst>
          </p:cNvPr>
          <p:cNvSpPr>
            <a:spLocks noGrp="1"/>
          </p:cNvSpPr>
          <p:nvPr>
            <p:ph type="sldNum" sz="quarter" idx="11"/>
          </p:nvPr>
        </p:nvSpPr>
        <p:spPr/>
        <p:txBody>
          <a:bodyPr/>
          <a:lstStyle/>
          <a:p>
            <a:pPr>
              <a:defRPr/>
            </a:pPr>
            <a:fld id="{DF2308B0-52A9-437D-9700-D7B37876F5B1}" type="slidenum">
              <a:rPr lang="zh-CN" altLang="en-US" smtClean="0"/>
              <a:pPr>
                <a:defRPr/>
              </a:pPr>
              <a:t>63</a:t>
            </a:fld>
            <a:endParaRPr lang="en-US" altLang="zh-CN" dirty="0"/>
          </a:p>
        </p:txBody>
      </p:sp>
    </p:spTree>
    <p:extLst>
      <p:ext uri="{BB962C8B-B14F-4D97-AF65-F5344CB8AC3E}">
        <p14:creationId xmlns:p14="http://schemas.microsoft.com/office/powerpoint/2010/main" val="114880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hlinkClick r:id="rId2" action="ppaction://hlinksldjump"/>
          </p:cNvPr>
          <p:cNvSpPr/>
          <p:nvPr/>
        </p:nvSpPr>
        <p:spPr>
          <a:xfrm>
            <a:off x="251520" y="863715"/>
            <a:ext cx="5126468" cy="430887"/>
          </a:xfrm>
          <a:prstGeom prst="rect">
            <a:avLst/>
          </a:prstGeom>
        </p:spPr>
        <p:txBody>
          <a:bodyPr wrap="none">
            <a:spAutoFit/>
          </a:bodyPr>
          <a:lstStyle/>
          <a:p>
            <a:r>
              <a:rPr lang="en-US" altLang="zh-CN" sz="2200" dirty="0">
                <a:solidFill>
                  <a:srgbClr val="3333FF"/>
                </a:solidFill>
              </a:rPr>
              <a:t>3.5 (1) The Hypergeometric Distribution</a:t>
            </a:r>
            <a:endParaRPr lang="zh-CN" altLang="en-US" sz="2200" dirty="0">
              <a:solidFill>
                <a:srgbClr val="3333FF"/>
              </a:solidFill>
            </a:endParaRPr>
          </a:p>
        </p:txBody>
      </p:sp>
      <mc:AlternateContent xmlns:mc="http://schemas.openxmlformats.org/markup-compatibility/2006" xmlns:a14="http://schemas.microsoft.com/office/drawing/2010/main">
        <mc:Choice Requires="a14">
          <p:sp>
            <p:nvSpPr>
              <p:cNvPr id="3" name="矩形 2"/>
              <p:cNvSpPr/>
              <p:nvPr/>
            </p:nvSpPr>
            <p:spPr>
              <a:xfrm>
                <a:off x="301510" y="2332110"/>
                <a:ext cx="8532440"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The experiment is selecting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𝑛</m:t>
                    </m:r>
                  </m:oMath>
                </a14:m>
                <a:r>
                  <a:rPr lang="en-US" altLang="zh-CN" sz="2200" dirty="0">
                    <a:latin typeface="Times New Roman" panose="02020603050405020304" pitchFamily="18" charset="0"/>
                    <a:cs typeface="Times New Roman" panose="02020603050405020304" pitchFamily="18" charset="0"/>
                  </a:rPr>
                  <a:t> individuals</a:t>
                </a: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without replacement in such a way that each subset of size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𝑛</m:t>
                    </m:r>
                  </m:oMath>
                </a14:m>
                <a:r>
                  <a:rPr lang="en-US" altLang="zh-CN" sz="2200" dirty="0">
                    <a:latin typeface="Times New Roman" panose="02020603050405020304" pitchFamily="18" charset="0"/>
                    <a:cs typeface="Times New Roman" panose="02020603050405020304" pitchFamily="18" charset="0"/>
                  </a:rPr>
                  <a:t> is equally likely to be chosen.</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301510" y="2332110"/>
                <a:ext cx="8532440" cy="769441"/>
              </a:xfrm>
              <a:prstGeom prst="rect">
                <a:avLst/>
              </a:prstGeom>
              <a:blipFill>
                <a:blip r:embed="rId3"/>
                <a:stretch>
                  <a:fillRect l="-929" t="-5556" r="-929"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87965" y="3260445"/>
                <a:ext cx="8532440" cy="43088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r>
                      <a:rPr lang="en-US" altLang="zh-CN" sz="2200" dirty="0">
                        <a:latin typeface="Cambria Math" panose="02040503050406030204" pitchFamily="18" charset="0"/>
                        <a:cs typeface="Times New Roman" panose="02020603050405020304" pitchFamily="18" charset="0"/>
                      </a:rPr>
                      <m:t>=</m:t>
                    </m:r>
                  </m:oMath>
                </a14:m>
                <a:r>
                  <a:rPr lang="en-US" altLang="zh-CN" sz="2200" dirty="0">
                    <a:latin typeface="Times New Roman" panose="02020603050405020304" pitchFamily="18" charset="0"/>
                    <a:cs typeface="Times New Roman" panose="02020603050405020304" pitchFamily="18" charset="0"/>
                  </a:rPr>
                  <a:t> the number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𝑆</m:t>
                    </m:r>
                  </m:oMath>
                </a14:m>
                <a:r>
                  <a:rPr lang="en-US" altLang="zh-CN" sz="2200" dirty="0">
                    <a:latin typeface="Times New Roman" panose="02020603050405020304" pitchFamily="18" charset="0"/>
                    <a:cs typeface="Times New Roman" panose="02020603050405020304" pitchFamily="18" charset="0"/>
                  </a:rPr>
                  <a:t>’s in the sample.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is a </a:t>
                </a:r>
                <a:r>
                  <a:rPr lang="en-US" altLang="zh-CN" sz="2200" dirty="0">
                    <a:solidFill>
                      <a:srgbClr val="FF0000"/>
                    </a:solidFill>
                    <a:latin typeface="Times New Roman" panose="02020603050405020304" pitchFamily="18" charset="0"/>
                    <a:cs typeface="Times New Roman" panose="02020603050405020304" pitchFamily="18" charset="0"/>
                  </a:rPr>
                  <a:t>hypergeometric </a:t>
                </a:r>
                <a:r>
                  <a:rPr lang="en-US" altLang="zh-CN" sz="2200" dirty="0" err="1">
                    <a:solidFill>
                      <a:srgbClr val="FF0000"/>
                    </a:solidFill>
                    <a:latin typeface="Times New Roman" panose="02020603050405020304" pitchFamily="18" charset="0"/>
                    <a:cs typeface="Times New Roman" panose="02020603050405020304" pitchFamily="18" charset="0"/>
                  </a:rPr>
                  <a:t>rv.</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287965" y="3260445"/>
                <a:ext cx="8532440" cy="430887"/>
              </a:xfrm>
              <a:prstGeom prst="rect">
                <a:avLst/>
              </a:prstGeom>
              <a:blipFill>
                <a:blip r:embed="rId4"/>
                <a:stretch>
                  <a:fillRect l="-929" t="-9859" b="-26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06610" y="3969060"/>
                <a:ext cx="8370930" cy="1107996"/>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The probability distribution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is the Hypergeometric distribution, which depends on the parameters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𝑛</m:t>
                    </m:r>
                    <m:r>
                      <a:rPr lang="en-US" altLang="zh-CN" sz="2200" dirty="0">
                        <a:latin typeface="Cambria Math" panose="02040503050406030204" pitchFamily="18" charset="0"/>
                        <a:cs typeface="Times New Roman" panose="02020603050405020304" pitchFamily="18" charset="0"/>
                      </a:rPr>
                      <m:t>, </m:t>
                    </m:r>
                    <m:r>
                      <a:rPr lang="en-US" altLang="zh-CN" sz="2200" dirty="0">
                        <a:latin typeface="Cambria Math" panose="02040503050406030204" pitchFamily="18" charset="0"/>
                        <a:cs typeface="Times New Roman" panose="02020603050405020304" pitchFamily="18" charset="0"/>
                      </a:rPr>
                      <m:t>𝑀</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𝑁</m:t>
                    </m:r>
                  </m:oMath>
                </a14:m>
                <a:r>
                  <a:rPr lang="en-US" altLang="zh-CN" sz="2200" dirty="0">
                    <a:latin typeface="Times New Roman" panose="02020603050405020304" pitchFamily="18" charset="0"/>
                    <a:cs typeface="Times New Roman" panose="02020603050405020304" pitchFamily="18" charset="0"/>
                  </a:rPr>
                  <a:t>, so we wish to obtain </a:t>
                </a:r>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𝑋</m:t>
                        </m:r>
                        <m:r>
                          <a:rPr lang="en-US" altLang="zh-CN" sz="2200" b="0" i="1" smtClean="0">
                            <a:latin typeface="Cambria Math"/>
                          </a:rPr>
                          <m:t>=</m:t>
                        </m:r>
                        <m:r>
                          <a:rPr lang="en-US" altLang="zh-CN" sz="2200" b="0" i="1" smtClean="0">
                            <a:latin typeface="Cambria Math"/>
                          </a:rPr>
                          <m:t>𝑥</m:t>
                        </m:r>
                      </m:e>
                    </m:d>
                    <m:r>
                      <a:rPr lang="en-US" altLang="zh-CN" sz="2200" b="0" i="1" smtClean="0">
                        <a:latin typeface="Cambria Math"/>
                      </a:rPr>
                      <m:t>=</m:t>
                    </m:r>
                    <m:r>
                      <a:rPr lang="en-US" altLang="zh-CN" sz="2200" b="0" i="1" smtClean="0">
                        <a:latin typeface="Cambria Math"/>
                      </a:rPr>
                      <m:t>h</m:t>
                    </m:r>
                    <m:r>
                      <a:rPr lang="en-US" altLang="zh-CN" sz="2200" b="0" i="1" smtClean="0">
                        <a:latin typeface="Cambria Math"/>
                      </a:rPr>
                      <m:t>(</m:t>
                    </m:r>
                    <m:r>
                      <a:rPr lang="en-US" altLang="zh-CN" sz="2200" b="0" i="1" smtClean="0">
                        <a:latin typeface="Cambria Math"/>
                      </a:rPr>
                      <m:t>𝑥</m:t>
                    </m:r>
                    <m:r>
                      <a:rPr lang="en-US" altLang="zh-CN" sz="2200" b="0" i="1" smtClean="0">
                        <a:latin typeface="Cambria Math"/>
                      </a:rPr>
                      <m:t>;</m:t>
                    </m:r>
                    <m:r>
                      <a:rPr lang="en-US" altLang="zh-CN" sz="2200" b="0" i="1" smtClean="0">
                        <a:latin typeface="Cambria Math"/>
                      </a:rPr>
                      <m:t>𝑛</m:t>
                    </m:r>
                    <m:r>
                      <a:rPr lang="en-US" altLang="zh-CN" sz="2200" b="0" i="1" smtClean="0">
                        <a:latin typeface="Cambria Math"/>
                      </a:rPr>
                      <m:t>,</m:t>
                    </m:r>
                    <m:r>
                      <a:rPr lang="en-US" altLang="zh-CN" sz="2200" b="0" i="1" smtClean="0">
                        <a:latin typeface="Cambria Math"/>
                      </a:rPr>
                      <m:t>𝑀</m:t>
                    </m:r>
                    <m:r>
                      <a:rPr lang="en-US" altLang="zh-CN" sz="2200" b="0" i="1" smtClean="0">
                        <a:latin typeface="Cambria Math"/>
                      </a:rPr>
                      <m:t>,</m:t>
                    </m:r>
                    <m:r>
                      <a:rPr lang="en-US" altLang="zh-CN" sz="2200" b="0" i="1" smtClean="0">
                        <a:latin typeface="Cambria Math"/>
                      </a:rPr>
                      <m:t>𝑁</m:t>
                    </m:r>
                    <m:r>
                      <a:rPr lang="en-US" altLang="zh-CN" sz="2200" b="0" i="1" smtClean="0">
                        <a:latin typeface="Cambria Math"/>
                      </a:rPr>
                      <m:t>)</m:t>
                    </m:r>
                  </m:oMath>
                </a14:m>
                <a:r>
                  <a:rPr lang="en-US" altLang="zh-CN" sz="2200" dirty="0"/>
                  <a:t>.</a:t>
                </a:r>
                <a:endParaRPr lang="zh-CN" altLang="en-US" sz="2200" dirty="0"/>
              </a:p>
            </p:txBody>
          </p:sp>
        </mc:Choice>
        <mc:Fallback xmlns="">
          <p:sp>
            <p:nvSpPr>
              <p:cNvPr id="9" name="矩形 8"/>
              <p:cNvSpPr>
                <a:spLocks noRot="1" noChangeAspect="1" noMove="1" noResize="1" noEditPoints="1" noAdjustHandles="1" noChangeArrowheads="1" noChangeShapeType="1" noTextEdit="1"/>
              </p:cNvSpPr>
              <p:nvPr/>
            </p:nvSpPr>
            <p:spPr>
              <a:xfrm>
                <a:off x="306610" y="3969060"/>
                <a:ext cx="8370930" cy="1107996"/>
              </a:xfrm>
              <a:prstGeom prst="rect">
                <a:avLst/>
              </a:prstGeom>
              <a:blipFill>
                <a:blip r:embed="rId5"/>
                <a:stretch>
                  <a:fillRect l="-947" t="-3846" r="-947" b="-109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86087" y="1403775"/>
                <a:ext cx="8513683" cy="769441"/>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Suppose a population or set consists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𝑁</m:t>
                    </m:r>
                  </m:oMath>
                </a14:m>
                <a:r>
                  <a:rPr lang="en-US" altLang="zh-CN" sz="2200" dirty="0">
                    <a:latin typeface="Times New Roman" panose="02020603050405020304" pitchFamily="18" charset="0"/>
                    <a:cs typeface="Times New Roman" panose="02020603050405020304" pitchFamily="18" charset="0"/>
                  </a:rPr>
                  <a:t> individuals, which can be characterized as a success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𝑆</m:t>
                    </m:r>
                  </m:oMath>
                </a14:m>
                <a:r>
                  <a:rPr lang="en-US" altLang="zh-CN" sz="2200" dirty="0">
                    <a:latin typeface="Times New Roman" panose="02020603050405020304" pitchFamily="18" charset="0"/>
                    <a:cs typeface="Times New Roman" panose="02020603050405020304" pitchFamily="18" charset="0"/>
                  </a:rPr>
                  <a:t>) or a failure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𝐹</m:t>
                    </m:r>
                  </m:oMath>
                </a14:m>
                <a:r>
                  <a:rPr lang="en-US" altLang="zh-CN" sz="2200" dirty="0">
                    <a:latin typeface="Times New Roman" panose="02020603050405020304" pitchFamily="18" charset="0"/>
                    <a:cs typeface="Times New Roman" panose="02020603050405020304" pitchFamily="18" charset="0"/>
                  </a:rPr>
                  <a:t>), and there are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𝑀</m:t>
                    </m:r>
                  </m:oMath>
                </a14:m>
                <a:r>
                  <a:rPr lang="en-US" altLang="zh-CN" sz="2200" dirty="0">
                    <a:latin typeface="Times New Roman" panose="02020603050405020304" pitchFamily="18" charset="0"/>
                    <a:cs typeface="Times New Roman" panose="02020603050405020304" pitchFamily="18" charset="0"/>
                  </a:rPr>
                  <a:t> successes.</a:t>
                </a:r>
              </a:p>
            </p:txBody>
          </p:sp>
        </mc:Choice>
        <mc:Fallback xmlns="">
          <p:sp>
            <p:nvSpPr>
              <p:cNvPr id="4" name="TextBox 3"/>
              <p:cNvSpPr txBox="1">
                <a:spLocks noRot="1" noChangeAspect="1" noMove="1" noResize="1" noEditPoints="1" noAdjustHandles="1" noChangeArrowheads="1" noChangeShapeType="1" noTextEdit="1"/>
              </p:cNvSpPr>
              <p:nvPr/>
            </p:nvSpPr>
            <p:spPr>
              <a:xfrm>
                <a:off x="286087" y="1403775"/>
                <a:ext cx="8513683" cy="769441"/>
              </a:xfrm>
              <a:prstGeom prst="rect">
                <a:avLst/>
              </a:prstGeom>
              <a:blipFill>
                <a:blip r:embed="rId6"/>
                <a:stretch>
                  <a:fillRect l="-931" t="-4762" r="-859" b="-15873"/>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xmlns="" id="{9B08EDD6-57D7-46FA-B907-E60BD192EE0B}"/>
              </a:ext>
            </a:extLst>
          </p:cNvPr>
          <p:cNvSpPr>
            <a:spLocks noGrp="1"/>
          </p:cNvSpPr>
          <p:nvPr>
            <p:ph type="sldNum" sz="quarter" idx="11"/>
          </p:nvPr>
        </p:nvSpPr>
        <p:spPr/>
        <p:txBody>
          <a:bodyPr/>
          <a:lstStyle/>
          <a:p>
            <a:pPr>
              <a:defRPr/>
            </a:pPr>
            <a:fld id="{DF2308B0-52A9-437D-9700-D7B37876F5B1}" type="slidenum">
              <a:rPr lang="zh-CN" altLang="en-US" smtClean="0"/>
              <a:pPr>
                <a:defRPr/>
              </a:pPr>
              <a:t>64</a:t>
            </a:fld>
            <a:endParaRPr lang="en-US" altLang="zh-CN" dirty="0"/>
          </a:p>
        </p:txBody>
      </p:sp>
    </p:spTree>
    <p:extLst>
      <p:ext uri="{BB962C8B-B14F-4D97-AF65-F5344CB8AC3E}">
        <p14:creationId xmlns:p14="http://schemas.microsoft.com/office/powerpoint/2010/main" val="85264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303163" y="908720"/>
                <a:ext cx="8454302" cy="1107996"/>
              </a:xfrm>
              <a:prstGeom prst="rect">
                <a:avLst/>
              </a:prstGeom>
            </p:spPr>
            <p:txBody>
              <a:bodyPr wrap="square">
                <a:spAutoFit/>
              </a:bodyPr>
              <a:lstStyle/>
              <a:p>
                <a:pPr algn="just"/>
                <a:r>
                  <a:rPr lang="en-US" altLang="zh-CN" sz="2200" dirty="0">
                    <a:solidFill>
                      <a:srgbClr val="FF0000"/>
                    </a:solidFill>
                    <a:latin typeface="Times New Roman" panose="02020603050405020304" pitchFamily="18" charset="0"/>
                    <a:cs typeface="Times New Roman" panose="02020603050405020304" pitchFamily="18" charset="0"/>
                  </a:rPr>
                  <a:t>Example A.1</a:t>
                </a:r>
                <a:r>
                  <a:rPr lang="en-US" altLang="zh-CN" sz="2200" dirty="0">
                    <a:solidFill>
                      <a:srgbClr val="FF0000"/>
                    </a:solidFill>
                  </a:rPr>
                  <a:t> </a:t>
                </a:r>
                <a:r>
                  <a:rPr lang="en-US" altLang="zh-CN" sz="2200" dirty="0">
                    <a:latin typeface="Times New Roman" panose="02020603050405020304" pitchFamily="18" charset="0"/>
                    <a:cs typeface="Times New Roman" panose="02020603050405020304" pitchFamily="18" charset="0"/>
                  </a:rPr>
                  <a:t>Suppose a box contains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50 </m:t>
                    </m:r>
                  </m:oMath>
                </a14:m>
                <a:r>
                  <a:rPr lang="en-US" altLang="zh-CN" sz="2200" dirty="0">
                    <a:latin typeface="Times New Roman" panose="02020603050405020304" pitchFamily="18" charset="0"/>
                    <a:cs typeface="Times New Roman" panose="02020603050405020304" pitchFamily="18" charset="0"/>
                  </a:rPr>
                  <a:t>balls, of which</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 40 </m:t>
                    </m:r>
                  </m:oMath>
                </a14:m>
                <a:r>
                  <a:rPr lang="en-US" altLang="zh-CN" sz="2200" dirty="0">
                    <a:latin typeface="Times New Roman" panose="02020603050405020304" pitchFamily="18" charset="0"/>
                    <a:cs typeface="Times New Roman" panose="02020603050405020304" pitchFamily="18" charset="0"/>
                  </a:rPr>
                  <a:t>are red and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is the number of red among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10</m:t>
                    </m:r>
                  </m:oMath>
                </a14:m>
                <a:r>
                  <a:rPr lang="en-US" altLang="zh-CN" sz="2200" dirty="0">
                    <a:latin typeface="Times New Roman" panose="02020603050405020304" pitchFamily="18" charset="0"/>
                    <a:cs typeface="Times New Roman" panose="02020603050405020304" pitchFamily="18" charset="0"/>
                  </a:rPr>
                  <a:t> randomly selected balls. Find the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of</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  </m:t>
                    </m:r>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303163" y="908720"/>
                <a:ext cx="8454302" cy="1107996"/>
              </a:xfrm>
              <a:prstGeom prst="rect">
                <a:avLst/>
              </a:prstGeom>
              <a:blipFill>
                <a:blip r:embed="rId2"/>
                <a:stretch>
                  <a:fillRect l="-937" t="-3846" r="-937" b="-10440"/>
                </a:stretch>
              </a:blipFill>
            </p:spPr>
            <p:txBody>
              <a:bodyPr/>
              <a:lstStyle/>
              <a:p>
                <a:r>
                  <a:rPr lang="zh-CN" altLang="en-US">
                    <a:noFill/>
                  </a:rPr>
                  <a:t> </a:t>
                </a:r>
              </a:p>
            </p:txBody>
          </p:sp>
        </mc:Fallback>
      </mc:AlternateContent>
      <p:sp>
        <p:nvSpPr>
          <p:cNvPr id="4" name="TextBox 3"/>
          <p:cNvSpPr txBox="1"/>
          <p:nvPr/>
        </p:nvSpPr>
        <p:spPr>
          <a:xfrm>
            <a:off x="342709" y="2069970"/>
            <a:ext cx="2001137"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Solution </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p:cNvSpPr txBox="1"/>
              <p:nvPr/>
            </p:nvSpPr>
            <p:spPr>
              <a:xfrm>
                <a:off x="1646675" y="2078850"/>
                <a:ext cx="6255695"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The possible values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are </a:t>
                </a:r>
                <a14:m>
                  <m:oMath xmlns:m="http://schemas.openxmlformats.org/officeDocument/2006/math">
                    <m:r>
                      <a:rPr lang="en-US" altLang="zh-CN" sz="2200">
                        <a:latin typeface="Cambria Math" panose="02040503050406030204" pitchFamily="18" charset="0"/>
                        <a:cs typeface="Times New Roman" panose="02020603050405020304" pitchFamily="18" charset="0"/>
                      </a:rPr>
                      <m:t>0,1,2,…,10</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646675" y="2078850"/>
                <a:ext cx="6255695" cy="430887"/>
              </a:xfrm>
              <a:prstGeom prst="rect">
                <a:avLst/>
              </a:prstGeom>
              <a:blipFill>
                <a:blip r:embed="rId3"/>
                <a:stretch>
                  <a:fillRect l="-1267" t="-9859"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11609" y="2491976"/>
                <a:ext cx="8375191" cy="853311"/>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Because the experiment is randomly selecting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10</m:t>
                    </m:r>
                  </m:oMath>
                </a14:m>
                <a:r>
                  <a:rPr lang="en-US" altLang="zh-CN" sz="2200" dirty="0">
                    <a:latin typeface="Times New Roman" panose="02020603050405020304" pitchFamily="18" charset="0"/>
                    <a:cs typeface="Times New Roman" panose="02020603050405020304" pitchFamily="18" charset="0"/>
                  </a:rPr>
                  <a:t> balls from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50</m:t>
                    </m:r>
                  </m:oMath>
                </a14:m>
                <a:r>
                  <a:rPr lang="en-US" altLang="zh-CN" sz="2200" dirty="0">
                    <a:latin typeface="Times New Roman" panose="02020603050405020304" pitchFamily="18" charset="0"/>
                    <a:cs typeface="Times New Roman" panose="02020603050405020304" pitchFamily="18" charset="0"/>
                  </a:rPr>
                  <a:t>, the sample space contains </a:t>
                </a:r>
                <a14:m>
                  <m:oMath xmlns:m="http://schemas.openxmlformats.org/officeDocument/2006/math">
                    <m:d>
                      <m:dPr>
                        <m:ctrlPr>
                          <a:rPr lang="en-US" altLang="zh-CN" sz="2200" i="1">
                            <a:latin typeface="Cambria Math" charset="0"/>
                            <a:cs typeface="Times New Roman" panose="02020603050405020304" pitchFamily="18" charset="0"/>
                          </a:rPr>
                        </m:ctrlPr>
                      </m:dPr>
                      <m:e>
                        <m:f>
                          <m:fPr>
                            <m:type m:val="noBar"/>
                            <m:ctrlPr>
                              <a:rPr lang="en-US" altLang="zh-CN" sz="2200" i="1">
                                <a:latin typeface="Cambria Math" charset="0"/>
                                <a:cs typeface="Times New Roman" panose="02020603050405020304" pitchFamily="18" charset="0"/>
                              </a:rPr>
                            </m:ctrlPr>
                          </m:fPr>
                          <m:num>
                            <m:r>
                              <a:rPr lang="en-US" altLang="zh-CN" sz="2200">
                                <a:latin typeface="Cambria Math" panose="02040503050406030204" pitchFamily="18" charset="0"/>
                                <a:cs typeface="Times New Roman" panose="02020603050405020304" pitchFamily="18" charset="0"/>
                              </a:rPr>
                              <m:t>50</m:t>
                            </m:r>
                          </m:num>
                          <m:den>
                            <m:r>
                              <a:rPr lang="en-US" altLang="zh-CN" sz="2200">
                                <a:latin typeface="Cambria Math" panose="02040503050406030204" pitchFamily="18" charset="0"/>
                                <a:cs typeface="Times New Roman" panose="02020603050405020304" pitchFamily="18" charset="0"/>
                              </a:rPr>
                              <m:t>10</m:t>
                            </m:r>
                          </m:den>
                        </m:f>
                      </m:e>
                    </m:d>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outcomes which are equally likely.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11609" y="2491976"/>
                <a:ext cx="8375191" cy="853311"/>
              </a:xfrm>
              <a:prstGeom prst="rect">
                <a:avLst/>
              </a:prstGeom>
              <a:blipFill>
                <a:blip r:embed="rId4"/>
                <a:stretch>
                  <a:fillRect l="-946" t="-5000" r="-946" b="-7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51289" y="3223138"/>
                <a:ext cx="3590641"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For any possible </a:t>
                </a:r>
                <a14:m>
                  <m:oMath xmlns:m="http://schemas.openxmlformats.org/officeDocument/2006/math">
                    <m:r>
                      <a:rPr lang="en-US" altLang="zh-CN" sz="2200" i="1" dirty="0" smtClean="0">
                        <a:latin typeface="Cambria Math"/>
                      </a:rPr>
                      <m:t>𝑥</m:t>
                    </m:r>
                  </m:oMath>
                </a14:m>
                <a:r>
                  <a:rPr lang="en-US" altLang="zh-CN" sz="2200" dirty="0">
                    <a:latin typeface="+mj-lt"/>
                  </a:rPr>
                  <a:t>, </a:t>
                </a:r>
                <a:endParaRPr lang="zh-CN" altLang="en-US" sz="220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51289" y="3223138"/>
                <a:ext cx="3590641" cy="430887"/>
              </a:xfrm>
              <a:prstGeom prst="rect">
                <a:avLst/>
              </a:prstGeom>
              <a:blipFill>
                <a:blip r:embed="rId5"/>
                <a:stretch>
                  <a:fillRect l="-2207"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06515" y="3759463"/>
                <a:ext cx="6148606" cy="882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𝑋</m:t>
                          </m:r>
                          <m:r>
                            <a:rPr lang="en-US" altLang="zh-CN" sz="2200" b="0" i="1" smtClean="0">
                              <a:latin typeface="Cambria Math"/>
                            </a:rPr>
                            <m:t>=</m:t>
                          </m:r>
                          <m:r>
                            <a:rPr lang="en-US" altLang="zh-CN" sz="2200" b="0" i="1" smtClean="0">
                              <a:latin typeface="Cambria Math"/>
                            </a:rPr>
                            <m:t>𝑥</m:t>
                          </m:r>
                        </m:e>
                      </m:d>
                      <m:r>
                        <a:rPr lang="en-US" altLang="zh-CN" sz="2200" b="0" i="1" smtClean="0">
                          <a:latin typeface="Cambria Math"/>
                        </a:rPr>
                        <m:t>=</m:t>
                      </m:r>
                      <m:f>
                        <m:fPr>
                          <m:ctrlPr>
                            <a:rPr lang="en-US" altLang="zh-CN" sz="2200" b="0" i="1" smtClean="0">
                              <a:latin typeface="Cambria Math" charset="0"/>
                            </a:rPr>
                          </m:ctrlPr>
                        </m:fPr>
                        <m:num>
                          <m:r>
                            <a:rPr lang="en-US" altLang="zh-CN" sz="2200" i="1">
                              <a:latin typeface="Cambria Math"/>
                            </a:rPr>
                            <m:t>𝑛𝑢𝑚𝑏𝑒𝑟</m:t>
                          </m:r>
                          <m:r>
                            <a:rPr lang="en-US" altLang="zh-CN" sz="2200" i="1">
                              <a:latin typeface="Cambria Math"/>
                            </a:rPr>
                            <m:t> </m:t>
                          </m:r>
                          <m:r>
                            <a:rPr lang="en-US" altLang="zh-CN" sz="2200" i="1">
                              <a:latin typeface="Cambria Math"/>
                            </a:rPr>
                            <m:t>𝑜𝑓</m:t>
                          </m:r>
                          <m:r>
                            <a:rPr lang="en-US" altLang="zh-CN" sz="2200" i="1">
                              <a:latin typeface="Cambria Math"/>
                            </a:rPr>
                            <m:t> </m:t>
                          </m:r>
                          <m:r>
                            <a:rPr lang="en-US" altLang="zh-CN" sz="2200" i="1">
                              <a:latin typeface="Cambria Math"/>
                            </a:rPr>
                            <m:t>𝑜𝑢𝑡𝑐𝑜𝑚𝑒𝑠</m:t>
                          </m:r>
                          <m:r>
                            <a:rPr lang="en-US" altLang="zh-CN" sz="2200" i="1">
                              <a:latin typeface="Cambria Math"/>
                            </a:rPr>
                            <m:t> </m:t>
                          </m:r>
                          <m:r>
                            <a:rPr lang="en-US" altLang="zh-CN" sz="2200" i="1">
                              <a:latin typeface="Cambria Math"/>
                            </a:rPr>
                            <m:t>h𝑎𝑣𝑖𝑛𝑔</m:t>
                          </m:r>
                          <m:r>
                            <a:rPr lang="en-US" altLang="zh-CN" sz="2200" b="0" i="1" smtClean="0">
                              <a:latin typeface="Cambria Math"/>
                            </a:rPr>
                            <m:t> </m:t>
                          </m:r>
                          <m:r>
                            <a:rPr lang="en-US" altLang="zh-CN" sz="2200" b="0" i="1" smtClean="0">
                              <a:latin typeface="Cambria Math"/>
                            </a:rPr>
                            <m:t>𝑋</m:t>
                          </m:r>
                          <m:r>
                            <a:rPr lang="en-US" altLang="zh-CN" sz="2200" b="0" i="1" smtClean="0">
                              <a:latin typeface="Cambria Math"/>
                            </a:rPr>
                            <m:t>=</m:t>
                          </m:r>
                          <m:r>
                            <a:rPr lang="en-US" altLang="zh-CN" sz="2200" b="0" i="1" smtClean="0">
                              <a:latin typeface="Cambria Math"/>
                            </a:rPr>
                            <m:t>𝑥</m:t>
                          </m:r>
                        </m:num>
                        <m:den>
                          <m:d>
                            <m:dPr>
                              <m:ctrlPr>
                                <a:rPr lang="en-US" altLang="zh-CN" sz="2200" i="1">
                                  <a:latin typeface="Cambria Math" charset="0"/>
                                </a:rPr>
                              </m:ctrlPr>
                            </m:dPr>
                            <m:e>
                              <m:f>
                                <m:fPr>
                                  <m:type m:val="noBar"/>
                                  <m:ctrlPr>
                                    <a:rPr lang="en-US" altLang="zh-CN" sz="2200" i="1">
                                      <a:latin typeface="Cambria Math" charset="0"/>
                                    </a:rPr>
                                  </m:ctrlPr>
                                </m:fPr>
                                <m:num>
                                  <m:r>
                                    <a:rPr lang="en-US" altLang="zh-CN" sz="2200" i="1">
                                      <a:latin typeface="Cambria Math"/>
                                    </a:rPr>
                                    <m:t>50</m:t>
                                  </m:r>
                                </m:num>
                                <m:den>
                                  <m:r>
                                    <a:rPr lang="en-US" altLang="zh-CN" sz="2200" i="1">
                                      <a:latin typeface="Cambria Math"/>
                                    </a:rPr>
                                    <m:t>10</m:t>
                                  </m:r>
                                </m:den>
                              </m:f>
                            </m:e>
                          </m:d>
                        </m:den>
                      </m:f>
                    </m:oMath>
                  </m:oMathPara>
                </a14:m>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06515" y="3759463"/>
                <a:ext cx="6148606" cy="8821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42709" y="4689140"/>
                <a:ext cx="8503199" cy="126573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Note that there are </a:t>
                </a:r>
                <a14:m>
                  <m:oMath xmlns:m="http://schemas.openxmlformats.org/officeDocument/2006/math">
                    <m:d>
                      <m:dPr>
                        <m:ctrlPr>
                          <a:rPr lang="en-US" altLang="zh-CN" sz="2200" i="1">
                            <a:latin typeface="Cambria Math" charset="0"/>
                            <a:cs typeface="Times New Roman" panose="02020603050405020304" pitchFamily="18" charset="0"/>
                          </a:rPr>
                        </m:ctrlPr>
                      </m:dPr>
                      <m:e>
                        <m:f>
                          <m:fPr>
                            <m:type m:val="noBar"/>
                            <m:ctrlPr>
                              <a:rPr lang="en-US" altLang="zh-CN" sz="2200" i="1">
                                <a:latin typeface="Cambria Math" charset="0"/>
                                <a:cs typeface="Times New Roman" panose="02020603050405020304" pitchFamily="18" charset="0"/>
                              </a:rPr>
                            </m:ctrlPr>
                          </m:fPr>
                          <m:num>
                            <m:r>
                              <a:rPr lang="en-US" altLang="zh-CN" sz="2200">
                                <a:latin typeface="Cambria Math" panose="02040503050406030204" pitchFamily="18" charset="0"/>
                                <a:cs typeface="Times New Roman" panose="02020603050405020304" pitchFamily="18" charset="0"/>
                              </a:rPr>
                              <m:t>40</m:t>
                            </m:r>
                          </m:num>
                          <m:den>
                            <m:r>
                              <a:rPr lang="en-US" altLang="zh-CN" sz="2200">
                                <a:latin typeface="Cambria Math" panose="02040503050406030204" pitchFamily="18" charset="0"/>
                                <a:cs typeface="Times New Roman" panose="02020603050405020304" pitchFamily="18" charset="0"/>
                              </a:rPr>
                              <m:t>𝑥</m:t>
                            </m:r>
                          </m:den>
                        </m:f>
                      </m:e>
                    </m:d>
                  </m:oMath>
                </a14:m>
                <a:r>
                  <a:rPr lang="en-US" altLang="zh-CN" sz="2200" dirty="0">
                    <a:latin typeface="Times New Roman" panose="02020603050405020304" pitchFamily="18" charset="0"/>
                    <a:cs typeface="Times New Roman" panose="02020603050405020304" pitchFamily="18" charset="0"/>
                  </a:rPr>
                  <a:t> ways of selecting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𝑥</m:t>
                    </m:r>
                  </m:oMath>
                </a14:m>
                <a:r>
                  <a:rPr lang="en-US" altLang="zh-CN" sz="2200" dirty="0">
                    <a:latin typeface="Times New Roman" panose="02020603050405020304" pitchFamily="18" charset="0"/>
                    <a:cs typeface="Times New Roman" panose="02020603050405020304" pitchFamily="18" charset="0"/>
                  </a:rPr>
                  <a:t> red ball, and for each such way there are </a:t>
                </a:r>
                <a14:m>
                  <m:oMath xmlns:m="http://schemas.openxmlformats.org/officeDocument/2006/math">
                    <m:d>
                      <m:dPr>
                        <m:ctrlPr>
                          <a:rPr lang="en-US" altLang="zh-CN" sz="2200" i="1">
                            <a:latin typeface="Cambria Math" charset="0"/>
                            <a:cs typeface="Times New Roman" panose="02020603050405020304" pitchFamily="18" charset="0"/>
                          </a:rPr>
                        </m:ctrlPr>
                      </m:dPr>
                      <m:e>
                        <m:f>
                          <m:fPr>
                            <m:type m:val="noBar"/>
                            <m:ctrlPr>
                              <a:rPr lang="en-US" altLang="zh-CN" sz="2200" i="1">
                                <a:latin typeface="Cambria Math" charset="0"/>
                                <a:cs typeface="Times New Roman" panose="02020603050405020304" pitchFamily="18" charset="0"/>
                              </a:rPr>
                            </m:ctrlPr>
                          </m:fPr>
                          <m:num>
                            <m:r>
                              <a:rPr lang="en-US" altLang="zh-CN" sz="2200">
                                <a:latin typeface="Cambria Math" panose="02040503050406030204" pitchFamily="18" charset="0"/>
                                <a:cs typeface="Times New Roman" panose="02020603050405020304" pitchFamily="18" charset="0"/>
                              </a:rPr>
                              <m:t>10</m:t>
                            </m:r>
                          </m:num>
                          <m:den>
                            <m:r>
                              <a:rPr lang="en-US" altLang="zh-CN" sz="2200">
                                <a:latin typeface="Cambria Math" panose="02040503050406030204" pitchFamily="18" charset="0"/>
                                <a:cs typeface="Times New Roman" panose="02020603050405020304" pitchFamily="18" charset="0"/>
                              </a:rPr>
                              <m:t>10−</m:t>
                            </m:r>
                            <m:r>
                              <a:rPr lang="en-US" altLang="zh-CN" sz="2200">
                                <a:latin typeface="Cambria Math" panose="02040503050406030204" pitchFamily="18" charset="0"/>
                                <a:cs typeface="Times New Roman" panose="02020603050405020304" pitchFamily="18" charset="0"/>
                              </a:rPr>
                              <m:t>𝑥</m:t>
                            </m:r>
                          </m:den>
                        </m:f>
                      </m:e>
                    </m:d>
                  </m:oMath>
                </a14:m>
                <a:r>
                  <a:rPr lang="en-US" altLang="zh-CN" sz="2200" dirty="0">
                    <a:latin typeface="Times New Roman" panose="02020603050405020304" pitchFamily="18" charset="0"/>
                    <a:cs typeface="Times New Roman" panose="02020603050405020304" pitchFamily="18" charset="0"/>
                  </a:rPr>
                  <a:t> ways of selecting the other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10−</m:t>
                    </m:r>
                    <m:r>
                      <a:rPr lang="en-US" altLang="zh-CN" sz="2200" dirty="0">
                        <a:latin typeface="Cambria Math" panose="02040503050406030204" pitchFamily="18" charset="0"/>
                        <a:cs typeface="Times New Roman" panose="02020603050405020304" pitchFamily="18" charset="0"/>
                      </a:rPr>
                      <m:t>𝑥</m:t>
                    </m:r>
                  </m:oMath>
                </a14:m>
                <a:r>
                  <a:rPr lang="en-US" altLang="zh-CN" sz="2200" dirty="0">
                    <a:latin typeface="Times New Roman" panose="02020603050405020304" pitchFamily="18" charset="0"/>
                    <a:cs typeface="Times New Roman" panose="02020603050405020304" pitchFamily="18" charset="0"/>
                  </a:rPr>
                  <a:t> to fill out the sample.</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342709" y="4689140"/>
                <a:ext cx="8503199" cy="1265731"/>
              </a:xfrm>
              <a:prstGeom prst="rect">
                <a:avLst/>
              </a:prstGeom>
              <a:blipFill>
                <a:blip r:embed="rId7"/>
                <a:stretch>
                  <a:fillRect l="-932" t="-962" r="-93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114113" y="3703133"/>
                <a:ext cx="1809534" cy="9622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f>
                        <m:fPr>
                          <m:ctrlPr>
                            <a:rPr lang="en-US" altLang="zh-CN" sz="2200" b="0" i="1" smtClean="0">
                              <a:latin typeface="Cambria Math" charset="0"/>
                            </a:rPr>
                          </m:ctrlPr>
                        </m:fPr>
                        <m:num>
                          <m:d>
                            <m:dPr>
                              <m:ctrlPr>
                                <a:rPr lang="en-US" altLang="zh-CN" sz="2200" b="0" i="1" smtClean="0">
                                  <a:latin typeface="Cambria Math" charset="0"/>
                                </a:rPr>
                              </m:ctrlPr>
                            </m:dPr>
                            <m:e>
                              <m:f>
                                <m:fPr>
                                  <m:type m:val="noBar"/>
                                  <m:ctrlPr>
                                    <a:rPr lang="en-US" altLang="zh-CN" sz="2200" b="0" i="1" smtClean="0">
                                      <a:latin typeface="Cambria Math" charset="0"/>
                                    </a:rPr>
                                  </m:ctrlPr>
                                </m:fPr>
                                <m:num>
                                  <m:r>
                                    <a:rPr lang="en-US" altLang="zh-CN" sz="2200" b="0" i="1" smtClean="0">
                                      <a:latin typeface="Cambria Math"/>
                                    </a:rPr>
                                    <m:t>40</m:t>
                                  </m:r>
                                </m:num>
                                <m:den>
                                  <m:r>
                                    <a:rPr lang="en-US" altLang="zh-CN" sz="2200" b="0" i="1" smtClean="0">
                                      <a:latin typeface="Cambria Math"/>
                                    </a:rPr>
                                    <m:t>𝑥</m:t>
                                  </m:r>
                                </m:den>
                              </m:f>
                            </m:e>
                          </m:d>
                          <m:d>
                            <m:dPr>
                              <m:ctrlPr>
                                <a:rPr lang="en-US" altLang="zh-CN" sz="2200" b="0" i="1" smtClean="0">
                                  <a:latin typeface="Cambria Math" charset="0"/>
                                </a:rPr>
                              </m:ctrlPr>
                            </m:dPr>
                            <m:e>
                              <m:f>
                                <m:fPr>
                                  <m:type m:val="noBar"/>
                                  <m:ctrlPr>
                                    <a:rPr lang="en-US" altLang="zh-CN" sz="2200" b="0" i="1" smtClean="0">
                                      <a:latin typeface="Cambria Math" charset="0"/>
                                    </a:rPr>
                                  </m:ctrlPr>
                                </m:fPr>
                                <m:num>
                                  <m:r>
                                    <a:rPr lang="en-US" altLang="zh-CN" sz="2200" b="0" i="1" smtClean="0">
                                      <a:latin typeface="Cambria Math"/>
                                    </a:rPr>
                                    <m:t>10</m:t>
                                  </m:r>
                                </m:num>
                                <m:den>
                                  <m:r>
                                    <a:rPr lang="en-US" altLang="zh-CN" sz="2200" b="0" i="1" smtClean="0">
                                      <a:latin typeface="Cambria Math"/>
                                    </a:rPr>
                                    <m:t>10−</m:t>
                                  </m:r>
                                  <m:r>
                                    <a:rPr lang="en-US" altLang="zh-CN" sz="2200" b="0" i="1" smtClean="0">
                                      <a:latin typeface="Cambria Math"/>
                                    </a:rPr>
                                    <m:t>𝑥</m:t>
                                  </m:r>
                                </m:den>
                              </m:f>
                            </m:e>
                          </m:d>
                        </m:num>
                        <m:den>
                          <m:d>
                            <m:dPr>
                              <m:ctrlPr>
                                <a:rPr lang="en-US" altLang="zh-CN" sz="2200" b="0" i="1" smtClean="0">
                                  <a:latin typeface="Cambria Math" charset="0"/>
                                </a:rPr>
                              </m:ctrlPr>
                            </m:dPr>
                            <m:e>
                              <m:f>
                                <m:fPr>
                                  <m:type m:val="noBar"/>
                                  <m:ctrlPr>
                                    <a:rPr lang="en-US" altLang="zh-CN" sz="2200" b="0" i="1" smtClean="0">
                                      <a:latin typeface="Cambria Math" charset="0"/>
                                    </a:rPr>
                                  </m:ctrlPr>
                                </m:fPr>
                                <m:num>
                                  <m:r>
                                    <a:rPr lang="en-US" altLang="zh-CN" sz="2200" b="0" i="1" smtClean="0">
                                      <a:latin typeface="Cambria Math"/>
                                    </a:rPr>
                                    <m:t>50</m:t>
                                  </m:r>
                                </m:num>
                                <m:den>
                                  <m:r>
                                    <a:rPr lang="en-US" altLang="zh-CN" sz="2200" b="0" i="1" smtClean="0">
                                      <a:latin typeface="Cambria Math"/>
                                    </a:rPr>
                                    <m:t>10</m:t>
                                  </m:r>
                                </m:den>
                              </m:f>
                            </m:e>
                          </m:d>
                        </m:den>
                      </m:f>
                    </m:oMath>
                  </m:oMathPara>
                </a14:m>
                <a:endParaRPr lang="zh-CN" altLang="en-US" sz="2200" dirty="0">
                  <a:latin typeface="+mj-lt"/>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114113" y="3703133"/>
                <a:ext cx="1809534" cy="962251"/>
              </a:xfrm>
              <a:prstGeom prst="rect">
                <a:avLst/>
              </a:prstGeom>
              <a:blipFill>
                <a:blip r:embed="rId8"/>
                <a:stretch>
                  <a:fillRect/>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xmlns="" id="{F8DFF944-618C-4985-BCD3-3CADAA20DAB9}"/>
              </a:ext>
            </a:extLst>
          </p:cNvPr>
          <p:cNvSpPr>
            <a:spLocks noGrp="1"/>
          </p:cNvSpPr>
          <p:nvPr>
            <p:ph type="sldNum" sz="quarter" idx="11"/>
          </p:nvPr>
        </p:nvSpPr>
        <p:spPr/>
        <p:txBody>
          <a:bodyPr/>
          <a:lstStyle/>
          <a:p>
            <a:pPr>
              <a:defRPr/>
            </a:pPr>
            <a:fld id="{DF2308B0-52A9-437D-9700-D7B37876F5B1}" type="slidenum">
              <a:rPr lang="zh-CN" altLang="en-US" smtClean="0"/>
              <a:pPr>
                <a:defRPr/>
              </a:pPr>
              <a:t>65</a:t>
            </a:fld>
            <a:endParaRPr lang="en-US" altLang="zh-CN" dirty="0"/>
          </a:p>
        </p:txBody>
      </p:sp>
    </p:spTree>
    <p:extLst>
      <p:ext uri="{BB962C8B-B14F-4D97-AF65-F5344CB8AC3E}">
        <p14:creationId xmlns:p14="http://schemas.microsoft.com/office/powerpoint/2010/main" val="263377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inVertical)">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arn(inVertical)">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0" grpId="0"/>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308389" y="2258870"/>
                <a:ext cx="8378411"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Suppose a box contains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50 </m:t>
                    </m:r>
                  </m:oMath>
                </a14:m>
                <a:r>
                  <a:rPr lang="en-US" altLang="zh-CN" sz="2200" dirty="0">
                    <a:latin typeface="Times New Roman" panose="02020603050405020304" pitchFamily="18" charset="0"/>
                    <a:cs typeface="Times New Roman" panose="02020603050405020304" pitchFamily="18" charset="0"/>
                  </a:rPr>
                  <a:t>balls, of which</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 8 </m:t>
                    </m:r>
                  </m:oMath>
                </a14:m>
                <a:r>
                  <a:rPr lang="en-US" altLang="zh-CN" sz="2200" dirty="0">
                    <a:latin typeface="Times New Roman" panose="02020603050405020304" pitchFamily="18" charset="0"/>
                    <a:cs typeface="Times New Roman" panose="02020603050405020304" pitchFamily="18" charset="0"/>
                  </a:rPr>
                  <a:t>are red and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is the number of red among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10</m:t>
                    </m:r>
                  </m:oMath>
                </a14:m>
                <a:r>
                  <a:rPr lang="en-US" altLang="zh-CN" sz="2200" dirty="0">
                    <a:latin typeface="Times New Roman" panose="02020603050405020304" pitchFamily="18" charset="0"/>
                    <a:cs typeface="Times New Roman" panose="02020603050405020304" pitchFamily="18" charset="0"/>
                  </a:rPr>
                  <a:t> randomly selected balls. Find the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of</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  </m:t>
                    </m:r>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308389" y="2258870"/>
                <a:ext cx="8378411" cy="769441"/>
              </a:xfrm>
              <a:prstGeom prst="rect">
                <a:avLst/>
              </a:prstGeom>
              <a:blipFill>
                <a:blip r:embed="rId2"/>
                <a:stretch>
                  <a:fillRect l="-946" t="-5556" r="-582" b="-15079"/>
                </a:stretch>
              </a:blipFill>
            </p:spPr>
            <p:txBody>
              <a:bodyPr/>
              <a:lstStyle/>
              <a:p>
                <a:r>
                  <a:rPr lang="zh-CN" altLang="en-US">
                    <a:noFill/>
                  </a:rPr>
                  <a:t> </a:t>
                </a:r>
              </a:p>
            </p:txBody>
          </p:sp>
        </mc:Fallback>
      </mc:AlternateContent>
      <p:sp>
        <p:nvSpPr>
          <p:cNvPr id="3" name="TextBox 2"/>
          <p:cNvSpPr txBox="1"/>
          <p:nvPr/>
        </p:nvSpPr>
        <p:spPr>
          <a:xfrm>
            <a:off x="308389" y="1678161"/>
            <a:ext cx="315035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 A.2</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91431" y="3194393"/>
            <a:ext cx="2001137"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Solution </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p:cNvSpPr txBox="1"/>
              <p:nvPr/>
            </p:nvSpPr>
            <p:spPr>
              <a:xfrm>
                <a:off x="1505022" y="3194394"/>
                <a:ext cx="7065785"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The possible values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are</a:t>
                </a:r>
                <a:r>
                  <a:rPr lang="en-US" altLang="zh-CN" sz="2200" dirty="0">
                    <a:latin typeface="+mj-lt"/>
                  </a:rPr>
                  <a:t> </a:t>
                </a:r>
                <a14:m>
                  <m:oMath xmlns:m="http://schemas.openxmlformats.org/officeDocument/2006/math">
                    <m:r>
                      <a:rPr lang="en-US" altLang="zh-CN" sz="2100" b="0" i="0" smtClean="0">
                        <a:latin typeface="Cambria Math"/>
                      </a:rPr>
                      <m:t>0,</m:t>
                    </m:r>
                    <m:r>
                      <a:rPr lang="en-US" altLang="zh-CN" sz="2100" b="0" i="1" smtClean="0">
                        <a:latin typeface="Cambria Math"/>
                      </a:rPr>
                      <m:t>1,2,…,7, 8=</m:t>
                    </m:r>
                    <m:r>
                      <m:rPr>
                        <m:sty m:val="p"/>
                      </m:rPr>
                      <a:rPr lang="en-US" altLang="zh-CN" sz="2100" b="0" i="0" smtClean="0">
                        <a:latin typeface="Cambria Math"/>
                      </a:rPr>
                      <m:t>min</m:t>
                    </m:r>
                    <m:r>
                      <a:rPr lang="en-US" altLang="zh-CN" sz="2100" b="0" i="1" smtClean="0">
                        <a:latin typeface="Cambria Math"/>
                      </a:rPr>
                      <m:t>⁡{10,8}</m:t>
                    </m:r>
                  </m:oMath>
                </a14:m>
                <a:r>
                  <a:rPr lang="en-US" altLang="zh-CN" sz="2100" dirty="0">
                    <a:latin typeface="+mj-lt"/>
                  </a:rPr>
                  <a:t>.</a:t>
                </a:r>
                <a:endParaRPr lang="zh-CN" altLang="en-US" sz="21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505022" y="3194394"/>
                <a:ext cx="7065785" cy="430887"/>
              </a:xfrm>
              <a:prstGeom prst="rect">
                <a:avLst/>
              </a:prstGeom>
              <a:blipFill>
                <a:blip r:embed="rId3"/>
                <a:stretch>
                  <a:fillRect l="-1122" t="-9859"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91431" y="3749801"/>
                <a:ext cx="3590641"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For any possible </a:t>
                </a:r>
                <a14:m>
                  <m:oMath xmlns:m="http://schemas.openxmlformats.org/officeDocument/2006/math">
                    <m:r>
                      <a:rPr lang="en-US" altLang="zh-CN" sz="2200" i="1" dirty="0" smtClean="0">
                        <a:latin typeface="Cambria Math"/>
                      </a:rPr>
                      <m:t>𝑥</m:t>
                    </m:r>
                  </m:oMath>
                </a14:m>
                <a:r>
                  <a:rPr lang="en-US" altLang="zh-CN" sz="2200" dirty="0">
                    <a:latin typeface="+mj-lt"/>
                  </a:rPr>
                  <a:t>, </a:t>
                </a:r>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91431" y="3749801"/>
                <a:ext cx="3590641" cy="430887"/>
              </a:xfrm>
              <a:prstGeom prst="rect">
                <a:avLst/>
              </a:prstGeom>
              <a:blipFill>
                <a:blip r:embed="rId4"/>
                <a:stretch>
                  <a:fillRect l="-2207" t="-9859"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81022" y="4257025"/>
                <a:ext cx="6148606" cy="882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𝑋</m:t>
                          </m:r>
                          <m:r>
                            <a:rPr lang="en-US" altLang="zh-CN" sz="2200" b="0" i="1" smtClean="0">
                              <a:latin typeface="Cambria Math"/>
                            </a:rPr>
                            <m:t>=</m:t>
                          </m:r>
                          <m:r>
                            <a:rPr lang="en-US" altLang="zh-CN" sz="2200" b="0" i="1" smtClean="0">
                              <a:latin typeface="Cambria Math"/>
                            </a:rPr>
                            <m:t>𝑥</m:t>
                          </m:r>
                        </m:e>
                      </m:d>
                      <m:r>
                        <a:rPr lang="en-US" altLang="zh-CN" sz="2200" b="0" i="1" smtClean="0">
                          <a:latin typeface="Cambria Math"/>
                        </a:rPr>
                        <m:t>=</m:t>
                      </m:r>
                      <m:f>
                        <m:fPr>
                          <m:ctrlPr>
                            <a:rPr lang="en-US" altLang="zh-CN" sz="2200" b="0" i="1" smtClean="0">
                              <a:latin typeface="Cambria Math" charset="0"/>
                            </a:rPr>
                          </m:ctrlPr>
                        </m:fPr>
                        <m:num>
                          <m:r>
                            <a:rPr lang="en-US" altLang="zh-CN" sz="2200" i="1">
                              <a:latin typeface="Cambria Math"/>
                            </a:rPr>
                            <m:t>𝑛𝑢𝑚𝑏𝑒𝑟</m:t>
                          </m:r>
                          <m:r>
                            <a:rPr lang="en-US" altLang="zh-CN" sz="2200" i="1">
                              <a:latin typeface="Cambria Math"/>
                            </a:rPr>
                            <m:t> </m:t>
                          </m:r>
                          <m:r>
                            <a:rPr lang="en-US" altLang="zh-CN" sz="2200" i="1">
                              <a:latin typeface="Cambria Math"/>
                            </a:rPr>
                            <m:t>𝑜𝑓</m:t>
                          </m:r>
                          <m:r>
                            <a:rPr lang="en-US" altLang="zh-CN" sz="2200" i="1">
                              <a:latin typeface="Cambria Math"/>
                            </a:rPr>
                            <m:t> </m:t>
                          </m:r>
                          <m:r>
                            <a:rPr lang="en-US" altLang="zh-CN" sz="2200" i="1">
                              <a:latin typeface="Cambria Math"/>
                            </a:rPr>
                            <m:t>𝑜𝑢𝑡𝑐𝑜𝑚𝑒𝑠</m:t>
                          </m:r>
                          <m:r>
                            <a:rPr lang="en-US" altLang="zh-CN" sz="2200" i="1">
                              <a:latin typeface="Cambria Math"/>
                            </a:rPr>
                            <m:t> </m:t>
                          </m:r>
                          <m:r>
                            <a:rPr lang="en-US" altLang="zh-CN" sz="2200" i="1">
                              <a:latin typeface="Cambria Math"/>
                            </a:rPr>
                            <m:t>h𝑎𝑣𝑖𝑛𝑔</m:t>
                          </m:r>
                          <m:r>
                            <a:rPr lang="en-US" altLang="zh-CN" sz="2200" b="0" i="1" smtClean="0">
                              <a:latin typeface="Cambria Math"/>
                            </a:rPr>
                            <m:t> </m:t>
                          </m:r>
                          <m:r>
                            <a:rPr lang="en-US" altLang="zh-CN" sz="2200" b="0" i="1" smtClean="0">
                              <a:latin typeface="Cambria Math"/>
                            </a:rPr>
                            <m:t>𝑋</m:t>
                          </m:r>
                          <m:r>
                            <a:rPr lang="en-US" altLang="zh-CN" sz="2200" b="0" i="1" smtClean="0">
                              <a:latin typeface="Cambria Math"/>
                            </a:rPr>
                            <m:t>=</m:t>
                          </m:r>
                          <m:r>
                            <a:rPr lang="en-US" altLang="zh-CN" sz="2200" b="0" i="1" smtClean="0">
                              <a:latin typeface="Cambria Math"/>
                            </a:rPr>
                            <m:t>𝑥</m:t>
                          </m:r>
                        </m:num>
                        <m:den>
                          <m:d>
                            <m:dPr>
                              <m:ctrlPr>
                                <a:rPr lang="en-US" altLang="zh-CN" sz="2200" i="1">
                                  <a:latin typeface="Cambria Math" charset="0"/>
                                </a:rPr>
                              </m:ctrlPr>
                            </m:dPr>
                            <m:e>
                              <m:f>
                                <m:fPr>
                                  <m:type m:val="noBar"/>
                                  <m:ctrlPr>
                                    <a:rPr lang="en-US" altLang="zh-CN" sz="2200" i="1">
                                      <a:latin typeface="Cambria Math" charset="0"/>
                                    </a:rPr>
                                  </m:ctrlPr>
                                </m:fPr>
                                <m:num>
                                  <m:r>
                                    <a:rPr lang="en-US" altLang="zh-CN" sz="2200" i="1">
                                      <a:latin typeface="Cambria Math"/>
                                    </a:rPr>
                                    <m:t>50</m:t>
                                  </m:r>
                                </m:num>
                                <m:den>
                                  <m:r>
                                    <a:rPr lang="en-US" altLang="zh-CN" sz="2200" i="1">
                                      <a:latin typeface="Cambria Math"/>
                                    </a:rPr>
                                    <m:t>10</m:t>
                                  </m:r>
                                </m:den>
                              </m:f>
                            </m:e>
                          </m:d>
                        </m:den>
                      </m:f>
                    </m:oMath>
                  </m:oMathPara>
                </a14:m>
                <a:endParaRPr lang="zh-CN" altLang="en-US" sz="220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81022" y="4257025"/>
                <a:ext cx="6148606" cy="882165"/>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181812" y="4268853"/>
                <a:ext cx="1465081" cy="744627"/>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f>
                      <m:fPr>
                        <m:ctrlPr>
                          <a:rPr lang="en-US" altLang="zh-CN" sz="2200" b="0" i="1" smtClean="0">
                            <a:latin typeface="Cambria Math" charset="0"/>
                          </a:rPr>
                        </m:ctrlPr>
                      </m:fPr>
                      <m:num>
                        <m:d>
                          <m:dPr>
                            <m:ctrlPr>
                              <a:rPr lang="en-US" altLang="zh-CN" sz="2200" b="0" i="1" smtClean="0">
                                <a:latin typeface="Cambria Math" charset="0"/>
                              </a:rPr>
                            </m:ctrlPr>
                          </m:dPr>
                          <m:e>
                            <m:f>
                              <m:fPr>
                                <m:type m:val="noBar"/>
                                <m:ctrlPr>
                                  <a:rPr lang="en-US" altLang="zh-CN" sz="2200" b="0" i="1" smtClean="0">
                                    <a:latin typeface="Cambria Math" charset="0"/>
                                  </a:rPr>
                                </m:ctrlPr>
                              </m:fPr>
                              <m:num>
                                <m:r>
                                  <a:rPr lang="en-US" altLang="zh-CN" sz="2200" b="0" i="1" smtClean="0">
                                    <a:latin typeface="Cambria Math"/>
                                  </a:rPr>
                                  <m:t>8</m:t>
                                </m:r>
                              </m:num>
                              <m:den>
                                <m:r>
                                  <a:rPr lang="en-US" altLang="zh-CN" sz="2200" b="0" i="1" smtClean="0">
                                    <a:latin typeface="Cambria Math"/>
                                  </a:rPr>
                                  <m:t>𝑥</m:t>
                                </m:r>
                              </m:den>
                            </m:f>
                          </m:e>
                        </m:d>
                        <m:d>
                          <m:dPr>
                            <m:ctrlPr>
                              <a:rPr lang="en-US" altLang="zh-CN" sz="2200" b="0" i="1" smtClean="0">
                                <a:latin typeface="Cambria Math" charset="0"/>
                              </a:rPr>
                            </m:ctrlPr>
                          </m:dPr>
                          <m:e>
                            <m:f>
                              <m:fPr>
                                <m:type m:val="noBar"/>
                                <m:ctrlPr>
                                  <a:rPr lang="en-US" altLang="zh-CN" sz="2200" b="0" i="1" smtClean="0">
                                    <a:latin typeface="Cambria Math" charset="0"/>
                                  </a:rPr>
                                </m:ctrlPr>
                              </m:fPr>
                              <m:num>
                                <m:r>
                                  <a:rPr lang="en-US" altLang="zh-CN" sz="2200" b="0" i="1" smtClean="0">
                                    <a:latin typeface="Cambria Math"/>
                                  </a:rPr>
                                  <m:t>42</m:t>
                                </m:r>
                              </m:num>
                              <m:den>
                                <m:r>
                                  <a:rPr lang="en-US" altLang="zh-CN" sz="2200" b="0" i="1" smtClean="0">
                                    <a:latin typeface="Cambria Math"/>
                                  </a:rPr>
                                  <m:t>10−</m:t>
                                </m:r>
                                <m:r>
                                  <a:rPr lang="en-US" altLang="zh-CN" sz="2200" b="0" i="1" smtClean="0">
                                    <a:latin typeface="Cambria Math"/>
                                  </a:rPr>
                                  <m:t>𝑥</m:t>
                                </m:r>
                              </m:den>
                            </m:f>
                          </m:e>
                        </m:d>
                      </m:num>
                      <m:den>
                        <m:d>
                          <m:dPr>
                            <m:ctrlPr>
                              <a:rPr lang="en-US" altLang="zh-CN" sz="2200" b="0" i="1" smtClean="0">
                                <a:latin typeface="Cambria Math" charset="0"/>
                              </a:rPr>
                            </m:ctrlPr>
                          </m:dPr>
                          <m:e>
                            <m:f>
                              <m:fPr>
                                <m:type m:val="noBar"/>
                                <m:ctrlPr>
                                  <a:rPr lang="en-US" altLang="zh-CN" sz="2200" b="0" i="1" smtClean="0">
                                    <a:latin typeface="Cambria Math" charset="0"/>
                                  </a:rPr>
                                </m:ctrlPr>
                              </m:fPr>
                              <m:num>
                                <m:r>
                                  <a:rPr lang="en-US" altLang="zh-CN" sz="2200" b="0" i="1" smtClean="0">
                                    <a:latin typeface="Cambria Math"/>
                                  </a:rPr>
                                  <m:t>50</m:t>
                                </m:r>
                              </m:num>
                              <m:den>
                                <m:r>
                                  <a:rPr lang="en-US" altLang="zh-CN" sz="2200" b="0" i="1" smtClean="0">
                                    <a:latin typeface="Cambria Math"/>
                                  </a:rPr>
                                  <m:t>10</m:t>
                                </m:r>
                              </m:den>
                            </m:f>
                          </m:e>
                        </m:d>
                      </m:den>
                    </m:f>
                  </m:oMath>
                </a14:m>
                <a:r>
                  <a:rPr lang="en-US" altLang="zh-CN" sz="2200" dirty="0">
                    <a:latin typeface="+mj-lt"/>
                  </a:rPr>
                  <a:t>.</a:t>
                </a:r>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181812" y="4268853"/>
                <a:ext cx="1465081" cy="744627"/>
              </a:xfrm>
              <a:prstGeom prst="rect">
                <a:avLst/>
              </a:prstGeom>
              <a:blipFill rotWithShape="1">
                <a:blip r:embed="rId6"/>
                <a:stretch>
                  <a:fillRect r="-5000"/>
                </a:stretch>
              </a:blipFill>
            </p:spPr>
            <p:txBody>
              <a:bodyPr/>
              <a:lstStyle/>
              <a:p>
                <a:r>
                  <a:rPr lang="zh-CN" altLang="en-US">
                    <a:noFill/>
                  </a:rPr>
                  <a:t> </a:t>
                </a:r>
              </a:p>
            </p:txBody>
          </p:sp>
        </mc:Fallback>
      </mc:AlternateContent>
      <p:sp>
        <p:nvSpPr>
          <p:cNvPr id="9" name="灯片编号占位符 8">
            <a:extLst>
              <a:ext uri="{FF2B5EF4-FFF2-40B4-BE49-F238E27FC236}">
                <a16:creationId xmlns:a16="http://schemas.microsoft.com/office/drawing/2014/main" xmlns="" id="{0F79D959-6B47-4574-ABEC-C171B6D06091}"/>
              </a:ext>
            </a:extLst>
          </p:cNvPr>
          <p:cNvSpPr>
            <a:spLocks noGrp="1"/>
          </p:cNvSpPr>
          <p:nvPr>
            <p:ph type="sldNum" sz="quarter" idx="11"/>
          </p:nvPr>
        </p:nvSpPr>
        <p:spPr/>
        <p:txBody>
          <a:bodyPr/>
          <a:lstStyle/>
          <a:p>
            <a:pPr>
              <a:defRPr/>
            </a:pPr>
            <a:fld id="{DF2308B0-52A9-437D-9700-D7B37876F5B1}" type="slidenum">
              <a:rPr lang="zh-CN" altLang="en-US" smtClean="0"/>
              <a:pPr>
                <a:defRPr/>
              </a:pPr>
              <a:t>66</a:t>
            </a:fld>
            <a:endParaRPr lang="en-US" altLang="zh-CN" dirty="0"/>
          </a:p>
        </p:txBody>
      </p:sp>
    </p:spTree>
    <p:extLst>
      <p:ext uri="{BB962C8B-B14F-4D97-AF65-F5344CB8AC3E}">
        <p14:creationId xmlns:p14="http://schemas.microsoft.com/office/powerpoint/2010/main" val="381111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245046" y="2103779"/>
                <a:ext cx="8651772"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Suppose a box contains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50 </m:t>
                    </m:r>
                  </m:oMath>
                </a14:m>
                <a:r>
                  <a:rPr lang="en-US" altLang="zh-CN" sz="2200" dirty="0">
                    <a:latin typeface="Times New Roman" panose="02020603050405020304" pitchFamily="18" charset="0"/>
                    <a:cs typeface="Times New Roman" panose="02020603050405020304" pitchFamily="18" charset="0"/>
                  </a:rPr>
                  <a:t>balls, of which</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 42 </m:t>
                    </m:r>
                  </m:oMath>
                </a14:m>
                <a:r>
                  <a:rPr lang="en-US" altLang="zh-CN" sz="2200" dirty="0">
                    <a:latin typeface="Times New Roman" panose="02020603050405020304" pitchFamily="18" charset="0"/>
                    <a:cs typeface="Times New Roman" panose="02020603050405020304" pitchFamily="18" charset="0"/>
                  </a:rPr>
                  <a:t>are red and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is the number of red among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10</m:t>
                    </m:r>
                  </m:oMath>
                </a14:m>
                <a:r>
                  <a:rPr lang="en-US" altLang="zh-CN" sz="2200" dirty="0">
                    <a:latin typeface="Times New Roman" panose="02020603050405020304" pitchFamily="18" charset="0"/>
                    <a:cs typeface="Times New Roman" panose="02020603050405020304" pitchFamily="18" charset="0"/>
                  </a:rPr>
                  <a:t> randomly selected balls. Find the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of</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  </m:t>
                    </m:r>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45046" y="2103779"/>
                <a:ext cx="8651772" cy="769441"/>
              </a:xfrm>
              <a:prstGeom prst="rect">
                <a:avLst/>
              </a:prstGeom>
              <a:blipFill>
                <a:blip r:embed="rId2"/>
                <a:stretch>
                  <a:fillRect l="-916" t="-5556" r="-916" b="-15873"/>
                </a:stretch>
              </a:blipFill>
            </p:spPr>
            <p:txBody>
              <a:bodyPr/>
              <a:lstStyle/>
              <a:p>
                <a:r>
                  <a:rPr lang="zh-CN" altLang="en-US">
                    <a:noFill/>
                  </a:rPr>
                  <a:t> </a:t>
                </a:r>
              </a:p>
            </p:txBody>
          </p:sp>
        </mc:Fallback>
      </mc:AlternateContent>
      <p:sp>
        <p:nvSpPr>
          <p:cNvPr id="3" name="TextBox 2"/>
          <p:cNvSpPr txBox="1"/>
          <p:nvPr/>
        </p:nvSpPr>
        <p:spPr>
          <a:xfrm>
            <a:off x="262496" y="1563719"/>
            <a:ext cx="315035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 A.3</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308285" y="3003880"/>
            <a:ext cx="2001137"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Solution </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p:cNvSpPr txBox="1"/>
              <p:nvPr/>
            </p:nvSpPr>
            <p:spPr>
              <a:xfrm>
                <a:off x="1651797" y="3003879"/>
                <a:ext cx="7019996"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The possible values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are </a:t>
                </a:r>
                <a14:m>
                  <m:oMath xmlns:m="http://schemas.openxmlformats.org/officeDocument/2006/math">
                    <m:r>
                      <a:rPr lang="en-US" altLang="zh-CN" sz="2100" b="0" i="1" smtClean="0">
                        <a:latin typeface="Cambria Math"/>
                      </a:rPr>
                      <m:t>2=10−(50−42),3,…,10</m:t>
                    </m:r>
                  </m:oMath>
                </a14:m>
                <a:r>
                  <a:rPr lang="en-US" altLang="zh-CN" sz="2100" dirty="0">
                    <a:latin typeface="+mj-lt"/>
                  </a:rPr>
                  <a:t>.</a:t>
                </a:r>
                <a:endParaRPr lang="zh-CN" altLang="en-US" sz="21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651797" y="3003879"/>
                <a:ext cx="7019996" cy="430887"/>
              </a:xfrm>
              <a:prstGeom prst="rect">
                <a:avLst/>
              </a:prstGeom>
              <a:blipFill>
                <a:blip r:embed="rId3"/>
                <a:stretch>
                  <a:fillRect l="-1128"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62496" y="3633706"/>
                <a:ext cx="3590641"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For any possible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𝑥</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62496" y="3633706"/>
                <a:ext cx="3590641" cy="430887"/>
              </a:xfrm>
              <a:prstGeom prst="rect">
                <a:avLst/>
              </a:prstGeom>
              <a:blipFill>
                <a:blip r:embed="rId4"/>
                <a:stretch>
                  <a:fillRect l="-2207" t="-9859"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38543" y="4104075"/>
                <a:ext cx="6148606" cy="882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𝑋</m:t>
                          </m:r>
                          <m:r>
                            <a:rPr lang="en-US" altLang="zh-CN" sz="2200" b="0" i="1" smtClean="0">
                              <a:latin typeface="Cambria Math"/>
                            </a:rPr>
                            <m:t>=</m:t>
                          </m:r>
                          <m:r>
                            <a:rPr lang="en-US" altLang="zh-CN" sz="2200" b="0" i="1" smtClean="0">
                              <a:latin typeface="Cambria Math"/>
                            </a:rPr>
                            <m:t>𝑥</m:t>
                          </m:r>
                        </m:e>
                      </m:d>
                      <m:r>
                        <a:rPr lang="en-US" altLang="zh-CN" sz="2200" b="0" i="1" smtClean="0">
                          <a:latin typeface="Cambria Math"/>
                        </a:rPr>
                        <m:t>=</m:t>
                      </m:r>
                      <m:f>
                        <m:fPr>
                          <m:ctrlPr>
                            <a:rPr lang="en-US" altLang="zh-CN" sz="2200" b="0" i="1" smtClean="0">
                              <a:latin typeface="Cambria Math" charset="0"/>
                            </a:rPr>
                          </m:ctrlPr>
                        </m:fPr>
                        <m:num>
                          <m:r>
                            <a:rPr lang="en-US" altLang="zh-CN" sz="2200" i="1">
                              <a:latin typeface="Cambria Math"/>
                            </a:rPr>
                            <m:t>𝑛𝑢𝑚𝑏𝑒𝑟</m:t>
                          </m:r>
                          <m:r>
                            <a:rPr lang="en-US" altLang="zh-CN" sz="2200" i="1">
                              <a:latin typeface="Cambria Math"/>
                            </a:rPr>
                            <m:t> </m:t>
                          </m:r>
                          <m:r>
                            <a:rPr lang="en-US" altLang="zh-CN" sz="2200" i="1">
                              <a:latin typeface="Cambria Math"/>
                            </a:rPr>
                            <m:t>𝑜𝑓</m:t>
                          </m:r>
                          <m:r>
                            <a:rPr lang="en-US" altLang="zh-CN" sz="2200" i="1">
                              <a:latin typeface="Cambria Math"/>
                            </a:rPr>
                            <m:t> </m:t>
                          </m:r>
                          <m:r>
                            <a:rPr lang="en-US" altLang="zh-CN" sz="2200" i="1">
                              <a:latin typeface="Cambria Math"/>
                            </a:rPr>
                            <m:t>𝑜𝑢𝑡𝑐𝑜𝑚𝑒𝑠</m:t>
                          </m:r>
                          <m:r>
                            <a:rPr lang="en-US" altLang="zh-CN" sz="2200" i="1">
                              <a:latin typeface="Cambria Math"/>
                            </a:rPr>
                            <m:t> </m:t>
                          </m:r>
                          <m:r>
                            <a:rPr lang="en-US" altLang="zh-CN" sz="2200" i="1">
                              <a:latin typeface="Cambria Math"/>
                            </a:rPr>
                            <m:t>h𝑎𝑣𝑖𝑛𝑔</m:t>
                          </m:r>
                          <m:r>
                            <a:rPr lang="en-US" altLang="zh-CN" sz="2200" b="0" i="1" smtClean="0">
                              <a:latin typeface="Cambria Math"/>
                            </a:rPr>
                            <m:t> </m:t>
                          </m:r>
                          <m:r>
                            <a:rPr lang="en-US" altLang="zh-CN" sz="2200" b="0" i="1" smtClean="0">
                              <a:latin typeface="Cambria Math"/>
                            </a:rPr>
                            <m:t>𝑋</m:t>
                          </m:r>
                          <m:r>
                            <a:rPr lang="en-US" altLang="zh-CN" sz="2200" b="0" i="1" smtClean="0">
                              <a:latin typeface="Cambria Math"/>
                            </a:rPr>
                            <m:t>=</m:t>
                          </m:r>
                          <m:r>
                            <a:rPr lang="en-US" altLang="zh-CN" sz="2200" b="0" i="1" smtClean="0">
                              <a:latin typeface="Cambria Math"/>
                            </a:rPr>
                            <m:t>𝑥</m:t>
                          </m:r>
                        </m:num>
                        <m:den>
                          <m:d>
                            <m:dPr>
                              <m:ctrlPr>
                                <a:rPr lang="en-US" altLang="zh-CN" sz="2200" i="1">
                                  <a:latin typeface="Cambria Math" charset="0"/>
                                </a:rPr>
                              </m:ctrlPr>
                            </m:dPr>
                            <m:e>
                              <m:f>
                                <m:fPr>
                                  <m:type m:val="noBar"/>
                                  <m:ctrlPr>
                                    <a:rPr lang="en-US" altLang="zh-CN" sz="2200" i="1">
                                      <a:latin typeface="Cambria Math" charset="0"/>
                                    </a:rPr>
                                  </m:ctrlPr>
                                </m:fPr>
                                <m:num>
                                  <m:r>
                                    <a:rPr lang="en-US" altLang="zh-CN" sz="2200" i="1">
                                      <a:latin typeface="Cambria Math"/>
                                    </a:rPr>
                                    <m:t>50</m:t>
                                  </m:r>
                                </m:num>
                                <m:den>
                                  <m:r>
                                    <a:rPr lang="en-US" altLang="zh-CN" sz="2200" i="1">
                                      <a:latin typeface="Cambria Math"/>
                                    </a:rPr>
                                    <m:t>10</m:t>
                                  </m:r>
                                </m:den>
                              </m:f>
                            </m:e>
                          </m:d>
                        </m:den>
                      </m:f>
                    </m:oMath>
                  </m:oMathPara>
                </a14:m>
                <a:endParaRPr lang="zh-CN" altLang="en-US" sz="220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38543" y="4104075"/>
                <a:ext cx="6148606" cy="882165"/>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339333" y="4115903"/>
                <a:ext cx="1559658" cy="744627"/>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f>
                      <m:fPr>
                        <m:ctrlPr>
                          <a:rPr lang="en-US" altLang="zh-CN" sz="2200" b="0" i="1" smtClean="0">
                            <a:latin typeface="Cambria Math" charset="0"/>
                          </a:rPr>
                        </m:ctrlPr>
                      </m:fPr>
                      <m:num>
                        <m:d>
                          <m:dPr>
                            <m:ctrlPr>
                              <a:rPr lang="en-US" altLang="zh-CN" sz="2200" b="0" i="1" smtClean="0">
                                <a:latin typeface="Cambria Math" charset="0"/>
                              </a:rPr>
                            </m:ctrlPr>
                          </m:dPr>
                          <m:e>
                            <m:f>
                              <m:fPr>
                                <m:type m:val="noBar"/>
                                <m:ctrlPr>
                                  <a:rPr lang="en-US" altLang="zh-CN" sz="2200" b="0" i="1" smtClean="0">
                                    <a:latin typeface="Cambria Math" charset="0"/>
                                  </a:rPr>
                                </m:ctrlPr>
                              </m:fPr>
                              <m:num>
                                <m:r>
                                  <a:rPr lang="en-US" altLang="zh-CN" sz="2200" b="0" i="1" smtClean="0">
                                    <a:latin typeface="Cambria Math"/>
                                  </a:rPr>
                                  <m:t>42</m:t>
                                </m:r>
                              </m:num>
                              <m:den>
                                <m:r>
                                  <a:rPr lang="en-US" altLang="zh-CN" sz="2200" b="0" i="1" smtClean="0">
                                    <a:latin typeface="Cambria Math"/>
                                  </a:rPr>
                                  <m:t>𝑥</m:t>
                                </m:r>
                              </m:den>
                            </m:f>
                          </m:e>
                        </m:d>
                        <m:d>
                          <m:dPr>
                            <m:ctrlPr>
                              <a:rPr lang="en-US" altLang="zh-CN" sz="2200" b="0" i="1" smtClean="0">
                                <a:latin typeface="Cambria Math" charset="0"/>
                              </a:rPr>
                            </m:ctrlPr>
                          </m:dPr>
                          <m:e>
                            <m:f>
                              <m:fPr>
                                <m:type m:val="noBar"/>
                                <m:ctrlPr>
                                  <a:rPr lang="en-US" altLang="zh-CN" sz="2200" b="0" i="1" smtClean="0">
                                    <a:latin typeface="Cambria Math" charset="0"/>
                                  </a:rPr>
                                </m:ctrlPr>
                              </m:fPr>
                              <m:num>
                                <m:r>
                                  <a:rPr lang="en-US" altLang="zh-CN" sz="2200" b="0" i="1" smtClean="0">
                                    <a:latin typeface="Cambria Math"/>
                                  </a:rPr>
                                  <m:t>8</m:t>
                                </m:r>
                              </m:num>
                              <m:den>
                                <m:r>
                                  <a:rPr lang="en-US" altLang="zh-CN" sz="2200" b="0" i="1" smtClean="0">
                                    <a:latin typeface="Cambria Math"/>
                                  </a:rPr>
                                  <m:t>10−</m:t>
                                </m:r>
                                <m:r>
                                  <a:rPr lang="en-US" altLang="zh-CN" sz="2200" b="0" i="1" smtClean="0">
                                    <a:latin typeface="Cambria Math"/>
                                  </a:rPr>
                                  <m:t>𝑥</m:t>
                                </m:r>
                              </m:den>
                            </m:f>
                          </m:e>
                        </m:d>
                      </m:num>
                      <m:den>
                        <m:d>
                          <m:dPr>
                            <m:ctrlPr>
                              <a:rPr lang="en-US" altLang="zh-CN" sz="2200" b="0" i="1" smtClean="0">
                                <a:latin typeface="Cambria Math" charset="0"/>
                              </a:rPr>
                            </m:ctrlPr>
                          </m:dPr>
                          <m:e>
                            <m:f>
                              <m:fPr>
                                <m:type m:val="noBar"/>
                                <m:ctrlPr>
                                  <a:rPr lang="en-US" altLang="zh-CN" sz="2200" b="0" i="1" smtClean="0">
                                    <a:latin typeface="Cambria Math" charset="0"/>
                                  </a:rPr>
                                </m:ctrlPr>
                              </m:fPr>
                              <m:num>
                                <m:r>
                                  <a:rPr lang="en-US" altLang="zh-CN" sz="2200" b="0" i="1" smtClean="0">
                                    <a:latin typeface="Cambria Math"/>
                                  </a:rPr>
                                  <m:t>50</m:t>
                                </m:r>
                              </m:num>
                              <m:den>
                                <m:r>
                                  <a:rPr lang="en-US" altLang="zh-CN" sz="2200" b="0" i="1" smtClean="0">
                                    <a:latin typeface="Cambria Math"/>
                                  </a:rPr>
                                  <m:t>10</m:t>
                                </m:r>
                              </m:den>
                            </m:f>
                          </m:e>
                        </m:d>
                      </m:den>
                    </m:f>
                  </m:oMath>
                </a14:m>
                <a:r>
                  <a:rPr lang="en-US" altLang="zh-CN" sz="2200" dirty="0">
                    <a:latin typeface="+mj-lt"/>
                  </a:rPr>
                  <a:t>.</a:t>
                </a:r>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339333" y="4115903"/>
                <a:ext cx="1559658" cy="744627"/>
              </a:xfrm>
              <a:prstGeom prst="rect">
                <a:avLst/>
              </a:prstGeom>
              <a:blipFill rotWithShape="1">
                <a:blip r:embed="rId6"/>
                <a:stretch>
                  <a:fillRect r="-4297"/>
                </a:stretch>
              </a:blipFill>
            </p:spPr>
            <p:txBody>
              <a:bodyPr/>
              <a:lstStyle/>
              <a:p>
                <a:r>
                  <a:rPr lang="zh-CN" altLang="en-US">
                    <a:noFill/>
                  </a:rPr>
                  <a:t> </a:t>
                </a:r>
              </a:p>
            </p:txBody>
          </p:sp>
        </mc:Fallback>
      </mc:AlternateContent>
      <p:sp>
        <p:nvSpPr>
          <p:cNvPr id="9" name="灯片编号占位符 8">
            <a:extLst>
              <a:ext uri="{FF2B5EF4-FFF2-40B4-BE49-F238E27FC236}">
                <a16:creationId xmlns:a16="http://schemas.microsoft.com/office/drawing/2014/main" xmlns="" id="{D154CC54-AEC8-4F3B-8290-4856679D1FC0}"/>
              </a:ext>
            </a:extLst>
          </p:cNvPr>
          <p:cNvSpPr>
            <a:spLocks noGrp="1"/>
          </p:cNvSpPr>
          <p:nvPr>
            <p:ph type="sldNum" sz="quarter" idx="11"/>
          </p:nvPr>
        </p:nvSpPr>
        <p:spPr/>
        <p:txBody>
          <a:bodyPr/>
          <a:lstStyle/>
          <a:p>
            <a:pPr>
              <a:defRPr/>
            </a:pPr>
            <a:fld id="{DF2308B0-52A9-437D-9700-D7B37876F5B1}" type="slidenum">
              <a:rPr lang="zh-CN" altLang="en-US" smtClean="0"/>
              <a:pPr>
                <a:defRPr/>
              </a:pPr>
              <a:t>67</a:t>
            </a:fld>
            <a:endParaRPr lang="en-US" altLang="zh-CN" dirty="0"/>
          </a:p>
        </p:txBody>
      </p:sp>
    </p:spTree>
    <p:extLst>
      <p:ext uri="{BB962C8B-B14F-4D97-AF65-F5344CB8AC3E}">
        <p14:creationId xmlns:p14="http://schemas.microsoft.com/office/powerpoint/2010/main" val="359728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116505" y="1161542"/>
                <a:ext cx="8049406" cy="1446550"/>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If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r>
                      <a:rPr lang="en-US" altLang="zh-CN" sz="2200" dirty="0">
                        <a:latin typeface="Cambria Math" panose="02040503050406030204" pitchFamily="18" charset="0"/>
                        <a:cs typeface="Times New Roman" panose="02020603050405020304" pitchFamily="18" charset="0"/>
                      </a:rPr>
                      <m:t> </m:t>
                    </m:r>
                  </m:oMath>
                </a14:m>
                <a:r>
                  <a:rPr lang="en-US" altLang="zh-CN" sz="2200" dirty="0">
                    <a:latin typeface="Times New Roman" panose="02020603050405020304" pitchFamily="18" charset="0"/>
                    <a:cs typeface="Times New Roman" panose="02020603050405020304" pitchFamily="18" charset="0"/>
                  </a:rPr>
                  <a:t>is the number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𝑆</m:t>
                    </m:r>
                  </m:oMath>
                </a14:m>
                <a:r>
                  <a:rPr lang="en-US" altLang="zh-CN" sz="2200" dirty="0">
                    <a:latin typeface="Times New Roman" panose="02020603050405020304" pitchFamily="18" charset="0"/>
                    <a:cs typeface="Times New Roman" panose="02020603050405020304" pitchFamily="18" charset="0"/>
                  </a:rPr>
                  <a:t>’s in a completely random sample of size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𝑛</m:t>
                    </m:r>
                  </m:oMath>
                </a14:m>
                <a:r>
                  <a:rPr lang="en-US" altLang="zh-CN" sz="2200" dirty="0">
                    <a:latin typeface="Times New Roman" panose="02020603050405020304" pitchFamily="18" charset="0"/>
                    <a:cs typeface="Times New Roman" panose="02020603050405020304" pitchFamily="18" charset="0"/>
                  </a:rPr>
                  <a:t> drawn from a population consisting of </a:t>
                </a:r>
                <a14:m>
                  <m:oMath xmlns:m="http://schemas.openxmlformats.org/officeDocument/2006/math">
                    <m:r>
                      <a:rPr lang="en-US" altLang="zh-CN" sz="2200" dirty="0" smtClean="0">
                        <a:solidFill>
                          <a:srgbClr val="FF0000"/>
                        </a:solidFill>
                        <a:latin typeface="Cambria Math" panose="02040503050406030204" pitchFamily="18" charset="0"/>
                        <a:cs typeface="Times New Roman" panose="02020603050405020304" pitchFamily="18" charset="0"/>
                      </a:rPr>
                      <m:t>𝑀</m:t>
                    </m:r>
                  </m:oMath>
                </a14:m>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𝑆</m:t>
                    </m:r>
                  </m:oMath>
                </a14:m>
                <a:r>
                  <a:rPr lang="en-US" altLang="zh-CN" sz="2200" dirty="0">
                    <a:latin typeface="Times New Roman" panose="02020603050405020304" pitchFamily="18" charset="0"/>
                    <a:cs typeface="Times New Roman" panose="02020603050405020304" pitchFamily="18" charset="0"/>
                  </a:rPr>
                  <a:t>’s and </a:t>
                </a:r>
                <a14:m>
                  <m:oMath xmlns:m="http://schemas.openxmlformats.org/officeDocument/2006/math">
                    <m:r>
                      <a:rPr lang="en-US" altLang="zh-CN" sz="2200" dirty="0" smtClean="0">
                        <a:solidFill>
                          <a:srgbClr val="FF0000"/>
                        </a:solidFill>
                        <a:latin typeface="Cambria Math" panose="02040503050406030204" pitchFamily="18" charset="0"/>
                        <a:cs typeface="Times New Roman" panose="02020603050405020304" pitchFamily="18" charset="0"/>
                      </a:rPr>
                      <m:t>𝑁</m:t>
                    </m:r>
                    <m:r>
                      <a:rPr lang="en-US" altLang="zh-CN" sz="2200" dirty="0" smtClean="0">
                        <a:solidFill>
                          <a:srgbClr val="FF0000"/>
                        </a:solidFill>
                        <a:latin typeface="Cambria Math" panose="02040503050406030204" pitchFamily="18" charset="0"/>
                        <a:cs typeface="Times New Roman" panose="02020603050405020304" pitchFamily="18" charset="0"/>
                      </a:rPr>
                      <m:t>−</m:t>
                    </m:r>
                    <m:r>
                      <a:rPr lang="en-US" altLang="zh-CN" sz="2200" dirty="0" smtClean="0">
                        <a:solidFill>
                          <a:srgbClr val="FF0000"/>
                        </a:solidFill>
                        <a:latin typeface="Cambria Math" panose="02040503050406030204" pitchFamily="18" charset="0"/>
                        <a:cs typeface="Times New Roman" panose="02020603050405020304" pitchFamily="18" charset="0"/>
                      </a:rPr>
                      <m:t>𝑀</m:t>
                    </m:r>
                    <m:r>
                      <a:rPr lang="en-US" altLang="zh-CN" sz="2200" dirty="0" smtClean="0">
                        <a:solidFill>
                          <a:srgbClr val="FF0000"/>
                        </a:solidFill>
                        <a:latin typeface="Cambria Math" panose="02040503050406030204" pitchFamily="18" charset="0"/>
                        <a:cs typeface="Times New Roman" panose="02020603050405020304" pitchFamily="18" charset="0"/>
                      </a:rPr>
                      <m:t> </m:t>
                    </m:r>
                    <m:r>
                      <a:rPr lang="en-US" altLang="zh-CN" sz="2200" dirty="0">
                        <a:latin typeface="Cambria Math" panose="02040503050406030204" pitchFamily="18" charset="0"/>
                        <a:cs typeface="Times New Roman" panose="02020603050405020304" pitchFamily="18" charset="0"/>
                      </a:rPr>
                      <m:t>𝐹</m:t>
                    </m:r>
                  </m:oMath>
                </a14:m>
                <a:r>
                  <a:rPr lang="en-US" altLang="zh-CN" sz="2200" dirty="0">
                    <a:latin typeface="Times New Roman" panose="02020603050405020304" pitchFamily="18" charset="0"/>
                    <a:cs typeface="Times New Roman" panose="02020603050405020304" pitchFamily="18" charset="0"/>
                  </a:rPr>
                  <a:t>’s, then the probability distribution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called the hypergeometric distribution, is given by</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116505" y="1161542"/>
                <a:ext cx="8049406" cy="1446550"/>
              </a:xfrm>
              <a:prstGeom prst="rect">
                <a:avLst/>
              </a:prstGeom>
              <a:blipFill>
                <a:blip r:embed="rId2"/>
                <a:stretch>
                  <a:fillRect l="-984" t="-2954" r="-908" b="-7595"/>
                </a:stretch>
              </a:blipFill>
            </p:spPr>
            <p:txBody>
              <a:bodyPr/>
              <a:lstStyle/>
              <a:p>
                <a:r>
                  <a:rPr lang="zh-CN" altLang="en-US">
                    <a:noFill/>
                  </a:rPr>
                  <a:t> </a:t>
                </a:r>
              </a:p>
            </p:txBody>
          </p:sp>
        </mc:Fallback>
      </mc:AlternateContent>
      <p:sp>
        <p:nvSpPr>
          <p:cNvPr id="3" name="TextBox 2"/>
          <p:cNvSpPr txBox="1"/>
          <p:nvPr/>
        </p:nvSpPr>
        <p:spPr>
          <a:xfrm>
            <a:off x="116505" y="701910"/>
            <a:ext cx="207023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Proposition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2178416" y="2601702"/>
                <a:ext cx="3331745" cy="9594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h</m:t>
                      </m:r>
                      <m:d>
                        <m:dPr>
                          <m:ctrlPr>
                            <a:rPr lang="en-US" altLang="zh-CN" sz="2200" b="0" i="1" smtClean="0">
                              <a:latin typeface="Cambria Math" charset="0"/>
                            </a:rPr>
                          </m:ctrlPr>
                        </m:dPr>
                        <m:e>
                          <m:r>
                            <a:rPr lang="en-US" altLang="zh-CN" sz="2200" b="0" i="1" smtClean="0">
                              <a:latin typeface="Cambria Math"/>
                            </a:rPr>
                            <m:t>𝑥</m:t>
                          </m:r>
                          <m:r>
                            <a:rPr lang="en-US" altLang="zh-CN" sz="2200" b="0" i="1" smtClean="0">
                              <a:latin typeface="Cambria Math"/>
                            </a:rPr>
                            <m:t>;</m:t>
                          </m:r>
                          <m:r>
                            <a:rPr lang="en-US" altLang="zh-CN" sz="2200" b="0" i="1" smtClean="0">
                              <a:latin typeface="Cambria Math"/>
                            </a:rPr>
                            <m:t>𝑛</m:t>
                          </m:r>
                          <m:r>
                            <a:rPr lang="en-US" altLang="zh-CN" sz="2200" b="0" i="1" smtClean="0">
                              <a:latin typeface="Cambria Math"/>
                            </a:rPr>
                            <m:t>,</m:t>
                          </m:r>
                          <m:r>
                            <a:rPr lang="en-US" altLang="zh-CN" sz="2200" b="0" i="1" smtClean="0">
                              <a:latin typeface="Cambria Math"/>
                            </a:rPr>
                            <m:t>𝑀</m:t>
                          </m:r>
                          <m:r>
                            <a:rPr lang="en-US" altLang="zh-CN" sz="2200" b="0" i="1" smtClean="0">
                              <a:latin typeface="Cambria Math"/>
                            </a:rPr>
                            <m:t>,</m:t>
                          </m:r>
                          <m:r>
                            <a:rPr lang="en-US" altLang="zh-CN" sz="2200" b="0" i="1" smtClean="0">
                              <a:latin typeface="Cambria Math"/>
                            </a:rPr>
                            <m:t>𝑁</m:t>
                          </m:r>
                        </m:e>
                      </m:d>
                      <m:r>
                        <a:rPr lang="en-US" altLang="zh-CN" sz="2200" b="0" i="1" smtClean="0">
                          <a:latin typeface="Cambria Math"/>
                        </a:rPr>
                        <m:t>=</m:t>
                      </m:r>
                      <m:f>
                        <m:fPr>
                          <m:ctrlPr>
                            <a:rPr lang="en-US" altLang="zh-CN" sz="2200" b="0" i="1" smtClean="0">
                              <a:latin typeface="Cambria Math" charset="0"/>
                            </a:rPr>
                          </m:ctrlPr>
                        </m:fPr>
                        <m:num>
                          <m:d>
                            <m:dPr>
                              <m:ctrlPr>
                                <a:rPr lang="en-US" altLang="zh-CN" sz="2200" b="0" i="1" smtClean="0">
                                  <a:latin typeface="Cambria Math" charset="0"/>
                                </a:rPr>
                              </m:ctrlPr>
                            </m:dPr>
                            <m:e>
                              <m:f>
                                <m:fPr>
                                  <m:type m:val="noBar"/>
                                  <m:ctrlPr>
                                    <a:rPr lang="en-US" altLang="zh-CN" sz="2200" b="0" i="1" smtClean="0">
                                      <a:latin typeface="Cambria Math" charset="0"/>
                                    </a:rPr>
                                  </m:ctrlPr>
                                </m:fPr>
                                <m:num>
                                  <m:r>
                                    <a:rPr lang="en-US" altLang="zh-CN" sz="2200" b="0" i="1" smtClean="0">
                                      <a:latin typeface="Cambria Math"/>
                                    </a:rPr>
                                    <m:t>𝑀</m:t>
                                  </m:r>
                                </m:num>
                                <m:den>
                                  <m:r>
                                    <a:rPr lang="en-US" altLang="zh-CN" sz="2200" b="0" i="1" smtClean="0">
                                      <a:latin typeface="Cambria Math"/>
                                    </a:rPr>
                                    <m:t>𝑥</m:t>
                                  </m:r>
                                </m:den>
                              </m:f>
                            </m:e>
                          </m:d>
                          <m:d>
                            <m:dPr>
                              <m:ctrlPr>
                                <a:rPr lang="en-US" altLang="zh-CN" sz="2200" b="0" i="1" smtClean="0">
                                  <a:latin typeface="Cambria Math" charset="0"/>
                                </a:rPr>
                              </m:ctrlPr>
                            </m:dPr>
                            <m:e>
                              <m:f>
                                <m:fPr>
                                  <m:type m:val="noBar"/>
                                  <m:ctrlPr>
                                    <a:rPr lang="en-US" altLang="zh-CN" sz="2200" b="0" i="1" smtClean="0">
                                      <a:latin typeface="Cambria Math" charset="0"/>
                                    </a:rPr>
                                  </m:ctrlPr>
                                </m:fPr>
                                <m:num>
                                  <m:r>
                                    <a:rPr lang="en-US" altLang="zh-CN" sz="2200" b="0" i="1" smtClean="0">
                                      <a:latin typeface="Cambria Math"/>
                                    </a:rPr>
                                    <m:t>𝑁</m:t>
                                  </m:r>
                                  <m:r>
                                    <a:rPr lang="en-US" altLang="zh-CN" sz="2200" b="0" i="1" smtClean="0">
                                      <a:latin typeface="Cambria Math"/>
                                    </a:rPr>
                                    <m:t>−</m:t>
                                  </m:r>
                                  <m:r>
                                    <a:rPr lang="en-US" altLang="zh-CN" sz="2200" b="0" i="1" smtClean="0">
                                      <a:latin typeface="Cambria Math"/>
                                    </a:rPr>
                                    <m:t>𝑀</m:t>
                                  </m:r>
                                </m:num>
                                <m:den>
                                  <m:r>
                                    <a:rPr lang="en-US" altLang="zh-CN" sz="2200" b="0" i="1" smtClean="0">
                                      <a:latin typeface="Cambria Math"/>
                                    </a:rPr>
                                    <m:t>𝑛</m:t>
                                  </m:r>
                                  <m:r>
                                    <a:rPr lang="en-US" altLang="zh-CN" sz="2200" b="0" i="1" smtClean="0">
                                      <a:latin typeface="Cambria Math"/>
                                    </a:rPr>
                                    <m:t>−</m:t>
                                  </m:r>
                                  <m:r>
                                    <a:rPr lang="en-US" altLang="zh-CN" sz="2200" b="0" i="1" smtClean="0">
                                      <a:latin typeface="Cambria Math"/>
                                    </a:rPr>
                                    <m:t>𝑥</m:t>
                                  </m:r>
                                </m:den>
                              </m:f>
                            </m:e>
                          </m:d>
                        </m:num>
                        <m:den>
                          <m:d>
                            <m:dPr>
                              <m:ctrlPr>
                                <a:rPr lang="en-US" altLang="zh-CN" sz="2200" b="0" i="1" smtClean="0">
                                  <a:latin typeface="Cambria Math" charset="0"/>
                                </a:rPr>
                              </m:ctrlPr>
                            </m:dPr>
                            <m:e>
                              <m:f>
                                <m:fPr>
                                  <m:type m:val="noBar"/>
                                  <m:ctrlPr>
                                    <a:rPr lang="en-US" altLang="zh-CN" sz="2200" b="0" i="1" smtClean="0">
                                      <a:latin typeface="Cambria Math" charset="0"/>
                                    </a:rPr>
                                  </m:ctrlPr>
                                </m:fPr>
                                <m:num>
                                  <m:r>
                                    <a:rPr lang="en-US" altLang="zh-CN" sz="2200" b="0" i="1" smtClean="0">
                                      <a:latin typeface="Cambria Math"/>
                                    </a:rPr>
                                    <m:t>𝑁</m:t>
                                  </m:r>
                                </m:num>
                                <m:den>
                                  <m:r>
                                    <a:rPr lang="en-US" altLang="zh-CN" sz="2200" b="0" i="1" smtClean="0">
                                      <a:latin typeface="Cambria Math"/>
                                    </a:rPr>
                                    <m:t>𝑛</m:t>
                                  </m:r>
                                </m:den>
                              </m:f>
                            </m:e>
                          </m:d>
                        </m:den>
                      </m:f>
                    </m:oMath>
                  </m:oMathPara>
                </a14:m>
                <a:endParaRPr lang="zh-CN" altLang="en-US" sz="22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178416" y="2601702"/>
                <a:ext cx="3331745" cy="95943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49711" y="3609020"/>
                <a:ext cx="8262839"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for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𝑥</m:t>
                    </m:r>
                  </m:oMath>
                </a14:m>
                <a:r>
                  <a:rPr lang="en-US" altLang="zh-CN" sz="2200" dirty="0">
                    <a:latin typeface="Times New Roman" panose="02020603050405020304" pitchFamily="18" charset="0"/>
                    <a:cs typeface="Times New Roman" panose="02020603050405020304" pitchFamily="18" charset="0"/>
                  </a:rPr>
                  <a:t>, an integer, satisfying</a:t>
                </a:r>
                <a:r>
                  <a:rPr lang="en-US" altLang="zh-CN" sz="2200" dirty="0"/>
                  <a:t> </a:t>
                </a:r>
                <a14:m>
                  <m:oMath xmlns:m="http://schemas.openxmlformats.org/officeDocument/2006/math">
                    <m:r>
                      <m:rPr>
                        <m:sty m:val="p"/>
                      </m:rPr>
                      <a:rPr lang="en-US" altLang="zh-CN" sz="2200" b="0" i="0" smtClean="0">
                        <a:solidFill>
                          <a:srgbClr val="FF0000"/>
                        </a:solidFill>
                        <a:latin typeface="Cambria Math"/>
                      </a:rPr>
                      <m:t>max</m:t>
                    </m:r>
                    <m:r>
                      <a:rPr lang="en-US" altLang="zh-CN" sz="2200" b="0" i="1" smtClean="0">
                        <a:solidFill>
                          <a:srgbClr val="FF0000"/>
                        </a:solidFill>
                        <a:latin typeface="Cambria Math"/>
                      </a:rPr>
                      <m:t>⁡{0,</m:t>
                    </m:r>
                    <m:r>
                      <a:rPr lang="en-US" altLang="zh-CN" sz="2200" b="0" i="1" smtClean="0">
                        <a:solidFill>
                          <a:srgbClr val="FF0000"/>
                        </a:solidFill>
                        <a:latin typeface="Cambria Math"/>
                      </a:rPr>
                      <m:t>𝑛</m:t>
                    </m:r>
                    <m:r>
                      <a:rPr lang="en-US" altLang="zh-CN" sz="2200" b="0" i="1" smtClean="0">
                        <a:solidFill>
                          <a:srgbClr val="FF0000"/>
                        </a:solidFill>
                        <a:latin typeface="Cambria Math"/>
                      </a:rPr>
                      <m:t>−(</m:t>
                    </m:r>
                    <m:r>
                      <a:rPr lang="en-US" altLang="zh-CN" sz="2200" b="0" i="1" smtClean="0">
                        <a:solidFill>
                          <a:srgbClr val="FF0000"/>
                        </a:solidFill>
                        <a:latin typeface="Cambria Math"/>
                      </a:rPr>
                      <m:t>𝑁</m:t>
                    </m:r>
                    <m:r>
                      <a:rPr lang="en-US" altLang="zh-CN" sz="2200" b="0" i="1" smtClean="0">
                        <a:solidFill>
                          <a:srgbClr val="FF0000"/>
                        </a:solidFill>
                        <a:latin typeface="Cambria Math"/>
                      </a:rPr>
                      <m:t>−</m:t>
                    </m:r>
                    <m:r>
                      <a:rPr lang="en-US" altLang="zh-CN" sz="2200" b="0" i="1" smtClean="0">
                        <a:solidFill>
                          <a:srgbClr val="FF0000"/>
                        </a:solidFill>
                        <a:latin typeface="Cambria Math"/>
                      </a:rPr>
                      <m:t>𝑀</m:t>
                    </m:r>
                    <m:r>
                      <a:rPr lang="en-US" altLang="zh-CN" sz="2200" b="0" i="1" smtClean="0">
                        <a:solidFill>
                          <a:srgbClr val="FF0000"/>
                        </a:solidFill>
                        <a:latin typeface="Cambria Math"/>
                      </a:rPr>
                      <m:t>)}≤</m:t>
                    </m:r>
                    <m:r>
                      <a:rPr lang="en-US" altLang="zh-CN" sz="2200" b="0" i="1" smtClean="0">
                        <a:solidFill>
                          <a:srgbClr val="FF0000"/>
                        </a:solidFill>
                        <a:latin typeface="Cambria Math"/>
                        <a:ea typeface="Cambria Math"/>
                      </a:rPr>
                      <m:t>𝑥</m:t>
                    </m:r>
                    <m:r>
                      <a:rPr lang="en-US" altLang="zh-CN" sz="2200" b="0" i="1" smtClean="0">
                        <a:solidFill>
                          <a:srgbClr val="FF0000"/>
                        </a:solidFill>
                        <a:latin typeface="Cambria Math"/>
                        <a:ea typeface="Cambria Math"/>
                      </a:rPr>
                      <m:t>≤</m:t>
                    </m:r>
                    <m:r>
                      <m:rPr>
                        <m:sty m:val="p"/>
                      </m:rPr>
                      <a:rPr lang="en-US" altLang="zh-CN" sz="2200" b="0" i="0" smtClean="0">
                        <a:solidFill>
                          <a:srgbClr val="FF0000"/>
                        </a:solidFill>
                        <a:latin typeface="Cambria Math"/>
                        <a:ea typeface="Cambria Math"/>
                      </a:rPr>
                      <m:t>min</m:t>
                    </m:r>
                    <m:r>
                      <a:rPr lang="en-US" altLang="zh-CN" sz="2200" b="0" i="1" smtClean="0">
                        <a:solidFill>
                          <a:srgbClr val="FF0000"/>
                        </a:solidFill>
                        <a:latin typeface="Cambria Math"/>
                        <a:ea typeface="Cambria Math"/>
                      </a:rPr>
                      <m:t>⁡{</m:t>
                    </m:r>
                    <m:r>
                      <a:rPr lang="en-US" altLang="zh-CN" sz="2200" b="0" i="1" smtClean="0">
                        <a:solidFill>
                          <a:srgbClr val="FF0000"/>
                        </a:solidFill>
                        <a:latin typeface="Cambria Math"/>
                        <a:ea typeface="Cambria Math"/>
                      </a:rPr>
                      <m:t>𝑛</m:t>
                    </m:r>
                    <m:r>
                      <a:rPr lang="en-US" altLang="zh-CN" sz="2200" b="0" i="1" smtClean="0">
                        <a:solidFill>
                          <a:srgbClr val="FF0000"/>
                        </a:solidFill>
                        <a:latin typeface="Cambria Math"/>
                        <a:ea typeface="Cambria Math"/>
                      </a:rPr>
                      <m:t>,</m:t>
                    </m:r>
                    <m:r>
                      <a:rPr lang="en-US" altLang="zh-CN" sz="2200" b="0" i="1" smtClean="0">
                        <a:solidFill>
                          <a:srgbClr val="FF0000"/>
                        </a:solidFill>
                        <a:latin typeface="Cambria Math"/>
                        <a:ea typeface="Cambria Math"/>
                      </a:rPr>
                      <m:t>𝑀</m:t>
                    </m:r>
                    <m:r>
                      <a:rPr lang="en-US" altLang="zh-CN" sz="2200" b="0" i="1" smtClean="0">
                        <a:solidFill>
                          <a:srgbClr val="FF0000"/>
                        </a:solidFill>
                        <a:latin typeface="Cambria Math"/>
                        <a:ea typeface="Cambria Math"/>
                      </a:rPr>
                      <m:t>}</m:t>
                    </m:r>
                  </m:oMath>
                </a14:m>
                <a:r>
                  <a:rPr lang="en-US" altLang="zh-CN" sz="2200" dirty="0">
                    <a:solidFill>
                      <a:srgbClr val="FF0000"/>
                    </a:solidFill>
                  </a:rPr>
                  <a:t>.</a:t>
                </a:r>
                <a:endParaRPr lang="zh-CN" altLang="en-US" sz="2200" dirty="0"/>
              </a:p>
            </p:txBody>
          </p:sp>
        </mc:Choice>
        <mc:Fallback xmlns="">
          <p:sp>
            <p:nvSpPr>
              <p:cNvPr id="5" name="矩形 4"/>
              <p:cNvSpPr>
                <a:spLocks noRot="1" noChangeAspect="1" noMove="1" noResize="1" noEditPoints="1" noAdjustHandles="1" noChangeArrowheads="1" noChangeShapeType="1" noTextEdit="1"/>
              </p:cNvSpPr>
              <p:nvPr/>
            </p:nvSpPr>
            <p:spPr>
              <a:xfrm>
                <a:off x="149711" y="3609020"/>
                <a:ext cx="8262839" cy="430887"/>
              </a:xfrm>
              <a:prstGeom prst="rect">
                <a:avLst/>
              </a:prstGeom>
              <a:blipFill>
                <a:blip r:embed="rId4"/>
                <a:stretch>
                  <a:fillRect l="-959" t="-9859"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761910" y="4604256"/>
                <a:ext cx="4140460" cy="501548"/>
              </a:xfrm>
              <a:prstGeom prst="rect">
                <a:avLst/>
              </a:prstGeom>
              <a:noFill/>
            </p:spPr>
            <p:txBody>
              <a:bodyPr wrap="square" rtlCol="0">
                <a:spAutoFit/>
              </a:bodyPr>
              <a:lstStyle/>
              <a:p>
                <a:r>
                  <a:rPr lang="en-US" altLang="zh-CN" sz="2200" dirty="0">
                    <a:latin typeface="+mj-lt"/>
                  </a:rPr>
                  <a:t> </a:t>
                </a:r>
                <a14:m>
                  <m:oMath xmlns:m="http://schemas.openxmlformats.org/officeDocument/2006/math">
                    <m:d>
                      <m:dPr>
                        <m:ctrlPr>
                          <a:rPr lang="en-US" altLang="zh-CN" sz="2200" i="1" smtClean="0">
                            <a:latin typeface="Cambria Math" charset="0"/>
                          </a:rPr>
                        </m:ctrlPr>
                      </m:dPr>
                      <m:e>
                        <m:f>
                          <m:fPr>
                            <m:type m:val="noBar"/>
                            <m:ctrlPr>
                              <a:rPr lang="en-US" altLang="zh-CN" sz="2200" i="1" smtClean="0">
                                <a:latin typeface="Cambria Math" charset="0"/>
                              </a:rPr>
                            </m:ctrlPr>
                          </m:fPr>
                          <m:num>
                            <m:r>
                              <a:rPr lang="en-US" altLang="zh-CN" sz="2200" b="0" i="1" smtClean="0">
                                <a:latin typeface="Cambria Math"/>
                              </a:rPr>
                              <m:t>𝑁</m:t>
                            </m:r>
                          </m:num>
                          <m:den>
                            <m:r>
                              <a:rPr lang="en-US" altLang="zh-CN" sz="2200" b="0" i="1" smtClean="0">
                                <a:latin typeface="Cambria Math"/>
                              </a:rPr>
                              <m:t>𝑛</m:t>
                            </m:r>
                          </m:den>
                        </m:f>
                      </m:e>
                    </m:d>
                    <m:r>
                      <a:rPr lang="en-US" altLang="zh-CN" sz="2200" b="0" i="1" smtClean="0">
                        <a:latin typeface="Cambria Math"/>
                      </a:rPr>
                      <m:t>=</m:t>
                    </m:r>
                    <m:nary>
                      <m:naryPr>
                        <m:chr m:val="∑"/>
                        <m:limLoc m:val="subSup"/>
                        <m:ctrlPr>
                          <a:rPr lang="en-US" altLang="zh-CN" sz="2200" b="0" i="1" smtClean="0">
                            <a:latin typeface="Cambria Math" charset="0"/>
                          </a:rPr>
                        </m:ctrlPr>
                      </m:naryPr>
                      <m:sub>
                        <m:r>
                          <m:rPr>
                            <m:brk m:alnAt="25"/>
                          </m:rPr>
                          <a:rPr lang="en-US" altLang="zh-CN" sz="2200" b="0" i="1" smtClean="0">
                            <a:latin typeface="Cambria Math"/>
                          </a:rPr>
                          <m:t>𝑥</m:t>
                        </m:r>
                        <m:r>
                          <a:rPr lang="en-US" altLang="zh-CN" sz="2200" b="0" i="1" smtClean="0">
                            <a:latin typeface="Cambria Math"/>
                          </a:rPr>
                          <m:t>=0</m:t>
                        </m:r>
                      </m:sub>
                      <m:sup>
                        <m:r>
                          <a:rPr lang="en-US" altLang="zh-CN" sz="2200" b="0" i="1" smtClean="0">
                            <a:latin typeface="Cambria Math"/>
                          </a:rPr>
                          <m:t>𝑛</m:t>
                        </m:r>
                      </m:sup>
                      <m:e>
                        <m:d>
                          <m:dPr>
                            <m:ctrlPr>
                              <a:rPr lang="en-US" altLang="zh-CN" sz="2200" b="0" i="1" smtClean="0">
                                <a:latin typeface="Cambria Math" charset="0"/>
                              </a:rPr>
                            </m:ctrlPr>
                          </m:dPr>
                          <m:e>
                            <m:f>
                              <m:fPr>
                                <m:type m:val="noBar"/>
                                <m:ctrlPr>
                                  <a:rPr lang="en-US" altLang="zh-CN" sz="2200" b="0" i="1" smtClean="0">
                                    <a:latin typeface="Cambria Math" charset="0"/>
                                  </a:rPr>
                                </m:ctrlPr>
                              </m:fPr>
                              <m:num>
                                <m:r>
                                  <a:rPr lang="en-US" altLang="zh-CN" sz="2200" b="0" i="1" smtClean="0">
                                    <a:latin typeface="Cambria Math"/>
                                  </a:rPr>
                                  <m:t>𝑀</m:t>
                                </m:r>
                              </m:num>
                              <m:den>
                                <m:r>
                                  <a:rPr lang="en-US" altLang="zh-CN" sz="2200" b="0" i="1" smtClean="0">
                                    <a:latin typeface="Cambria Math"/>
                                  </a:rPr>
                                  <m:t>𝑥</m:t>
                                </m:r>
                              </m:den>
                            </m:f>
                          </m:e>
                        </m:d>
                        <m:d>
                          <m:dPr>
                            <m:ctrlPr>
                              <a:rPr lang="en-US" altLang="zh-CN" sz="2200" b="0" i="1" smtClean="0">
                                <a:latin typeface="Cambria Math" charset="0"/>
                              </a:rPr>
                            </m:ctrlPr>
                          </m:dPr>
                          <m:e>
                            <m:f>
                              <m:fPr>
                                <m:type m:val="noBar"/>
                                <m:ctrlPr>
                                  <a:rPr lang="en-US" altLang="zh-CN" sz="2200" b="0" i="1" smtClean="0">
                                    <a:latin typeface="Cambria Math" charset="0"/>
                                  </a:rPr>
                                </m:ctrlPr>
                              </m:fPr>
                              <m:num>
                                <m:r>
                                  <a:rPr lang="en-US" altLang="zh-CN" sz="2200" b="0" i="1" smtClean="0">
                                    <a:latin typeface="Cambria Math"/>
                                  </a:rPr>
                                  <m:t>𝑁</m:t>
                                </m:r>
                                <m:r>
                                  <a:rPr lang="en-US" altLang="zh-CN" sz="2200" b="0" i="1" smtClean="0">
                                    <a:latin typeface="Cambria Math"/>
                                  </a:rPr>
                                  <m:t>−</m:t>
                                </m:r>
                                <m:r>
                                  <a:rPr lang="en-US" altLang="zh-CN" sz="2200" b="0" i="1" smtClean="0">
                                    <a:latin typeface="Cambria Math"/>
                                  </a:rPr>
                                  <m:t>𝑀</m:t>
                                </m:r>
                              </m:num>
                              <m:den>
                                <m:r>
                                  <a:rPr lang="en-US" altLang="zh-CN" sz="2200" b="0" i="1" smtClean="0">
                                    <a:latin typeface="Cambria Math"/>
                                  </a:rPr>
                                  <m:t>𝑛</m:t>
                                </m:r>
                                <m:r>
                                  <a:rPr lang="en-US" altLang="zh-CN" sz="2200" b="0" i="1" smtClean="0">
                                    <a:latin typeface="Cambria Math"/>
                                  </a:rPr>
                                  <m:t>−</m:t>
                                </m:r>
                                <m:r>
                                  <a:rPr lang="en-US" altLang="zh-CN" sz="2200" b="0" i="1" smtClean="0">
                                    <a:latin typeface="Cambria Math"/>
                                  </a:rPr>
                                  <m:t>𝑥</m:t>
                                </m:r>
                              </m:den>
                            </m:f>
                          </m:e>
                        </m:d>
                      </m:e>
                    </m:nary>
                    <m:r>
                      <a:rPr lang="en-US" altLang="zh-CN" sz="2200" b="0" i="1" smtClean="0">
                        <a:latin typeface="Cambria Math"/>
                      </a:rPr>
                      <m:t>, </m:t>
                    </m:r>
                  </m:oMath>
                </a14:m>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761910" y="4604256"/>
                <a:ext cx="4140460" cy="501548"/>
              </a:xfrm>
              <a:prstGeom prst="rect">
                <a:avLst/>
              </a:prstGeom>
              <a:blipFill rotWithShape="1">
                <a:blip r:embed="rId5"/>
                <a:stretch>
                  <a:fillRect t="-101205" b="-154217"/>
                </a:stretch>
              </a:blipFill>
            </p:spPr>
            <p:txBody>
              <a:bodyPr/>
              <a:lstStyle/>
              <a:p>
                <a:r>
                  <a:rPr lang="zh-CN" altLang="en-US">
                    <a:noFill/>
                  </a:rPr>
                  <a:t> </a:t>
                </a:r>
              </a:p>
            </p:txBody>
          </p:sp>
        </mc:Fallback>
      </mc:AlternateContent>
      <p:sp>
        <p:nvSpPr>
          <p:cNvPr id="9" name="TextBox 8"/>
          <p:cNvSpPr txBox="1"/>
          <p:nvPr/>
        </p:nvSpPr>
        <p:spPr>
          <a:xfrm>
            <a:off x="206515" y="4674917"/>
            <a:ext cx="477053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From </a:t>
            </a:r>
            <a:r>
              <a:rPr lang="en-US" altLang="zh-CN" sz="2200" dirty="0" err="1">
                <a:latin typeface="Times New Roman" panose="02020603050405020304" pitchFamily="18" charset="0"/>
                <a:cs typeface="Times New Roman" panose="02020603050405020304" pitchFamily="18" charset="0"/>
              </a:rPr>
              <a:t>Vandermonde</a:t>
            </a:r>
            <a:r>
              <a:rPr lang="en-US" altLang="zh-CN" sz="2200" dirty="0">
                <a:latin typeface="Times New Roman" panose="02020603050405020304" pitchFamily="18" charset="0"/>
                <a:cs typeface="Times New Roman" panose="02020603050405020304" pitchFamily="18" charset="0"/>
              </a:rPr>
              <a:t> identity</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TextBox 9"/>
              <p:cNvSpPr txBox="1"/>
              <p:nvPr/>
            </p:nvSpPr>
            <p:spPr>
              <a:xfrm>
                <a:off x="206515" y="5257042"/>
                <a:ext cx="5097364"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we find that </a:t>
                </a:r>
                <a14:m>
                  <m:oMath xmlns:m="http://schemas.openxmlformats.org/officeDocument/2006/math">
                    <m:nary>
                      <m:naryPr>
                        <m:chr m:val="∑"/>
                        <m:limLoc m:val="subSup"/>
                        <m:ctrlPr>
                          <a:rPr lang="en-US" altLang="zh-CN" sz="2200" i="1" smtClean="0">
                            <a:latin typeface="Cambria Math" charset="0"/>
                          </a:rPr>
                        </m:ctrlPr>
                      </m:naryPr>
                      <m:sub>
                        <m:r>
                          <m:rPr>
                            <m:brk m:alnAt="25"/>
                          </m:rPr>
                          <a:rPr lang="en-US" altLang="zh-CN" sz="2200" b="0" i="1" smtClean="0">
                            <a:latin typeface="Cambria Math"/>
                          </a:rPr>
                          <m:t>𝑥</m:t>
                        </m:r>
                        <m:r>
                          <a:rPr lang="en-US" altLang="zh-CN" sz="2200" b="0" i="1" smtClean="0">
                            <a:latin typeface="Cambria Math"/>
                          </a:rPr>
                          <m:t>=0</m:t>
                        </m:r>
                      </m:sub>
                      <m:sup>
                        <m:r>
                          <a:rPr lang="en-US" altLang="zh-CN" sz="2200" b="0" i="1" smtClean="0">
                            <a:latin typeface="Cambria Math"/>
                          </a:rPr>
                          <m:t>𝑛</m:t>
                        </m:r>
                      </m:sup>
                      <m:e>
                        <m:r>
                          <a:rPr lang="en-US" altLang="zh-CN" sz="2200" i="1">
                            <a:latin typeface="Cambria Math"/>
                          </a:rPr>
                          <m:t>h</m:t>
                        </m:r>
                        <m:d>
                          <m:dPr>
                            <m:ctrlPr>
                              <a:rPr lang="en-US" altLang="zh-CN" sz="2200" i="1">
                                <a:latin typeface="Cambria Math" charset="0"/>
                              </a:rPr>
                            </m:ctrlPr>
                          </m:dPr>
                          <m:e>
                            <m:r>
                              <a:rPr lang="en-US" altLang="zh-CN" sz="2200" i="1">
                                <a:latin typeface="Cambria Math"/>
                              </a:rPr>
                              <m:t>𝑥</m:t>
                            </m:r>
                            <m:r>
                              <a:rPr lang="en-US" altLang="zh-CN" sz="2200" i="1">
                                <a:latin typeface="Cambria Math"/>
                              </a:rPr>
                              <m:t>;</m:t>
                            </m:r>
                            <m:r>
                              <a:rPr lang="en-US" altLang="zh-CN" sz="2200" i="1">
                                <a:latin typeface="Cambria Math"/>
                              </a:rPr>
                              <m:t>𝑛</m:t>
                            </m:r>
                            <m:r>
                              <a:rPr lang="en-US" altLang="zh-CN" sz="2200" i="1">
                                <a:latin typeface="Cambria Math"/>
                              </a:rPr>
                              <m:t>,</m:t>
                            </m:r>
                            <m:r>
                              <a:rPr lang="en-US" altLang="zh-CN" sz="2200" i="1">
                                <a:latin typeface="Cambria Math"/>
                              </a:rPr>
                              <m:t>𝑀</m:t>
                            </m:r>
                            <m:r>
                              <a:rPr lang="en-US" altLang="zh-CN" sz="2200" i="1">
                                <a:latin typeface="Cambria Math"/>
                              </a:rPr>
                              <m:t>,</m:t>
                            </m:r>
                            <m:r>
                              <a:rPr lang="en-US" altLang="zh-CN" sz="2200" i="1">
                                <a:latin typeface="Cambria Math"/>
                              </a:rPr>
                              <m:t>𝑁</m:t>
                            </m:r>
                          </m:e>
                        </m:d>
                      </m:e>
                    </m:nary>
                    <m:r>
                      <a:rPr lang="en-US" altLang="zh-CN" sz="2200" b="0" i="1" smtClean="0">
                        <a:latin typeface="Cambria Math"/>
                      </a:rPr>
                      <m:t>=1</m:t>
                    </m:r>
                  </m:oMath>
                </a14:m>
                <a:r>
                  <a:rPr lang="en-US" altLang="zh-CN" sz="2200" dirty="0">
                    <a:latin typeface="+mj-lt"/>
                  </a:rPr>
                  <a:t>. </a:t>
                </a:r>
                <a:endParaRPr lang="zh-CN" altLang="en-US" sz="2200" dirty="0">
                  <a:latin typeface="+mj-l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06515" y="5257042"/>
                <a:ext cx="5097364" cy="430887"/>
              </a:xfrm>
              <a:prstGeom prst="rect">
                <a:avLst/>
              </a:prstGeom>
              <a:blipFill>
                <a:blip r:embed="rId6"/>
                <a:stretch>
                  <a:fillRect l="-1555" t="-125352" b="-1901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56476" y="4097209"/>
                <a:ext cx="7286712"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Consider the most common case </a:t>
                </a:r>
                <a14:m>
                  <m:oMath xmlns:m="http://schemas.openxmlformats.org/officeDocument/2006/math">
                    <m:r>
                      <a:rPr lang="en-US" altLang="zh-CN" sz="2200" b="0" i="1" smtClean="0">
                        <a:latin typeface="Cambria Math"/>
                      </a:rPr>
                      <m:t>𝑛</m:t>
                    </m:r>
                    <m:r>
                      <a:rPr lang="en-US" altLang="zh-CN" sz="2200" b="0" i="1" smtClean="0">
                        <a:latin typeface="Cambria Math"/>
                        <a:ea typeface="Cambria Math"/>
                      </a:rPr>
                      <m:t>≤</m:t>
                    </m:r>
                    <m:r>
                      <a:rPr lang="en-US" altLang="zh-CN" sz="2200" b="0" i="1" smtClean="0">
                        <a:latin typeface="Cambria Math"/>
                        <a:ea typeface="Cambria Math"/>
                      </a:rPr>
                      <m:t>𝑀</m:t>
                    </m:r>
                  </m:oMath>
                </a14:m>
                <a:r>
                  <a:rPr lang="en-US" altLang="zh-CN" sz="2200" dirty="0">
                    <a:latin typeface="+mj-lt"/>
                  </a:rPr>
                  <a:t> </a:t>
                </a:r>
                <a:r>
                  <a:rPr lang="en-US" altLang="zh-CN" sz="2200" dirty="0">
                    <a:latin typeface="Times New Roman" panose="02020603050405020304" pitchFamily="18" charset="0"/>
                    <a:cs typeface="Times New Roman" panose="02020603050405020304" pitchFamily="18" charset="0"/>
                  </a:rPr>
                  <a:t>and</a:t>
                </a:r>
                <a:r>
                  <a:rPr lang="en-US" altLang="zh-CN" sz="2200" dirty="0">
                    <a:latin typeface="+mj-lt"/>
                  </a:rPr>
                  <a:t> </a:t>
                </a:r>
                <a14:m>
                  <m:oMath xmlns:m="http://schemas.openxmlformats.org/officeDocument/2006/math">
                    <m:r>
                      <a:rPr lang="en-US" altLang="zh-CN" sz="2200" b="0" i="1" smtClean="0">
                        <a:latin typeface="Cambria Math"/>
                      </a:rPr>
                      <m:t>𝑛</m:t>
                    </m:r>
                    <m:r>
                      <a:rPr lang="en-US" altLang="zh-CN" sz="2200" b="0" i="1" smtClean="0">
                        <a:latin typeface="Cambria Math"/>
                        <a:ea typeface="Cambria Math"/>
                      </a:rPr>
                      <m:t>≤</m:t>
                    </m:r>
                    <m:r>
                      <a:rPr lang="en-US" altLang="zh-CN" sz="2200" b="0" i="1" smtClean="0">
                        <a:latin typeface="Cambria Math"/>
                        <a:ea typeface="Cambria Math"/>
                      </a:rPr>
                      <m:t>𝑁</m:t>
                    </m:r>
                    <m:r>
                      <a:rPr lang="en-US" altLang="zh-CN" sz="2200" b="0" i="1" smtClean="0">
                        <a:latin typeface="Cambria Math"/>
                        <a:ea typeface="Cambria Math"/>
                      </a:rPr>
                      <m:t>−</m:t>
                    </m:r>
                    <m:r>
                      <a:rPr lang="en-US" altLang="zh-CN" sz="2200" b="0" i="1" smtClean="0">
                        <a:latin typeface="Cambria Math"/>
                        <a:ea typeface="Cambria Math"/>
                      </a:rPr>
                      <m:t>𝑀</m:t>
                    </m:r>
                  </m:oMath>
                </a14:m>
                <a:r>
                  <a:rPr lang="en-US" altLang="zh-CN" sz="2200" dirty="0">
                    <a:latin typeface="+mj-lt"/>
                  </a:rPr>
                  <a:t>.</a:t>
                </a:r>
                <a:endParaRPr lang="zh-CN" altLang="en-US" sz="2200" dirty="0">
                  <a:latin typeface="+mj-lt"/>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56476" y="4097209"/>
                <a:ext cx="7286712" cy="430887"/>
              </a:xfrm>
              <a:prstGeom prst="rect">
                <a:avLst/>
              </a:prstGeom>
              <a:blipFill>
                <a:blip r:embed="rId7"/>
                <a:stretch>
                  <a:fillRect l="-1088" t="-9859" b="-28169"/>
                </a:stretch>
              </a:blipFill>
            </p:spPr>
            <p:txBody>
              <a:bodyPr/>
              <a:lstStyle/>
              <a:p>
                <a:r>
                  <a:rPr lang="zh-CN" altLang="en-US">
                    <a:noFill/>
                  </a:rPr>
                  <a:t> </a:t>
                </a:r>
              </a:p>
            </p:txBody>
          </p:sp>
        </mc:Fallback>
      </mc:AlternateContent>
      <p:sp>
        <p:nvSpPr>
          <p:cNvPr id="12" name="TextBox 11"/>
          <p:cNvSpPr txBox="1"/>
          <p:nvPr/>
        </p:nvSpPr>
        <p:spPr>
          <a:xfrm>
            <a:off x="213773" y="5878433"/>
            <a:ext cx="8273661"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It is not hard to find the corresponding result for other cases.</a:t>
            </a:r>
            <a:endParaRPr lang="zh-CN" altLang="en-US" sz="2200" dirty="0">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xmlns="" id="{99F2853E-DF34-484C-88D5-E44FD1B7A730}"/>
              </a:ext>
            </a:extLst>
          </p:cNvPr>
          <p:cNvSpPr>
            <a:spLocks noGrp="1"/>
          </p:cNvSpPr>
          <p:nvPr>
            <p:ph type="sldNum" sz="quarter" idx="11"/>
          </p:nvPr>
        </p:nvSpPr>
        <p:spPr/>
        <p:txBody>
          <a:bodyPr/>
          <a:lstStyle/>
          <a:p>
            <a:pPr>
              <a:defRPr/>
            </a:pPr>
            <a:fld id="{DF2308B0-52A9-437D-9700-D7B37876F5B1}" type="slidenum">
              <a:rPr lang="zh-CN" altLang="en-US" smtClean="0"/>
              <a:pPr>
                <a:defRPr/>
              </a:pPr>
              <a:t>68</a:t>
            </a:fld>
            <a:endParaRPr lang="en-US" altLang="zh-CN" dirty="0"/>
          </a:p>
        </p:txBody>
      </p:sp>
    </p:spTree>
    <p:extLst>
      <p:ext uri="{BB962C8B-B14F-4D97-AF65-F5344CB8AC3E}">
        <p14:creationId xmlns:p14="http://schemas.microsoft.com/office/powerpoint/2010/main" val="135792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116505" y="920032"/>
                <a:ext cx="3431709"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The Mean and Variance of </a:t>
                </a:r>
                <a14:m>
                  <m:oMath xmlns:m="http://schemas.openxmlformats.org/officeDocument/2006/math">
                    <m:r>
                      <a:rPr lang="en-US" altLang="zh-CN" sz="2200" i="1" dirty="0" smtClean="0">
                        <a:solidFill>
                          <a:srgbClr val="FF0000"/>
                        </a:solidFill>
                        <a:latin typeface="Cambria Math"/>
                      </a:rPr>
                      <m:t>𝑋</m:t>
                    </m:r>
                  </m:oMath>
                </a14:m>
                <a:endParaRPr lang="zh-CN" altLang="en-US" sz="2200" dirty="0">
                  <a:solidFill>
                    <a:srgbClr val="FF000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116505" y="920032"/>
                <a:ext cx="3431709" cy="430887"/>
              </a:xfrm>
              <a:prstGeom prst="rect">
                <a:avLst/>
              </a:prstGeom>
              <a:blipFill>
                <a:blip r:embed="rId2"/>
                <a:stretch>
                  <a:fillRect l="-2309" t="-9859" b="-26761"/>
                </a:stretch>
              </a:blipFill>
            </p:spPr>
            <p:txBody>
              <a:bodyPr/>
              <a:lstStyle/>
              <a:p>
                <a:r>
                  <a:rPr lang="zh-CN" altLang="en-US">
                    <a:noFill/>
                  </a:rPr>
                  <a:t> </a:t>
                </a:r>
              </a:p>
            </p:txBody>
          </p:sp>
        </mc:Fallback>
      </mc:AlternateContent>
      <p:sp>
        <p:nvSpPr>
          <p:cNvPr id="3" name="TextBox 2"/>
          <p:cNvSpPr txBox="1"/>
          <p:nvPr/>
        </p:nvSpPr>
        <p:spPr>
          <a:xfrm>
            <a:off x="161510" y="1415087"/>
            <a:ext cx="1744602"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Proposition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161510" y="1974310"/>
                <a:ext cx="8415935"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The mean and variance of the </a:t>
                </a:r>
                <a:r>
                  <a:rPr lang="en-US" altLang="zh-CN" sz="2200" dirty="0" err="1">
                    <a:latin typeface="Times New Roman" panose="02020603050405020304" pitchFamily="18" charset="0"/>
                    <a:cs typeface="Times New Roman" panose="02020603050405020304" pitchFamily="18" charset="0"/>
                  </a:rPr>
                  <a:t>hypergeometric</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having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h</m:t>
                    </m:r>
                    <m:r>
                      <a:rPr lang="en-US" altLang="zh-CN" sz="2200" dirty="0">
                        <a:latin typeface="Cambria Math" panose="02040503050406030204" pitchFamily="18" charset="0"/>
                        <a:cs typeface="Times New Roman" panose="02020603050405020304" pitchFamily="18" charset="0"/>
                      </a:rPr>
                      <m:t>(</m:t>
                    </m:r>
                    <m:r>
                      <a:rPr lang="en-US" altLang="zh-CN" sz="2200" dirty="0">
                        <a:latin typeface="Cambria Math" panose="02040503050406030204" pitchFamily="18" charset="0"/>
                        <a:cs typeface="Times New Roman" panose="02020603050405020304" pitchFamily="18" charset="0"/>
                      </a:rPr>
                      <m:t>𝑥</m:t>
                    </m:r>
                    <m:r>
                      <a:rPr lang="en-US" altLang="zh-CN" sz="2200" dirty="0">
                        <a:latin typeface="Cambria Math" panose="02040503050406030204" pitchFamily="18" charset="0"/>
                        <a:cs typeface="Times New Roman" panose="02020603050405020304" pitchFamily="18" charset="0"/>
                      </a:rPr>
                      <m:t>; </m:t>
                    </m:r>
                    <m:r>
                      <a:rPr lang="en-US" altLang="zh-CN" sz="2200" dirty="0">
                        <a:latin typeface="Cambria Math" panose="02040503050406030204" pitchFamily="18" charset="0"/>
                        <a:cs typeface="Times New Roman" panose="02020603050405020304" pitchFamily="18" charset="0"/>
                      </a:rPr>
                      <m:t>𝑛</m:t>
                    </m:r>
                    <m:r>
                      <a:rPr lang="en-US" altLang="zh-CN" sz="2200" dirty="0">
                        <a:latin typeface="Cambria Math" panose="02040503050406030204" pitchFamily="18" charset="0"/>
                        <a:cs typeface="Times New Roman" panose="02020603050405020304" pitchFamily="18" charset="0"/>
                      </a:rPr>
                      <m:t>, </m:t>
                    </m:r>
                    <m:r>
                      <a:rPr lang="en-US" altLang="zh-CN" sz="2200" dirty="0">
                        <a:latin typeface="Cambria Math" panose="02040503050406030204" pitchFamily="18" charset="0"/>
                        <a:cs typeface="Times New Roman" panose="02020603050405020304" pitchFamily="18" charset="0"/>
                      </a:rPr>
                      <m:t>𝑀</m:t>
                    </m:r>
                    <m:r>
                      <a:rPr lang="en-US" altLang="zh-CN" sz="2200" dirty="0">
                        <a:latin typeface="Cambria Math" panose="02040503050406030204" pitchFamily="18" charset="0"/>
                        <a:cs typeface="Times New Roman" panose="02020603050405020304" pitchFamily="18" charset="0"/>
                      </a:rPr>
                      <m:t>, </m:t>
                    </m:r>
                    <m:r>
                      <a:rPr lang="en-US" altLang="zh-CN" sz="2200" dirty="0">
                        <a:latin typeface="Cambria Math" panose="02040503050406030204" pitchFamily="18" charset="0"/>
                        <a:cs typeface="Times New Roman" panose="02020603050405020304" pitchFamily="18" charset="0"/>
                      </a:rPr>
                      <m:t>𝑁</m:t>
                    </m:r>
                    <m:r>
                      <a:rPr lang="en-US" altLang="zh-CN" sz="2200" dirty="0">
                        <a:latin typeface="Cambria Math" panose="02040503050406030204" pitchFamily="18" charset="0"/>
                        <a:cs typeface="Times New Roman" panose="02020603050405020304" pitchFamily="18" charset="0"/>
                      </a:rPr>
                      <m:t>)</m:t>
                    </m:r>
                  </m:oMath>
                </a14:m>
                <a:r>
                  <a:rPr lang="en-US" altLang="zh-CN" sz="2200" dirty="0">
                    <a:latin typeface="Times New Roman" panose="02020603050405020304" pitchFamily="18" charset="0"/>
                    <a:cs typeface="Times New Roman" panose="02020603050405020304" pitchFamily="18" charset="0"/>
                  </a:rPr>
                  <a:t> are</a:t>
                </a: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then</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161510" y="1974310"/>
                <a:ext cx="8415935" cy="769441"/>
              </a:xfrm>
              <a:prstGeom prst="rect">
                <a:avLst/>
              </a:prstGeom>
              <a:blipFill>
                <a:blip r:embed="rId3"/>
                <a:stretch>
                  <a:fillRect l="-941" t="-5556" r="-941"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385463" y="2751804"/>
                <a:ext cx="5217903" cy="571310"/>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r>
                      <a:rPr lang="en-US" altLang="zh-CN" sz="2200" b="0" i="1" smtClean="0">
                        <a:latin typeface="Cambria Math"/>
                      </a:rPr>
                      <m:t>𝑛</m:t>
                    </m:r>
                    <m:f>
                      <m:fPr>
                        <m:ctrlPr>
                          <a:rPr lang="en-US" altLang="zh-CN" sz="2200" b="0" i="1" smtClean="0">
                            <a:latin typeface="Cambria Math" charset="0"/>
                          </a:rPr>
                        </m:ctrlPr>
                      </m:fPr>
                      <m:num>
                        <m:r>
                          <a:rPr lang="en-US" altLang="zh-CN" sz="2200" b="0" i="1" smtClean="0">
                            <a:latin typeface="Cambria Math"/>
                          </a:rPr>
                          <m:t>𝑀</m:t>
                        </m:r>
                      </m:num>
                      <m:den>
                        <m:r>
                          <a:rPr lang="en-US" altLang="zh-CN" sz="2200" b="0" i="1" smtClean="0">
                            <a:latin typeface="Cambria Math"/>
                          </a:rPr>
                          <m:t>𝑁</m:t>
                        </m:r>
                      </m:den>
                    </m:f>
                    <m:r>
                      <a:rPr lang="en-US" altLang="zh-CN" sz="2200" b="0" i="1" smtClean="0">
                        <a:latin typeface="Cambria Math"/>
                      </a:rPr>
                      <m:t>,  </m:t>
                    </m:r>
                    <m:r>
                      <a:rPr lang="en-US" altLang="zh-CN" sz="2200" b="0" i="1" smtClean="0">
                        <a:latin typeface="Cambria Math"/>
                      </a:rPr>
                      <m:t>𝑉</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f>
                      <m:fPr>
                        <m:ctrlPr>
                          <a:rPr lang="en-US" altLang="zh-CN" sz="2200" b="0" i="1" smtClean="0">
                            <a:solidFill>
                              <a:srgbClr val="FF0000"/>
                            </a:solidFill>
                            <a:latin typeface="Cambria Math" charset="0"/>
                          </a:rPr>
                        </m:ctrlPr>
                      </m:fPr>
                      <m:num>
                        <m:r>
                          <a:rPr lang="en-US" altLang="zh-CN" sz="2200" b="0" i="1" smtClean="0">
                            <a:solidFill>
                              <a:srgbClr val="FF0000"/>
                            </a:solidFill>
                            <a:latin typeface="Cambria Math"/>
                          </a:rPr>
                          <m:t>𝑁</m:t>
                        </m:r>
                        <m:r>
                          <a:rPr lang="en-US" altLang="zh-CN" sz="2200" b="0" i="1" smtClean="0">
                            <a:solidFill>
                              <a:srgbClr val="FF0000"/>
                            </a:solidFill>
                            <a:latin typeface="Cambria Math"/>
                          </a:rPr>
                          <m:t>−</m:t>
                        </m:r>
                        <m:r>
                          <a:rPr lang="en-US" altLang="zh-CN" sz="2200" b="0" i="1" smtClean="0">
                            <a:solidFill>
                              <a:srgbClr val="FF0000"/>
                            </a:solidFill>
                            <a:latin typeface="Cambria Math"/>
                          </a:rPr>
                          <m:t>𝑛</m:t>
                        </m:r>
                      </m:num>
                      <m:den>
                        <m:r>
                          <a:rPr lang="en-US" altLang="zh-CN" sz="2200" b="0" i="1" smtClean="0">
                            <a:solidFill>
                              <a:srgbClr val="FF0000"/>
                            </a:solidFill>
                            <a:latin typeface="Cambria Math"/>
                          </a:rPr>
                          <m:t>𝑁</m:t>
                        </m:r>
                        <m:r>
                          <a:rPr lang="en-US" altLang="zh-CN" sz="2200" b="0" i="1" smtClean="0">
                            <a:solidFill>
                              <a:srgbClr val="FF0000"/>
                            </a:solidFill>
                            <a:latin typeface="Cambria Math"/>
                          </a:rPr>
                          <m:t>−1</m:t>
                        </m:r>
                      </m:den>
                    </m:f>
                    <m:r>
                      <a:rPr lang="en-US" altLang="zh-CN" sz="2200" b="0" i="1" smtClean="0">
                        <a:latin typeface="Cambria Math"/>
                        <a:ea typeface="Cambria Math"/>
                      </a:rPr>
                      <m:t>∙</m:t>
                    </m:r>
                    <m:r>
                      <a:rPr lang="en-US" altLang="zh-CN" sz="2200" b="0" i="1" smtClean="0">
                        <a:latin typeface="Cambria Math"/>
                      </a:rPr>
                      <m:t>𝑛</m:t>
                    </m:r>
                    <m:r>
                      <a:rPr lang="en-US" altLang="zh-CN" sz="2200" b="0" i="1" smtClean="0">
                        <a:latin typeface="Cambria Math"/>
                        <a:ea typeface="Cambria Math"/>
                      </a:rPr>
                      <m:t>∙</m:t>
                    </m:r>
                    <m:f>
                      <m:fPr>
                        <m:ctrlPr>
                          <a:rPr lang="en-US" altLang="zh-CN" sz="2200" b="0" i="1" smtClean="0">
                            <a:latin typeface="Cambria Math" charset="0"/>
                          </a:rPr>
                        </m:ctrlPr>
                      </m:fPr>
                      <m:num>
                        <m:r>
                          <a:rPr lang="en-US" altLang="zh-CN" sz="2200" b="0" i="1" smtClean="0">
                            <a:latin typeface="Cambria Math"/>
                          </a:rPr>
                          <m:t>𝑀</m:t>
                        </m:r>
                      </m:num>
                      <m:den>
                        <m:r>
                          <a:rPr lang="en-US" altLang="zh-CN" sz="2200" b="0" i="1" smtClean="0">
                            <a:latin typeface="Cambria Math"/>
                          </a:rPr>
                          <m:t>𝑁</m:t>
                        </m:r>
                      </m:den>
                    </m:f>
                    <m:r>
                      <a:rPr lang="en-US" altLang="zh-CN" sz="2200" b="0" i="1" smtClean="0">
                        <a:latin typeface="Cambria Math"/>
                        <a:ea typeface="Cambria Math"/>
                      </a:rPr>
                      <m:t>∙</m:t>
                    </m:r>
                    <m:r>
                      <a:rPr lang="en-US" altLang="zh-CN" sz="2200" b="0" i="1" smtClean="0">
                        <a:latin typeface="Cambria Math"/>
                      </a:rPr>
                      <m:t>(1−</m:t>
                    </m:r>
                    <m:f>
                      <m:fPr>
                        <m:ctrlPr>
                          <a:rPr lang="en-US" altLang="zh-CN" sz="2200" b="0" i="1" smtClean="0">
                            <a:latin typeface="Cambria Math" charset="0"/>
                          </a:rPr>
                        </m:ctrlPr>
                      </m:fPr>
                      <m:num>
                        <m:r>
                          <a:rPr lang="en-US" altLang="zh-CN" sz="2200" b="0" i="1" smtClean="0">
                            <a:latin typeface="Cambria Math"/>
                          </a:rPr>
                          <m:t>𝑀</m:t>
                        </m:r>
                      </m:num>
                      <m:den>
                        <m:r>
                          <a:rPr lang="en-US" altLang="zh-CN" sz="2200" b="0" i="1" smtClean="0">
                            <a:latin typeface="Cambria Math"/>
                          </a:rPr>
                          <m:t>𝑁</m:t>
                        </m:r>
                      </m:den>
                    </m:f>
                    <m:r>
                      <a:rPr lang="en-US" altLang="zh-CN" sz="2200" b="0" i="1" smtClean="0">
                        <a:latin typeface="Cambria Math"/>
                      </a:rPr>
                      <m:t>)</m:t>
                    </m:r>
                  </m:oMath>
                </a14:m>
                <a:r>
                  <a:rPr lang="en-US" altLang="zh-CN" sz="2200" dirty="0">
                    <a:latin typeface="+mj-lt"/>
                  </a:rPr>
                  <a:t>.</a:t>
                </a:r>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385463" y="2751804"/>
                <a:ext cx="5217903" cy="571310"/>
              </a:xfrm>
              <a:prstGeom prst="rect">
                <a:avLst/>
              </a:prstGeom>
              <a:blipFill>
                <a:blip r:embed="rId4"/>
                <a:stretch>
                  <a:fillRect b="-85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550667" y="3323114"/>
                <a:ext cx="3268652" cy="761555"/>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nary>
                      <m:naryPr>
                        <m:chr m:val="∑"/>
                        <m:limLoc m:val="subSup"/>
                        <m:ctrlPr>
                          <a:rPr lang="zh-CN" altLang="en-US" sz="2200" i="1">
                            <a:latin typeface="Cambria Math" charset="0"/>
                          </a:rPr>
                        </m:ctrlPr>
                      </m:naryPr>
                      <m:sub>
                        <m:r>
                          <m:rPr>
                            <m:brk m:alnAt="25"/>
                          </m:rPr>
                          <a:rPr lang="en-US" altLang="zh-CN" sz="2200" i="1">
                            <a:latin typeface="Cambria Math"/>
                          </a:rPr>
                          <m:t>𝑥</m:t>
                        </m:r>
                        <m:r>
                          <a:rPr lang="en-US" altLang="zh-CN" sz="2200" i="1">
                            <a:latin typeface="Cambria Math"/>
                          </a:rPr>
                          <m:t>=0</m:t>
                        </m:r>
                      </m:sub>
                      <m:sup>
                        <m:r>
                          <a:rPr lang="en-US" altLang="zh-CN" sz="2200" i="1">
                            <a:latin typeface="Cambria Math"/>
                          </a:rPr>
                          <m:t>𝑛</m:t>
                        </m:r>
                      </m:sup>
                      <m:e>
                        <m:r>
                          <a:rPr lang="en-US" altLang="zh-CN" sz="2200" b="0" i="1" smtClean="0">
                            <a:latin typeface="Cambria Math"/>
                          </a:rPr>
                          <m:t>𝑥</m:t>
                        </m:r>
                        <m:r>
                          <a:rPr lang="en-US" altLang="zh-CN" sz="2200" b="0" i="1" smtClean="0">
                            <a:latin typeface="Cambria Math"/>
                            <a:ea typeface="Cambria Math"/>
                          </a:rPr>
                          <m:t>∙</m:t>
                        </m:r>
                        <m:f>
                          <m:fPr>
                            <m:ctrlPr>
                              <a:rPr lang="en-US" altLang="zh-CN" sz="2200" i="1">
                                <a:latin typeface="Cambria Math" charset="0"/>
                              </a:rPr>
                            </m:ctrlPr>
                          </m:fPr>
                          <m:num>
                            <m:d>
                              <m:dPr>
                                <m:ctrlPr>
                                  <a:rPr lang="en-US" altLang="zh-CN" sz="2200" i="1">
                                    <a:latin typeface="Cambria Math" charset="0"/>
                                  </a:rPr>
                                </m:ctrlPr>
                              </m:dPr>
                              <m:e>
                                <m:f>
                                  <m:fPr>
                                    <m:type m:val="noBar"/>
                                    <m:ctrlPr>
                                      <a:rPr lang="en-US" altLang="zh-CN" sz="2200" i="1">
                                        <a:latin typeface="Cambria Math" charset="0"/>
                                      </a:rPr>
                                    </m:ctrlPr>
                                  </m:fPr>
                                  <m:num>
                                    <m:r>
                                      <a:rPr lang="en-US" altLang="zh-CN" sz="2200" b="0" i="1" smtClean="0">
                                        <a:latin typeface="Cambria Math"/>
                                      </a:rPr>
                                      <m:t>𝑀</m:t>
                                    </m:r>
                                  </m:num>
                                  <m:den>
                                    <m:r>
                                      <a:rPr lang="en-US" altLang="zh-CN" sz="2200" i="1">
                                        <a:latin typeface="Cambria Math"/>
                                      </a:rPr>
                                      <m:t>𝑥</m:t>
                                    </m:r>
                                  </m:den>
                                </m:f>
                              </m:e>
                            </m:d>
                            <m:d>
                              <m:dPr>
                                <m:ctrlPr>
                                  <a:rPr lang="en-US" altLang="zh-CN" sz="2200" i="1">
                                    <a:latin typeface="Cambria Math" charset="0"/>
                                  </a:rPr>
                                </m:ctrlPr>
                              </m:dPr>
                              <m:e>
                                <m:f>
                                  <m:fPr>
                                    <m:type m:val="noBar"/>
                                    <m:ctrlPr>
                                      <a:rPr lang="en-US" altLang="zh-CN" sz="2200" i="1">
                                        <a:latin typeface="Cambria Math" charset="0"/>
                                      </a:rPr>
                                    </m:ctrlPr>
                                  </m:fPr>
                                  <m:num>
                                    <m:r>
                                      <a:rPr lang="en-US" altLang="zh-CN" sz="2200" b="0" i="1" smtClean="0">
                                        <a:latin typeface="Cambria Math"/>
                                      </a:rPr>
                                      <m:t>𝑁</m:t>
                                    </m:r>
                                    <m:r>
                                      <a:rPr lang="en-US" altLang="zh-CN" sz="2200" b="0" i="1" smtClean="0">
                                        <a:latin typeface="Cambria Math"/>
                                      </a:rPr>
                                      <m:t>−</m:t>
                                    </m:r>
                                    <m:r>
                                      <a:rPr lang="en-US" altLang="zh-CN" sz="2200" b="0" i="1" smtClean="0">
                                        <a:latin typeface="Cambria Math"/>
                                      </a:rPr>
                                      <m:t>𝑀</m:t>
                                    </m:r>
                                  </m:num>
                                  <m:den>
                                    <m:r>
                                      <a:rPr lang="en-US" altLang="zh-CN" sz="2200" i="1">
                                        <a:latin typeface="Cambria Math"/>
                                      </a:rPr>
                                      <m:t>𝑛</m:t>
                                    </m:r>
                                    <m:r>
                                      <a:rPr lang="en-US" altLang="zh-CN" sz="2200" i="1">
                                        <a:latin typeface="Cambria Math"/>
                                      </a:rPr>
                                      <m:t>−</m:t>
                                    </m:r>
                                    <m:r>
                                      <a:rPr lang="en-US" altLang="zh-CN" sz="2200" i="1">
                                        <a:latin typeface="Cambria Math"/>
                                      </a:rPr>
                                      <m:t>𝑥</m:t>
                                    </m:r>
                                  </m:den>
                                </m:f>
                              </m:e>
                            </m:d>
                          </m:num>
                          <m:den>
                            <m:d>
                              <m:dPr>
                                <m:ctrlPr>
                                  <a:rPr lang="en-US" altLang="zh-CN" sz="2200" i="1">
                                    <a:latin typeface="Cambria Math" charset="0"/>
                                  </a:rPr>
                                </m:ctrlPr>
                              </m:dPr>
                              <m:e>
                                <m:f>
                                  <m:fPr>
                                    <m:type m:val="noBar"/>
                                    <m:ctrlPr>
                                      <a:rPr lang="en-US" altLang="zh-CN" sz="2200" i="1">
                                        <a:latin typeface="Cambria Math" charset="0"/>
                                      </a:rPr>
                                    </m:ctrlPr>
                                  </m:fPr>
                                  <m:num>
                                    <m:r>
                                      <a:rPr lang="en-US" altLang="zh-CN" sz="2200" b="0" i="1" smtClean="0">
                                        <a:latin typeface="Cambria Math"/>
                                      </a:rPr>
                                      <m:t>𝑁</m:t>
                                    </m:r>
                                  </m:num>
                                  <m:den>
                                    <m:r>
                                      <a:rPr lang="en-US" altLang="zh-CN" sz="2200" b="0" i="1" smtClean="0">
                                        <a:latin typeface="Cambria Math"/>
                                      </a:rPr>
                                      <m:t>𝑛</m:t>
                                    </m:r>
                                  </m:den>
                                </m:f>
                              </m:e>
                            </m:d>
                          </m:den>
                        </m:f>
                      </m:e>
                    </m:nary>
                    <m:r>
                      <a:rPr lang="en-US" altLang="zh-CN" sz="2200" b="0" i="1" smtClean="0">
                        <a:latin typeface="Cambria Math"/>
                      </a:rPr>
                      <m:t> </m:t>
                    </m:r>
                  </m:oMath>
                </a14:m>
                <a:r>
                  <a:rPr lang="zh-CN" altLang="en-US" sz="2200" dirty="0">
                    <a:latin typeface="+mj-lt"/>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1550667" y="3323114"/>
                <a:ext cx="3268652" cy="761555"/>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191993" y="4133204"/>
                <a:ext cx="3393686" cy="905441"/>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nary>
                      <m:naryPr>
                        <m:chr m:val="∑"/>
                        <m:limLoc m:val="subSup"/>
                        <m:ctrlPr>
                          <a:rPr lang="en-US" altLang="zh-CN" sz="2200" b="0" i="1" smtClean="0">
                            <a:latin typeface="Cambria Math" charset="0"/>
                          </a:rPr>
                        </m:ctrlPr>
                      </m:naryPr>
                      <m:sub>
                        <m:r>
                          <m:rPr>
                            <m:brk m:alnAt="25"/>
                          </m:rPr>
                          <a:rPr lang="en-US" altLang="zh-CN" sz="2200" b="0" i="1" smtClean="0">
                            <a:latin typeface="Cambria Math"/>
                          </a:rPr>
                          <m:t>𝑥</m:t>
                        </m:r>
                        <m:r>
                          <a:rPr lang="en-US" altLang="zh-CN" sz="2200" b="0" i="1" smtClean="0">
                            <a:latin typeface="Cambria Math"/>
                          </a:rPr>
                          <m:t>=</m:t>
                        </m:r>
                        <m:r>
                          <a:rPr lang="en-US" altLang="zh-CN" sz="2200" b="0" i="1" smtClean="0">
                            <a:solidFill>
                              <a:srgbClr val="FF0000"/>
                            </a:solidFill>
                            <a:latin typeface="Cambria Math"/>
                          </a:rPr>
                          <m:t>1</m:t>
                        </m:r>
                      </m:sub>
                      <m:sup>
                        <m:r>
                          <a:rPr lang="en-US" altLang="zh-CN" sz="2200" b="0" i="1" smtClean="0">
                            <a:latin typeface="Cambria Math"/>
                          </a:rPr>
                          <m:t>𝑛</m:t>
                        </m:r>
                      </m:sup>
                      <m:e>
                        <m:f>
                          <m:fPr>
                            <m:ctrlPr>
                              <a:rPr lang="en-US" altLang="zh-CN" sz="2200" b="0" i="1" smtClean="0">
                                <a:latin typeface="Cambria Math" charset="0"/>
                              </a:rPr>
                            </m:ctrlPr>
                          </m:fPr>
                          <m:num>
                            <m:r>
                              <a:rPr lang="en-US" altLang="zh-CN" sz="2200" b="0" i="1" smtClean="0">
                                <a:latin typeface="Cambria Math"/>
                              </a:rPr>
                              <m:t>𝑀</m:t>
                            </m:r>
                            <m:d>
                              <m:dPr>
                                <m:ctrlPr>
                                  <a:rPr lang="en-US" altLang="zh-CN" sz="2200" b="0" i="1" smtClean="0">
                                    <a:latin typeface="Cambria Math" charset="0"/>
                                  </a:rPr>
                                </m:ctrlPr>
                              </m:dPr>
                              <m:e>
                                <m:f>
                                  <m:fPr>
                                    <m:type m:val="noBar"/>
                                    <m:ctrlPr>
                                      <a:rPr lang="en-US" altLang="zh-CN" sz="2200" b="0" i="1" smtClean="0">
                                        <a:latin typeface="Cambria Math" charset="0"/>
                                      </a:rPr>
                                    </m:ctrlPr>
                                  </m:fPr>
                                  <m:num>
                                    <m:r>
                                      <a:rPr lang="en-US" altLang="zh-CN" sz="2200" b="0" i="1" smtClean="0">
                                        <a:latin typeface="Cambria Math"/>
                                      </a:rPr>
                                      <m:t>𝑀</m:t>
                                    </m:r>
                                    <m:r>
                                      <a:rPr lang="en-US" altLang="zh-CN" sz="2200" b="0" i="1" smtClean="0">
                                        <a:latin typeface="Cambria Math"/>
                                      </a:rPr>
                                      <m:t>−1</m:t>
                                    </m:r>
                                  </m:num>
                                  <m:den>
                                    <m:r>
                                      <a:rPr lang="en-US" altLang="zh-CN" sz="2200" b="0" i="1" smtClean="0">
                                        <a:latin typeface="Cambria Math"/>
                                      </a:rPr>
                                      <m:t>𝑥</m:t>
                                    </m:r>
                                    <m:r>
                                      <a:rPr lang="en-US" altLang="zh-CN" sz="2200" b="0" i="1" smtClean="0">
                                        <a:latin typeface="Cambria Math"/>
                                      </a:rPr>
                                      <m:t>−1</m:t>
                                    </m:r>
                                  </m:den>
                                </m:f>
                              </m:e>
                            </m:d>
                            <m:d>
                              <m:dPr>
                                <m:ctrlPr>
                                  <a:rPr lang="en-US" altLang="zh-CN" sz="2200" b="0" i="1" smtClean="0">
                                    <a:latin typeface="Cambria Math" charset="0"/>
                                  </a:rPr>
                                </m:ctrlPr>
                              </m:dPr>
                              <m:e>
                                <m:f>
                                  <m:fPr>
                                    <m:type m:val="noBar"/>
                                    <m:ctrlPr>
                                      <a:rPr lang="en-US" altLang="zh-CN" sz="2200" b="0" i="1" smtClean="0">
                                        <a:latin typeface="Cambria Math" charset="0"/>
                                      </a:rPr>
                                    </m:ctrlPr>
                                  </m:fPr>
                                  <m:num>
                                    <m:r>
                                      <a:rPr lang="en-US" altLang="zh-CN" sz="2200" b="0" i="1" smtClean="0">
                                        <a:latin typeface="Cambria Math"/>
                                      </a:rPr>
                                      <m:t>(</m:t>
                                    </m:r>
                                    <m:r>
                                      <a:rPr lang="en-US" altLang="zh-CN" sz="2200" b="0" i="1" smtClean="0">
                                        <a:latin typeface="Cambria Math"/>
                                      </a:rPr>
                                      <m:t>𝑁</m:t>
                                    </m:r>
                                    <m:r>
                                      <a:rPr lang="en-US" altLang="zh-CN" sz="2200" b="0" i="1" smtClean="0">
                                        <a:latin typeface="Cambria Math"/>
                                      </a:rPr>
                                      <m:t>−1)−(</m:t>
                                    </m:r>
                                    <m:r>
                                      <a:rPr lang="en-US" altLang="zh-CN" sz="2200" b="0" i="1" smtClean="0">
                                        <a:latin typeface="Cambria Math"/>
                                      </a:rPr>
                                      <m:t>𝑀</m:t>
                                    </m:r>
                                    <m:r>
                                      <a:rPr lang="en-US" altLang="zh-CN" sz="2200" b="0" i="1" smtClean="0">
                                        <a:latin typeface="Cambria Math"/>
                                      </a:rPr>
                                      <m:t>−1)</m:t>
                                    </m:r>
                                  </m:num>
                                  <m:den>
                                    <m:d>
                                      <m:dPr>
                                        <m:ctrlPr>
                                          <a:rPr lang="en-US" altLang="zh-CN" sz="2200" b="0" i="1" smtClean="0">
                                            <a:latin typeface="Cambria Math" charset="0"/>
                                          </a:rPr>
                                        </m:ctrlPr>
                                      </m:dPr>
                                      <m:e>
                                        <m:r>
                                          <a:rPr lang="en-US" altLang="zh-CN" sz="2200" b="0" i="1" smtClean="0">
                                            <a:latin typeface="Cambria Math"/>
                                          </a:rPr>
                                          <m:t>𝑛</m:t>
                                        </m:r>
                                        <m:r>
                                          <a:rPr lang="en-US" altLang="zh-CN" sz="2200" b="0" i="1" smtClean="0">
                                            <a:latin typeface="Cambria Math"/>
                                          </a:rPr>
                                          <m:t>−1</m:t>
                                        </m:r>
                                      </m:e>
                                    </m:d>
                                    <m:r>
                                      <a:rPr lang="en-US" altLang="zh-CN" sz="2200" b="0" i="1" smtClean="0">
                                        <a:latin typeface="Cambria Math"/>
                                      </a:rPr>
                                      <m:t>−(</m:t>
                                    </m:r>
                                    <m:r>
                                      <a:rPr lang="en-US" altLang="zh-CN" sz="2200" b="0" i="1" smtClean="0">
                                        <a:latin typeface="Cambria Math"/>
                                      </a:rPr>
                                      <m:t>𝑥</m:t>
                                    </m:r>
                                    <m:r>
                                      <a:rPr lang="en-US" altLang="zh-CN" sz="2200" b="0" i="1" smtClean="0">
                                        <a:latin typeface="Cambria Math"/>
                                      </a:rPr>
                                      <m:t>−1)</m:t>
                                    </m:r>
                                  </m:den>
                                </m:f>
                              </m:e>
                            </m:d>
                          </m:num>
                          <m:den>
                            <m:d>
                              <m:dPr>
                                <m:ctrlPr>
                                  <a:rPr lang="en-US" altLang="zh-CN" sz="2200" b="0" i="1" smtClean="0">
                                    <a:latin typeface="Cambria Math" charset="0"/>
                                  </a:rPr>
                                </m:ctrlPr>
                              </m:dPr>
                              <m:e>
                                <m:f>
                                  <m:fPr>
                                    <m:type m:val="noBar"/>
                                    <m:ctrlPr>
                                      <a:rPr lang="en-US" altLang="zh-CN" sz="2200" b="0" i="1" smtClean="0">
                                        <a:latin typeface="Cambria Math" charset="0"/>
                                      </a:rPr>
                                    </m:ctrlPr>
                                  </m:fPr>
                                  <m:num>
                                    <m:r>
                                      <a:rPr lang="en-US" altLang="zh-CN" sz="2200" b="0" i="1" smtClean="0">
                                        <a:latin typeface="Cambria Math"/>
                                      </a:rPr>
                                      <m:t>𝑁</m:t>
                                    </m:r>
                                    <m:r>
                                      <a:rPr lang="en-US" altLang="zh-CN" sz="2200" b="0" i="1" smtClean="0">
                                        <a:latin typeface="Cambria Math"/>
                                      </a:rPr>
                                      <m:t>−1</m:t>
                                    </m:r>
                                  </m:num>
                                  <m:den>
                                    <m:r>
                                      <a:rPr lang="en-US" altLang="zh-CN" sz="2200" b="0" i="1" smtClean="0">
                                        <a:latin typeface="Cambria Math"/>
                                      </a:rPr>
                                      <m:t>𝑛</m:t>
                                    </m:r>
                                    <m:r>
                                      <a:rPr lang="en-US" altLang="zh-CN" sz="2200" b="0" i="1" smtClean="0">
                                        <a:latin typeface="Cambria Math"/>
                                      </a:rPr>
                                      <m:t>−1</m:t>
                                    </m:r>
                                  </m:den>
                                </m:f>
                              </m:e>
                            </m:d>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𝑁</m:t>
                                    </m:r>
                                  </m:num>
                                  <m:den>
                                    <m:r>
                                      <a:rPr lang="en-US" altLang="zh-CN" sz="2200" b="0" i="1" smtClean="0">
                                        <a:latin typeface="Cambria Math"/>
                                      </a:rPr>
                                      <m:t>𝑛</m:t>
                                    </m:r>
                                  </m:den>
                                </m:f>
                              </m:e>
                            </m:box>
                          </m:den>
                        </m:f>
                      </m:e>
                    </m:nary>
                    <m:r>
                      <a:rPr lang="en-US" altLang="zh-CN" sz="2200" b="0" i="1" smtClean="0">
                        <a:latin typeface="Cambria Math"/>
                      </a:rPr>
                      <m:t> </m:t>
                    </m:r>
                  </m:oMath>
                </a14:m>
                <a:r>
                  <a:rPr lang="zh-CN" altLang="en-US" sz="2200" dirty="0">
                    <a:latin typeface="+mj-lt"/>
                  </a:rPr>
                  <a:t> </a:t>
                </a:r>
              </a:p>
            </p:txBody>
          </p:sp>
        </mc:Choice>
        <mc:Fallback xmlns="">
          <p:sp>
            <p:nvSpPr>
              <p:cNvPr id="7" name="TextBox 6"/>
              <p:cNvSpPr txBox="1">
                <a:spLocks noRot="1" noChangeAspect="1" noMove="1" noResize="1" noEditPoints="1" noAdjustHandles="1" noChangeArrowheads="1" noChangeShapeType="1" noTextEdit="1"/>
              </p:cNvSpPr>
              <p:nvPr/>
            </p:nvSpPr>
            <p:spPr>
              <a:xfrm>
                <a:off x="2191993" y="4133204"/>
                <a:ext cx="3393686" cy="905441"/>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191993" y="5168319"/>
                <a:ext cx="3460050" cy="814838"/>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r>
                      <a:rPr lang="en-US" altLang="zh-CN" sz="2200" b="0" i="1" smtClean="0">
                        <a:latin typeface="Cambria Math"/>
                      </a:rPr>
                      <m:t>𝑛</m:t>
                    </m:r>
                    <m:f>
                      <m:fPr>
                        <m:ctrlPr>
                          <a:rPr lang="en-US" altLang="zh-CN" sz="2200" b="0" i="1" smtClean="0">
                            <a:latin typeface="Cambria Math" charset="0"/>
                          </a:rPr>
                        </m:ctrlPr>
                      </m:fPr>
                      <m:num>
                        <m:r>
                          <a:rPr lang="en-US" altLang="zh-CN" sz="2200" b="0" i="1" smtClean="0">
                            <a:latin typeface="Cambria Math"/>
                          </a:rPr>
                          <m:t>𝑀</m:t>
                        </m:r>
                      </m:num>
                      <m:den>
                        <m:r>
                          <a:rPr lang="en-US" altLang="zh-CN" sz="2200" b="0" i="1" smtClean="0">
                            <a:latin typeface="Cambria Math"/>
                          </a:rPr>
                          <m:t>𝑁</m:t>
                        </m:r>
                      </m:den>
                    </m:f>
                    <m:nary>
                      <m:naryPr>
                        <m:chr m:val="∑"/>
                        <m:limLoc m:val="subSup"/>
                        <m:ctrlPr>
                          <a:rPr lang="zh-CN" altLang="en-US" sz="2200" i="1">
                            <a:latin typeface="Cambria Math" charset="0"/>
                          </a:rPr>
                        </m:ctrlPr>
                      </m:naryPr>
                      <m:sub>
                        <m:r>
                          <a:rPr lang="en-US" altLang="zh-CN" sz="2200" b="0" i="1" smtClean="0">
                            <a:latin typeface="Cambria Math"/>
                          </a:rPr>
                          <m:t>𝑘</m:t>
                        </m:r>
                        <m:r>
                          <a:rPr lang="en-US" altLang="zh-CN" sz="2200" i="1">
                            <a:latin typeface="Cambria Math"/>
                          </a:rPr>
                          <m:t>=0</m:t>
                        </m:r>
                      </m:sub>
                      <m:sup>
                        <m:r>
                          <a:rPr lang="en-US" altLang="zh-CN" sz="2200" i="1">
                            <a:latin typeface="Cambria Math"/>
                          </a:rPr>
                          <m:t>𝑛</m:t>
                        </m:r>
                        <m:r>
                          <a:rPr lang="en-US" altLang="zh-CN" sz="2200" b="0" i="1" smtClean="0">
                            <a:latin typeface="Cambria Math"/>
                          </a:rPr>
                          <m:t>−1</m:t>
                        </m:r>
                      </m:sup>
                      <m:e>
                        <m:f>
                          <m:fPr>
                            <m:ctrlPr>
                              <a:rPr lang="en-US" altLang="zh-CN" sz="2200" i="1">
                                <a:latin typeface="Cambria Math" charset="0"/>
                              </a:rPr>
                            </m:ctrlPr>
                          </m:fPr>
                          <m:num>
                            <m:d>
                              <m:dPr>
                                <m:ctrlPr>
                                  <a:rPr lang="en-US" altLang="zh-CN" sz="2200" i="1">
                                    <a:latin typeface="Cambria Math" charset="0"/>
                                  </a:rPr>
                                </m:ctrlPr>
                              </m:dPr>
                              <m:e>
                                <m:f>
                                  <m:fPr>
                                    <m:type m:val="noBar"/>
                                    <m:ctrlPr>
                                      <a:rPr lang="en-US" altLang="zh-CN" sz="2200" i="1">
                                        <a:latin typeface="Cambria Math" charset="0"/>
                                      </a:rPr>
                                    </m:ctrlPr>
                                  </m:fPr>
                                  <m:num>
                                    <m:r>
                                      <a:rPr lang="en-US" altLang="zh-CN" sz="2200" i="1">
                                        <a:latin typeface="Cambria Math"/>
                                      </a:rPr>
                                      <m:t>𝑀</m:t>
                                    </m:r>
                                    <m:r>
                                      <a:rPr lang="en-US" altLang="zh-CN" sz="2200" b="0" i="1" smtClean="0">
                                        <a:latin typeface="Cambria Math"/>
                                      </a:rPr>
                                      <m:t>−1</m:t>
                                    </m:r>
                                  </m:num>
                                  <m:den>
                                    <m:r>
                                      <a:rPr lang="en-US" altLang="zh-CN" sz="2200" b="0" i="1" smtClean="0">
                                        <a:latin typeface="Cambria Math"/>
                                      </a:rPr>
                                      <m:t>𝑘</m:t>
                                    </m:r>
                                  </m:den>
                                </m:f>
                              </m:e>
                            </m:d>
                            <m:d>
                              <m:dPr>
                                <m:ctrlPr>
                                  <a:rPr lang="en-US" altLang="zh-CN" sz="2200" i="1">
                                    <a:latin typeface="Cambria Math" charset="0"/>
                                  </a:rPr>
                                </m:ctrlPr>
                              </m:dPr>
                              <m:e>
                                <m:f>
                                  <m:fPr>
                                    <m:type m:val="noBar"/>
                                    <m:ctrlPr>
                                      <a:rPr lang="en-US" altLang="zh-CN" sz="2200" i="1">
                                        <a:latin typeface="Cambria Math" charset="0"/>
                                      </a:rPr>
                                    </m:ctrlPr>
                                  </m:fPr>
                                  <m:num>
                                    <m:r>
                                      <a:rPr lang="en-US" altLang="zh-CN" sz="2200" i="1">
                                        <a:latin typeface="Cambria Math"/>
                                      </a:rPr>
                                      <m:t>𝑁</m:t>
                                    </m:r>
                                    <m:r>
                                      <a:rPr lang="en-US" altLang="zh-CN" sz="2200" b="0" i="1" smtClean="0">
                                        <a:latin typeface="Cambria Math"/>
                                      </a:rPr>
                                      <m:t>−1</m:t>
                                    </m:r>
                                    <m:r>
                                      <a:rPr lang="en-US" altLang="zh-CN" sz="2200" i="1">
                                        <a:latin typeface="Cambria Math"/>
                                      </a:rPr>
                                      <m:t>−</m:t>
                                    </m:r>
                                    <m:r>
                                      <a:rPr lang="en-US" altLang="zh-CN" sz="2200" b="0" i="1" smtClean="0">
                                        <a:latin typeface="Cambria Math"/>
                                      </a:rPr>
                                      <m:t>(</m:t>
                                    </m:r>
                                    <m:r>
                                      <a:rPr lang="en-US" altLang="zh-CN" sz="2200" i="1">
                                        <a:latin typeface="Cambria Math"/>
                                      </a:rPr>
                                      <m:t>𝑀</m:t>
                                    </m:r>
                                    <m:r>
                                      <a:rPr lang="en-US" altLang="zh-CN" sz="2200" b="0" i="1" smtClean="0">
                                        <a:latin typeface="Cambria Math"/>
                                      </a:rPr>
                                      <m:t>−1)</m:t>
                                    </m:r>
                                  </m:num>
                                  <m:den>
                                    <m:r>
                                      <a:rPr lang="en-US" altLang="zh-CN" sz="2200" i="1">
                                        <a:latin typeface="Cambria Math"/>
                                      </a:rPr>
                                      <m:t>𝑛</m:t>
                                    </m:r>
                                    <m:r>
                                      <a:rPr lang="en-US" altLang="zh-CN" sz="2200" b="0" i="1" smtClean="0">
                                        <a:latin typeface="Cambria Math"/>
                                      </a:rPr>
                                      <m:t>−1</m:t>
                                    </m:r>
                                    <m:r>
                                      <a:rPr lang="en-US" altLang="zh-CN" sz="2200" i="1">
                                        <a:latin typeface="Cambria Math"/>
                                      </a:rPr>
                                      <m:t>−</m:t>
                                    </m:r>
                                    <m:r>
                                      <a:rPr lang="en-US" altLang="zh-CN" sz="2200" b="0" i="1" smtClean="0">
                                        <a:latin typeface="Cambria Math"/>
                                      </a:rPr>
                                      <m:t>𝑘</m:t>
                                    </m:r>
                                  </m:den>
                                </m:f>
                              </m:e>
                            </m:d>
                          </m:num>
                          <m:den>
                            <m:d>
                              <m:dPr>
                                <m:ctrlPr>
                                  <a:rPr lang="en-US" altLang="zh-CN" sz="2200" i="1">
                                    <a:latin typeface="Cambria Math" charset="0"/>
                                  </a:rPr>
                                </m:ctrlPr>
                              </m:dPr>
                              <m:e>
                                <m:f>
                                  <m:fPr>
                                    <m:type m:val="noBar"/>
                                    <m:ctrlPr>
                                      <a:rPr lang="en-US" altLang="zh-CN" sz="2200" i="1">
                                        <a:latin typeface="Cambria Math" charset="0"/>
                                      </a:rPr>
                                    </m:ctrlPr>
                                  </m:fPr>
                                  <m:num>
                                    <m:r>
                                      <a:rPr lang="en-US" altLang="zh-CN" sz="2200" i="1">
                                        <a:latin typeface="Cambria Math"/>
                                      </a:rPr>
                                      <m:t>𝑁</m:t>
                                    </m:r>
                                    <m:r>
                                      <a:rPr lang="en-US" altLang="zh-CN" sz="2200" b="0" i="1" smtClean="0">
                                        <a:latin typeface="Cambria Math"/>
                                      </a:rPr>
                                      <m:t>−1</m:t>
                                    </m:r>
                                  </m:num>
                                  <m:den>
                                    <m:r>
                                      <a:rPr lang="en-US" altLang="zh-CN" sz="2200" i="1">
                                        <a:latin typeface="Cambria Math"/>
                                      </a:rPr>
                                      <m:t>𝑛</m:t>
                                    </m:r>
                                    <m:r>
                                      <a:rPr lang="en-US" altLang="zh-CN" sz="2200" b="0" i="1" smtClean="0">
                                        <a:latin typeface="Cambria Math"/>
                                      </a:rPr>
                                      <m:t>−1</m:t>
                                    </m:r>
                                  </m:den>
                                </m:f>
                              </m:e>
                            </m:d>
                          </m:den>
                        </m:f>
                      </m:e>
                    </m:nary>
                  </m:oMath>
                </a14:m>
                <a:r>
                  <a:rPr lang="zh-CN" altLang="en-US" sz="2200" dirty="0">
                    <a:latin typeface="+mj-lt"/>
                  </a:rPr>
                  <a:t> </a:t>
                </a:r>
              </a:p>
            </p:txBody>
          </p:sp>
        </mc:Choice>
        <mc:Fallback xmlns="">
          <p:sp>
            <p:nvSpPr>
              <p:cNvPr id="8" name="TextBox 7"/>
              <p:cNvSpPr txBox="1">
                <a:spLocks noRot="1" noChangeAspect="1" noMove="1" noResize="1" noEditPoints="1" noAdjustHandles="1" noChangeArrowheads="1" noChangeShapeType="1" noTextEdit="1"/>
              </p:cNvSpPr>
              <p:nvPr/>
            </p:nvSpPr>
            <p:spPr>
              <a:xfrm>
                <a:off x="2191993" y="5168319"/>
                <a:ext cx="3460050" cy="814838"/>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585679" y="5213747"/>
                <a:ext cx="1024960" cy="7239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r>
                        <a:rPr lang="en-US" altLang="zh-CN" sz="2200" b="0" i="1" smtClean="0">
                          <a:latin typeface="Cambria Math"/>
                        </a:rPr>
                        <m:t>𝑛</m:t>
                      </m:r>
                      <m:f>
                        <m:fPr>
                          <m:ctrlPr>
                            <a:rPr lang="en-US" altLang="zh-CN" sz="2200" b="0" i="1" smtClean="0">
                              <a:latin typeface="Cambria Math" charset="0"/>
                            </a:rPr>
                          </m:ctrlPr>
                        </m:fPr>
                        <m:num>
                          <m:r>
                            <a:rPr lang="en-US" altLang="zh-CN" sz="2200" b="0" i="1" smtClean="0">
                              <a:latin typeface="Cambria Math"/>
                            </a:rPr>
                            <m:t>𝑀</m:t>
                          </m:r>
                        </m:num>
                        <m:den>
                          <m:r>
                            <a:rPr lang="en-US" altLang="zh-CN" sz="2200" b="0" i="1" smtClean="0">
                              <a:latin typeface="Cambria Math"/>
                            </a:rPr>
                            <m:t>𝑁</m:t>
                          </m:r>
                        </m:den>
                      </m:f>
                    </m:oMath>
                  </m:oMathPara>
                </a14:m>
                <a:endParaRPr lang="zh-CN" altLang="en-US" sz="2200" dirty="0">
                  <a:latin typeface="+mj-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585679" y="5213747"/>
                <a:ext cx="1024960" cy="723981"/>
              </a:xfrm>
              <a:prstGeom prst="rect">
                <a:avLst/>
              </a:prstGeom>
              <a:blipFill>
                <a:blip r:embed="rId8"/>
                <a:stretch>
                  <a:fillRect/>
                </a:stretch>
              </a:blipFill>
            </p:spPr>
            <p:txBody>
              <a:bodyPr/>
              <a:lstStyle/>
              <a:p>
                <a:r>
                  <a:rPr lang="zh-CN" altLang="en-US">
                    <a:noFill/>
                  </a:rPr>
                  <a:t> </a:t>
                </a:r>
              </a:p>
            </p:txBody>
          </p:sp>
        </mc:Fallback>
      </mc:AlternateContent>
      <p:sp>
        <p:nvSpPr>
          <p:cNvPr id="10" name="TextBox 9"/>
          <p:cNvSpPr txBox="1"/>
          <p:nvPr/>
        </p:nvSpPr>
        <p:spPr>
          <a:xfrm>
            <a:off x="336233" y="3488447"/>
            <a:ext cx="139515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Proof.</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p:sp>
        <p:nvSpPr>
          <p:cNvPr id="11" name="灯片编号占位符 10">
            <a:extLst>
              <a:ext uri="{FF2B5EF4-FFF2-40B4-BE49-F238E27FC236}">
                <a16:creationId xmlns:a16="http://schemas.microsoft.com/office/drawing/2014/main" xmlns="" id="{DDA940AE-B7E1-4441-8BA3-FA282F95D98E}"/>
              </a:ext>
            </a:extLst>
          </p:cNvPr>
          <p:cNvSpPr>
            <a:spLocks noGrp="1"/>
          </p:cNvSpPr>
          <p:nvPr>
            <p:ph type="sldNum" sz="quarter" idx="11"/>
          </p:nvPr>
        </p:nvSpPr>
        <p:spPr/>
        <p:txBody>
          <a:bodyPr/>
          <a:lstStyle/>
          <a:p>
            <a:pPr>
              <a:defRPr/>
            </a:pPr>
            <a:fld id="{DF2308B0-52A9-437D-9700-D7B37876F5B1}" type="slidenum">
              <a:rPr lang="zh-CN" altLang="en-US" smtClean="0"/>
              <a:pPr>
                <a:defRPr/>
              </a:pPr>
              <a:t>69</a:t>
            </a:fld>
            <a:endParaRPr lang="en-US" altLang="zh-CN" dirty="0"/>
          </a:p>
        </p:txBody>
      </p:sp>
    </p:spTree>
    <p:extLst>
      <p:ext uri="{BB962C8B-B14F-4D97-AF65-F5344CB8AC3E}">
        <p14:creationId xmlns:p14="http://schemas.microsoft.com/office/powerpoint/2010/main" val="1717966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inVertical)">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矩形 8"/>
              <p:cNvSpPr/>
              <p:nvPr/>
            </p:nvSpPr>
            <p:spPr>
              <a:xfrm>
                <a:off x="201564" y="1210686"/>
                <a:ext cx="8725526" cy="1446550"/>
              </a:xfrm>
              <a:prstGeom prst="rect">
                <a:avLst/>
              </a:prstGeom>
            </p:spPr>
            <p:txBody>
              <a:bodyPr wrap="square">
                <a:spAutoFit/>
              </a:bodyPr>
              <a:lstStyle/>
              <a:p>
                <a:pPr algn="just"/>
                <a:r>
                  <a:rPr lang="en-US" altLang="zh-CN" sz="2200" dirty="0">
                    <a:solidFill>
                      <a:srgbClr val="FF0000"/>
                    </a:solidFill>
                  </a:rPr>
                  <a:t>Example</a:t>
                </a:r>
                <a:r>
                  <a:rPr lang="zh-CN" altLang="en-US" sz="2200" dirty="0">
                    <a:solidFill>
                      <a:srgbClr val="FF0000"/>
                    </a:solidFill>
                  </a:rPr>
                  <a:t> </a:t>
                </a:r>
                <a:r>
                  <a:rPr lang="en-US" altLang="zh-CN" sz="2200" dirty="0"/>
                  <a:t>Some department of Statistics has a lab with six computers reserved for statistics majors. Let </a:t>
                </a:r>
                <a14:m>
                  <m:oMath xmlns:m="http://schemas.openxmlformats.org/officeDocument/2006/math">
                    <m:r>
                      <a:rPr lang="en-US" altLang="zh-CN" sz="2200" i="1" dirty="0" smtClean="0">
                        <a:latin typeface="Cambria Math"/>
                      </a:rPr>
                      <m:t>𝑋</m:t>
                    </m:r>
                  </m:oMath>
                </a14:m>
                <a:r>
                  <a:rPr lang="en-US" altLang="zh-CN" sz="2200" i="1" dirty="0"/>
                  <a:t> </a:t>
                </a:r>
                <a:r>
                  <a:rPr lang="en-US" altLang="zh-CN" sz="2200" dirty="0"/>
                  <a:t>denote the number of these computers that are in use at a particular time of day. Suppose that the probability distribution of </a:t>
                </a:r>
                <a14:m>
                  <m:oMath xmlns:m="http://schemas.openxmlformats.org/officeDocument/2006/math">
                    <m:r>
                      <a:rPr lang="en-US" altLang="zh-CN" sz="2200" i="1" dirty="0" smtClean="0">
                        <a:latin typeface="Cambria Math"/>
                      </a:rPr>
                      <m:t>𝑋</m:t>
                    </m:r>
                  </m:oMath>
                </a14:m>
                <a:r>
                  <a:rPr lang="en-US" altLang="zh-CN" sz="2200" i="1" dirty="0"/>
                  <a:t> </a:t>
                </a:r>
                <a:r>
                  <a:rPr lang="en-US" altLang="zh-CN" sz="2200" dirty="0"/>
                  <a:t>is given as in the following table</a:t>
                </a:r>
                <a:endParaRPr lang="zh-CN" altLang="en-US" sz="2200" dirty="0"/>
              </a:p>
            </p:txBody>
          </p:sp>
        </mc:Choice>
        <mc:Fallback xmlns="">
          <p:sp>
            <p:nvSpPr>
              <p:cNvPr id="9" name="矩形 8"/>
              <p:cNvSpPr>
                <a:spLocks noRot="1" noChangeAspect="1" noMove="1" noResize="1" noEditPoints="1" noAdjustHandles="1" noChangeArrowheads="1" noChangeShapeType="1" noTextEdit="1"/>
              </p:cNvSpPr>
              <p:nvPr/>
            </p:nvSpPr>
            <p:spPr>
              <a:xfrm>
                <a:off x="201564" y="1210686"/>
                <a:ext cx="8725526" cy="1446550"/>
              </a:xfrm>
              <a:prstGeom prst="rect">
                <a:avLst/>
              </a:prstGeom>
              <a:blipFill>
                <a:blip r:embed="rId2"/>
                <a:stretch>
                  <a:fillRect l="-908" t="-2532" r="-908" b="-80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格 10"/>
              <p:cNvGraphicFramePr>
                <a:graphicFrameLocks noGrp="1"/>
              </p:cNvGraphicFramePr>
              <p:nvPr>
                <p:extLst>
                  <p:ext uri="{D42A27DB-BD31-4B8C-83A1-F6EECF244321}">
                    <p14:modId xmlns:p14="http://schemas.microsoft.com/office/powerpoint/2010/main" val="225282053"/>
                  </p:ext>
                </p:extLst>
              </p:nvPr>
            </p:nvGraphicFramePr>
            <p:xfrm>
              <a:off x="216910" y="2657236"/>
              <a:ext cx="6096000" cy="741680"/>
            </p:xfrm>
            <a:graphic>
              <a:graphicData uri="http://schemas.openxmlformats.org/drawingml/2006/table">
                <a:tbl>
                  <a:tblPr firstRow="1" bandRow="1">
                    <a:tableStyleId>{2D5ABB26-0587-4C30-8999-92F81FD0307C}</a:tableStyleId>
                  </a:tblPr>
                  <a:tblGrid>
                    <a:gridCol w="762000">
                      <a:extLst>
                        <a:ext uri="{9D8B030D-6E8A-4147-A177-3AD203B41FA5}">
                          <a16:colId xmlns:a16="http://schemas.microsoft.com/office/drawing/2014/main" xmlns="" val="20000"/>
                        </a:ext>
                      </a:extLst>
                    </a:gridCol>
                    <a:gridCol w="762000">
                      <a:extLst>
                        <a:ext uri="{9D8B030D-6E8A-4147-A177-3AD203B41FA5}">
                          <a16:colId xmlns:a16="http://schemas.microsoft.com/office/drawing/2014/main" xmlns="" val="20001"/>
                        </a:ext>
                      </a:extLst>
                    </a:gridCol>
                    <a:gridCol w="762000">
                      <a:extLst>
                        <a:ext uri="{9D8B030D-6E8A-4147-A177-3AD203B41FA5}">
                          <a16:colId xmlns:a16="http://schemas.microsoft.com/office/drawing/2014/main" xmlns="" val="20002"/>
                        </a:ext>
                      </a:extLst>
                    </a:gridCol>
                    <a:gridCol w="762000">
                      <a:extLst>
                        <a:ext uri="{9D8B030D-6E8A-4147-A177-3AD203B41FA5}">
                          <a16:colId xmlns:a16="http://schemas.microsoft.com/office/drawing/2014/main" xmlns="" val="20003"/>
                        </a:ext>
                      </a:extLst>
                    </a:gridCol>
                    <a:gridCol w="762000">
                      <a:extLst>
                        <a:ext uri="{9D8B030D-6E8A-4147-A177-3AD203B41FA5}">
                          <a16:colId xmlns:a16="http://schemas.microsoft.com/office/drawing/2014/main" xmlns="" val="20004"/>
                        </a:ext>
                      </a:extLst>
                    </a:gridCol>
                    <a:gridCol w="762000">
                      <a:extLst>
                        <a:ext uri="{9D8B030D-6E8A-4147-A177-3AD203B41FA5}">
                          <a16:colId xmlns:a16="http://schemas.microsoft.com/office/drawing/2014/main" xmlns="" val="20005"/>
                        </a:ext>
                      </a:extLst>
                    </a:gridCol>
                    <a:gridCol w="762000">
                      <a:extLst>
                        <a:ext uri="{9D8B030D-6E8A-4147-A177-3AD203B41FA5}">
                          <a16:colId xmlns:a16="http://schemas.microsoft.com/office/drawing/2014/main" xmlns="" val="20006"/>
                        </a:ext>
                      </a:extLst>
                    </a:gridCol>
                    <a:gridCol w="762000">
                      <a:extLst>
                        <a:ext uri="{9D8B030D-6E8A-4147-A177-3AD203B41FA5}">
                          <a16:colId xmlns:a16="http://schemas.microsoft.com/office/drawing/2014/main" xmlns="" val="20007"/>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𝑥</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0</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1</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2</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3</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4</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5</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4</m:t>
                                </m:r>
                              </m:oMath>
                            </m:oMathPara>
                          </a14:m>
                          <a:endParaRPr lang="zh-CN" altLang="en-US" dirty="0"/>
                        </a:p>
                      </a:txBody>
                      <a:tcPr/>
                    </a:tc>
                    <a:extLst>
                      <a:ext uri="{0D108BD9-81ED-4DB2-BD59-A6C34878D82A}">
                        <a16:rowId xmlns:a16="http://schemas.microsoft.com/office/drawing/2014/main" xmlns="" val="10000"/>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b="0" i="1" dirty="0" smtClean="0">
                                    <a:latin typeface="Cambria Math"/>
                                  </a:rPr>
                                  <m:t>𝑝</m:t>
                                </m:r>
                                <m:r>
                                  <a:rPr lang="en-US" altLang="zh-CN" i="1" dirty="0" smtClean="0">
                                    <a:latin typeface="Cambria Math"/>
                                  </a:rPr>
                                  <m:t>(</m:t>
                                </m:r>
                                <m:r>
                                  <a:rPr lang="en-US" altLang="zh-CN" i="1" dirty="0" smtClean="0">
                                    <a:latin typeface="Cambria Math"/>
                                  </a:rPr>
                                  <m:t>𝑥</m:t>
                                </m:r>
                                <m:r>
                                  <a:rPr lang="en-US" altLang="zh-CN" i="1" dirty="0" smtClean="0">
                                    <a:latin typeface="Cambria Math"/>
                                  </a:rPr>
                                  <m:t>)</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a:rPr>
                                  <m:t>0.05</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a:rPr>
                                  <m:t>0.1</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a:rPr>
                                  <m:t>0.15</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a:rPr>
                                  <m:t>0.25</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a:rPr>
                                  <m:t>0.2</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a:rPr>
                                  <m:t>0.15</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a:rPr>
                                  <m:t>0.1</m:t>
                                </m:r>
                              </m:oMath>
                            </m:oMathPara>
                          </a14:m>
                          <a:endParaRPr lang="zh-CN" altLang="en-US" dirty="0"/>
                        </a:p>
                      </a:txBody>
                      <a:tcPr/>
                    </a:tc>
                    <a:extLst>
                      <a:ext uri="{0D108BD9-81ED-4DB2-BD59-A6C34878D82A}">
                        <a16:rowId xmlns:a16="http://schemas.microsoft.com/office/drawing/2014/main" xmlns="" val="10001"/>
                      </a:ext>
                    </a:extLst>
                  </a:tr>
                </a:tbl>
              </a:graphicData>
            </a:graphic>
          </p:graphicFrame>
        </mc:Choice>
        <mc:Fallback xmlns="">
          <p:graphicFrame>
            <p:nvGraphicFramePr>
              <p:cNvPr id="11" name="表格 10"/>
              <p:cNvGraphicFramePr>
                <a:graphicFrameLocks noGrp="1"/>
              </p:cNvGraphicFramePr>
              <p:nvPr>
                <p:extLst>
                  <p:ext uri="{D42A27DB-BD31-4B8C-83A1-F6EECF244321}">
                    <p14:modId xmlns:p14="http://schemas.microsoft.com/office/powerpoint/2010/main" val="225282053"/>
                  </p:ext>
                </p:extLst>
              </p:nvPr>
            </p:nvGraphicFramePr>
            <p:xfrm>
              <a:off x="216910" y="2657236"/>
              <a:ext cx="6096000" cy="741680"/>
            </p:xfrm>
            <a:graphic>
              <a:graphicData uri="http://schemas.openxmlformats.org/drawingml/2006/table">
                <a:tbl>
                  <a:tblPr firstRow="1" bandRow="1">
                    <a:tableStyleId>{2D5ABB26-0587-4C30-8999-92F81FD0307C}</a:tableStyleId>
                  </a:tblPr>
                  <a:tblGrid>
                    <a:gridCol w="762000"/>
                    <a:gridCol w="762000"/>
                    <a:gridCol w="762000"/>
                    <a:gridCol w="762000"/>
                    <a:gridCol w="762000"/>
                    <a:gridCol w="762000"/>
                    <a:gridCol w="762000"/>
                    <a:gridCol w="762000"/>
                  </a:tblGrid>
                  <a:tr h="370840">
                    <a:tc>
                      <a:txBody>
                        <a:bodyPr/>
                        <a:lstStyle/>
                        <a:p>
                          <a:endParaRPr lang="zh-CN"/>
                        </a:p>
                      </a:txBody>
                      <a:tcPr>
                        <a:blipFill rotWithShape="1">
                          <a:blip r:embed="rId3"/>
                          <a:stretch>
                            <a:fillRect l="-800" t="-1639" r="-700000" b="-113115"/>
                          </a:stretch>
                        </a:blipFill>
                      </a:tcPr>
                    </a:tc>
                    <a:tc>
                      <a:txBody>
                        <a:bodyPr/>
                        <a:lstStyle/>
                        <a:p>
                          <a:endParaRPr lang="zh-CN"/>
                        </a:p>
                      </a:txBody>
                      <a:tcPr>
                        <a:blipFill rotWithShape="1">
                          <a:blip r:embed="rId3"/>
                          <a:stretch>
                            <a:fillRect l="-100800" t="-1639" r="-600000" b="-113115"/>
                          </a:stretch>
                        </a:blipFill>
                      </a:tcPr>
                    </a:tc>
                    <a:tc>
                      <a:txBody>
                        <a:bodyPr/>
                        <a:lstStyle/>
                        <a:p>
                          <a:endParaRPr lang="zh-CN"/>
                        </a:p>
                      </a:txBody>
                      <a:tcPr>
                        <a:blipFill rotWithShape="1">
                          <a:blip r:embed="rId3"/>
                          <a:stretch>
                            <a:fillRect l="-200800" t="-1639" r="-500000" b="-113115"/>
                          </a:stretch>
                        </a:blipFill>
                      </a:tcPr>
                    </a:tc>
                    <a:tc>
                      <a:txBody>
                        <a:bodyPr/>
                        <a:lstStyle/>
                        <a:p>
                          <a:endParaRPr lang="zh-CN"/>
                        </a:p>
                      </a:txBody>
                      <a:tcPr>
                        <a:blipFill rotWithShape="1">
                          <a:blip r:embed="rId3"/>
                          <a:stretch>
                            <a:fillRect l="-300800" t="-1639" r="-400000" b="-113115"/>
                          </a:stretch>
                        </a:blipFill>
                      </a:tcPr>
                    </a:tc>
                    <a:tc>
                      <a:txBody>
                        <a:bodyPr/>
                        <a:lstStyle/>
                        <a:p>
                          <a:endParaRPr lang="zh-CN"/>
                        </a:p>
                      </a:txBody>
                      <a:tcPr>
                        <a:blipFill rotWithShape="1">
                          <a:blip r:embed="rId3"/>
                          <a:stretch>
                            <a:fillRect l="-400800" t="-1639" r="-300000" b="-113115"/>
                          </a:stretch>
                        </a:blipFill>
                      </a:tcPr>
                    </a:tc>
                    <a:tc>
                      <a:txBody>
                        <a:bodyPr/>
                        <a:lstStyle/>
                        <a:p>
                          <a:endParaRPr lang="zh-CN"/>
                        </a:p>
                      </a:txBody>
                      <a:tcPr>
                        <a:blipFill rotWithShape="1">
                          <a:blip r:embed="rId3"/>
                          <a:stretch>
                            <a:fillRect l="-500800" t="-1639" r="-200000" b="-113115"/>
                          </a:stretch>
                        </a:blipFill>
                      </a:tcPr>
                    </a:tc>
                    <a:tc>
                      <a:txBody>
                        <a:bodyPr/>
                        <a:lstStyle/>
                        <a:p>
                          <a:endParaRPr lang="zh-CN"/>
                        </a:p>
                      </a:txBody>
                      <a:tcPr>
                        <a:blipFill rotWithShape="1">
                          <a:blip r:embed="rId3"/>
                          <a:stretch>
                            <a:fillRect l="-600800" t="-1639" r="-100000" b="-113115"/>
                          </a:stretch>
                        </a:blipFill>
                      </a:tcPr>
                    </a:tc>
                    <a:tc>
                      <a:txBody>
                        <a:bodyPr/>
                        <a:lstStyle/>
                        <a:p>
                          <a:endParaRPr lang="zh-CN"/>
                        </a:p>
                      </a:txBody>
                      <a:tcPr>
                        <a:blipFill rotWithShape="1">
                          <a:blip r:embed="rId3"/>
                          <a:stretch>
                            <a:fillRect l="-700800" t="-1639" b="-113115"/>
                          </a:stretch>
                        </a:blipFill>
                      </a:tcPr>
                    </a:tc>
                  </a:tr>
                  <a:tr h="370840">
                    <a:tc>
                      <a:txBody>
                        <a:bodyPr/>
                        <a:lstStyle/>
                        <a:p>
                          <a:endParaRPr lang="zh-CN"/>
                        </a:p>
                      </a:txBody>
                      <a:tcPr>
                        <a:blipFill rotWithShape="1">
                          <a:blip r:embed="rId3"/>
                          <a:stretch>
                            <a:fillRect l="-800" t="-101639" r="-700000" b="-13115"/>
                          </a:stretch>
                        </a:blipFill>
                      </a:tcPr>
                    </a:tc>
                    <a:tc>
                      <a:txBody>
                        <a:bodyPr/>
                        <a:lstStyle/>
                        <a:p>
                          <a:endParaRPr lang="zh-CN"/>
                        </a:p>
                      </a:txBody>
                      <a:tcPr>
                        <a:blipFill rotWithShape="1">
                          <a:blip r:embed="rId3"/>
                          <a:stretch>
                            <a:fillRect l="-100800" t="-101639" r="-600000" b="-13115"/>
                          </a:stretch>
                        </a:blipFill>
                      </a:tcPr>
                    </a:tc>
                    <a:tc>
                      <a:txBody>
                        <a:bodyPr/>
                        <a:lstStyle/>
                        <a:p>
                          <a:endParaRPr lang="zh-CN"/>
                        </a:p>
                      </a:txBody>
                      <a:tcPr>
                        <a:blipFill rotWithShape="1">
                          <a:blip r:embed="rId3"/>
                          <a:stretch>
                            <a:fillRect l="-200800" t="-101639" r="-500000" b="-13115"/>
                          </a:stretch>
                        </a:blipFill>
                      </a:tcPr>
                    </a:tc>
                    <a:tc>
                      <a:txBody>
                        <a:bodyPr/>
                        <a:lstStyle/>
                        <a:p>
                          <a:endParaRPr lang="zh-CN"/>
                        </a:p>
                      </a:txBody>
                      <a:tcPr>
                        <a:blipFill rotWithShape="1">
                          <a:blip r:embed="rId3"/>
                          <a:stretch>
                            <a:fillRect l="-300800" t="-101639" r="-400000" b="-13115"/>
                          </a:stretch>
                        </a:blipFill>
                      </a:tcPr>
                    </a:tc>
                    <a:tc>
                      <a:txBody>
                        <a:bodyPr/>
                        <a:lstStyle/>
                        <a:p>
                          <a:endParaRPr lang="zh-CN"/>
                        </a:p>
                      </a:txBody>
                      <a:tcPr>
                        <a:blipFill rotWithShape="1">
                          <a:blip r:embed="rId3"/>
                          <a:stretch>
                            <a:fillRect l="-400800" t="-101639" r="-300000" b="-13115"/>
                          </a:stretch>
                        </a:blipFill>
                      </a:tcPr>
                    </a:tc>
                    <a:tc>
                      <a:txBody>
                        <a:bodyPr/>
                        <a:lstStyle/>
                        <a:p>
                          <a:endParaRPr lang="zh-CN"/>
                        </a:p>
                      </a:txBody>
                      <a:tcPr>
                        <a:blipFill rotWithShape="1">
                          <a:blip r:embed="rId3"/>
                          <a:stretch>
                            <a:fillRect l="-500800" t="-101639" r="-200000" b="-13115"/>
                          </a:stretch>
                        </a:blipFill>
                      </a:tcPr>
                    </a:tc>
                    <a:tc>
                      <a:txBody>
                        <a:bodyPr/>
                        <a:lstStyle/>
                        <a:p>
                          <a:endParaRPr lang="zh-CN"/>
                        </a:p>
                      </a:txBody>
                      <a:tcPr>
                        <a:blipFill rotWithShape="1">
                          <a:blip r:embed="rId3"/>
                          <a:stretch>
                            <a:fillRect l="-600800" t="-101639" r="-100000" b="-13115"/>
                          </a:stretch>
                        </a:blipFill>
                      </a:tcPr>
                    </a:tc>
                    <a:tc>
                      <a:txBody>
                        <a:bodyPr/>
                        <a:lstStyle/>
                        <a:p>
                          <a:endParaRPr lang="zh-CN"/>
                        </a:p>
                      </a:txBody>
                      <a:tcPr>
                        <a:blipFill rotWithShape="1">
                          <a:blip r:embed="rId3"/>
                          <a:stretch>
                            <a:fillRect l="-700800" t="-101639" b="-13115"/>
                          </a:stretch>
                        </a:blipFill>
                      </a:tcPr>
                    </a:tc>
                  </a:tr>
                </a:tbl>
              </a:graphicData>
            </a:graphic>
          </p:graphicFrame>
        </mc:Fallback>
      </mc:AlternateContent>
      <p:cxnSp>
        <p:nvCxnSpPr>
          <p:cNvPr id="13" name="直接连接符 12"/>
          <p:cNvCxnSpPr/>
          <p:nvPr/>
        </p:nvCxnSpPr>
        <p:spPr>
          <a:xfrm flipV="1">
            <a:off x="216910" y="3017276"/>
            <a:ext cx="6390710" cy="45005"/>
          </a:xfrm>
          <a:prstGeom prst="line">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36990" y="2747246"/>
            <a:ext cx="0" cy="630070"/>
          </a:xfrm>
          <a:prstGeom prst="line">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p:cNvSpPr/>
              <p:nvPr/>
            </p:nvSpPr>
            <p:spPr>
              <a:xfrm>
                <a:off x="207531" y="3602341"/>
                <a:ext cx="7818151" cy="430887"/>
              </a:xfrm>
              <a:prstGeom prst="rect">
                <a:avLst/>
              </a:prstGeom>
            </p:spPr>
            <p:txBody>
              <a:bodyPr wrap="square">
                <a:spAutoFit/>
              </a:bodyPr>
              <a:lstStyle/>
              <a:p>
                <a:r>
                  <a:rPr lang="en-US" altLang="zh-CN" sz="2200" dirty="0"/>
                  <a:t>1. What is the probability that at most </a:t>
                </a:r>
                <a14:m>
                  <m:oMath xmlns:m="http://schemas.openxmlformats.org/officeDocument/2006/math">
                    <m:r>
                      <a:rPr lang="en-US" altLang="zh-CN" sz="2200" i="1" dirty="0" smtClean="0">
                        <a:latin typeface="Cambria Math"/>
                      </a:rPr>
                      <m:t>2</m:t>
                    </m:r>
                  </m:oMath>
                </a14:m>
                <a:r>
                  <a:rPr lang="en-US" altLang="zh-CN" sz="2200" dirty="0"/>
                  <a:t> computers are in use?</a:t>
                </a:r>
                <a:endParaRPr lang="zh-CN" altLang="en-US" sz="2200" dirty="0"/>
              </a:p>
            </p:txBody>
          </p:sp>
        </mc:Choice>
        <mc:Fallback xmlns="">
          <p:sp>
            <p:nvSpPr>
              <p:cNvPr id="17" name="矩形 16"/>
              <p:cNvSpPr>
                <a:spLocks noRot="1" noChangeAspect="1" noMove="1" noResize="1" noEditPoints="1" noAdjustHandles="1" noChangeArrowheads="1" noChangeShapeType="1" noTextEdit="1"/>
              </p:cNvSpPr>
              <p:nvPr/>
            </p:nvSpPr>
            <p:spPr>
              <a:xfrm>
                <a:off x="207531" y="3602341"/>
                <a:ext cx="7818151" cy="430887"/>
              </a:xfrm>
              <a:prstGeom prst="rect">
                <a:avLst/>
              </a:prstGeom>
              <a:blipFill rotWithShape="1">
                <a:blip r:embed="rId4"/>
                <a:stretch>
                  <a:fillRect l="-935" t="-7042" r="-2962"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87749" y="4068959"/>
                <a:ext cx="139224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r>
                        <a:rPr lang="en-US" altLang="zh-CN" sz="2200" b="0" i="1" smtClean="0">
                          <a:latin typeface="Cambria Math"/>
                        </a:rPr>
                        <m:t>(</m:t>
                      </m:r>
                      <m:r>
                        <a:rPr lang="en-US" altLang="zh-CN" sz="2200" b="0" i="1" smtClean="0">
                          <a:latin typeface="Cambria Math"/>
                        </a:rPr>
                        <m:t>𝑋</m:t>
                      </m:r>
                      <m:r>
                        <a:rPr lang="en-US" altLang="zh-CN" sz="2200" b="0" i="1" smtClean="0">
                          <a:latin typeface="Cambria Math"/>
                          <a:ea typeface="Cambria Math"/>
                        </a:rPr>
                        <m:t>≤2</m:t>
                      </m:r>
                      <m:r>
                        <a:rPr lang="en-US" altLang="zh-CN" sz="2200" b="0" i="1" smtClean="0">
                          <a:latin typeface="Cambria Math"/>
                        </a:rPr>
                        <m:t>)</m:t>
                      </m:r>
                    </m:oMath>
                  </m:oMathPara>
                </a14:m>
                <a:endParaRPr lang="zh-CN" altLang="en-US" sz="2200" dirty="0">
                  <a:latin typeface="+mj-lt"/>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387749" y="4068959"/>
                <a:ext cx="1392241" cy="430887"/>
              </a:xfrm>
              <a:prstGeom prst="rect">
                <a:avLst/>
              </a:prstGeom>
              <a:blipFill rotWithShape="1">
                <a:blip r:embed="rId5"/>
                <a:stretch>
                  <a:fillRect b="-183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570350" y="4052391"/>
                <a:ext cx="6063006"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r>
                      <a:rPr lang="en-US" altLang="zh-CN" sz="2200" b="0" i="1" smtClean="0">
                        <a:latin typeface="Cambria Math"/>
                      </a:rPr>
                      <m:t>𝑝</m:t>
                    </m:r>
                    <m:d>
                      <m:dPr>
                        <m:ctrlPr>
                          <a:rPr lang="en-US" altLang="zh-CN" sz="2200" b="0" i="1" smtClean="0">
                            <a:latin typeface="Cambria Math" charset="0"/>
                          </a:rPr>
                        </m:ctrlPr>
                      </m:dPr>
                      <m:e>
                        <m:r>
                          <a:rPr lang="en-US" altLang="zh-CN" sz="2200" b="0" i="1" smtClean="0">
                            <a:latin typeface="Cambria Math"/>
                          </a:rPr>
                          <m:t>0</m:t>
                        </m:r>
                      </m:e>
                    </m:d>
                    <m:r>
                      <a:rPr lang="en-US" altLang="zh-CN" sz="2200" b="0" i="1" smtClean="0">
                        <a:latin typeface="Cambria Math"/>
                      </a:rPr>
                      <m:t>+</m:t>
                    </m:r>
                    <m:r>
                      <a:rPr lang="en-US" altLang="zh-CN" sz="2200" b="0" i="1" smtClean="0">
                        <a:latin typeface="Cambria Math"/>
                      </a:rPr>
                      <m:t>𝑝</m:t>
                    </m:r>
                    <m:d>
                      <m:dPr>
                        <m:ctrlPr>
                          <a:rPr lang="en-US" altLang="zh-CN" sz="2200" b="0" i="1" smtClean="0">
                            <a:latin typeface="Cambria Math" charset="0"/>
                          </a:rPr>
                        </m:ctrlPr>
                      </m:dPr>
                      <m:e>
                        <m:r>
                          <a:rPr lang="en-US" altLang="zh-CN" sz="2200" b="0" i="1" smtClean="0">
                            <a:latin typeface="Cambria Math"/>
                          </a:rPr>
                          <m:t>1</m:t>
                        </m:r>
                      </m:e>
                    </m:d>
                    <m:r>
                      <a:rPr lang="en-US" altLang="zh-CN" sz="2200" b="0" i="1" smtClean="0">
                        <a:latin typeface="Cambria Math"/>
                      </a:rPr>
                      <m:t>+</m:t>
                    </m:r>
                    <m:r>
                      <a:rPr lang="en-US" altLang="zh-CN" sz="2200" b="0" i="1" smtClean="0">
                        <a:latin typeface="Cambria Math"/>
                      </a:rPr>
                      <m:t>𝑝</m:t>
                    </m:r>
                    <m:d>
                      <m:dPr>
                        <m:ctrlPr>
                          <a:rPr lang="en-US" altLang="zh-CN" sz="2200" b="0" i="1" smtClean="0">
                            <a:latin typeface="Cambria Math" charset="0"/>
                          </a:rPr>
                        </m:ctrlPr>
                      </m:dPr>
                      <m:e>
                        <m:r>
                          <a:rPr lang="en-US" altLang="zh-CN" sz="2200" b="0" i="1" smtClean="0">
                            <a:latin typeface="Cambria Math"/>
                          </a:rPr>
                          <m:t>2</m:t>
                        </m:r>
                      </m:e>
                    </m:d>
                    <m:r>
                      <a:rPr lang="en-US" altLang="zh-CN" sz="2200" b="0" i="1" smtClean="0">
                        <a:latin typeface="Cambria Math"/>
                      </a:rPr>
                      <m:t>=0.05+0.1+0.15=0.3</m:t>
                    </m:r>
                  </m:oMath>
                </a14:m>
                <a:r>
                  <a:rPr lang="en-US" altLang="zh-CN" sz="2200" dirty="0">
                    <a:latin typeface="+mj-lt"/>
                  </a:rPr>
                  <a:t>.</a:t>
                </a:r>
                <a:endParaRPr lang="zh-CN" altLang="en-US" sz="2200" dirty="0">
                  <a:latin typeface="+mj-lt"/>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1570350" y="4052391"/>
                <a:ext cx="6063006" cy="430887"/>
              </a:xfrm>
              <a:prstGeom prst="rect">
                <a:avLst/>
              </a:prstGeom>
              <a:blipFill rotWithShape="1">
                <a:blip r:embed="rId6"/>
                <a:stretch>
                  <a:fillRect t="-7143" r="-402"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07531" y="4637456"/>
                <a:ext cx="7818151" cy="430887"/>
              </a:xfrm>
              <a:prstGeom prst="rect">
                <a:avLst/>
              </a:prstGeom>
            </p:spPr>
            <p:txBody>
              <a:bodyPr wrap="square">
                <a:spAutoFit/>
              </a:bodyPr>
              <a:lstStyle/>
              <a:p>
                <a:r>
                  <a:rPr lang="en-US" altLang="zh-CN" sz="2200" dirty="0"/>
                  <a:t>2. What is the probability that at least </a:t>
                </a:r>
                <a14:m>
                  <m:oMath xmlns:m="http://schemas.openxmlformats.org/officeDocument/2006/math">
                    <m:r>
                      <a:rPr lang="en-US" altLang="zh-CN" sz="2200" b="0" i="1" smtClean="0">
                        <a:latin typeface="Cambria Math"/>
                      </a:rPr>
                      <m:t>3</m:t>
                    </m:r>
                  </m:oMath>
                </a14:m>
                <a:r>
                  <a:rPr lang="en-US" altLang="zh-CN" sz="2200" dirty="0"/>
                  <a:t> computers are in use?</a:t>
                </a:r>
                <a:endParaRPr lang="zh-CN" altLang="en-US" sz="2200" dirty="0"/>
              </a:p>
            </p:txBody>
          </p:sp>
        </mc:Choice>
        <mc:Fallback xmlns="">
          <p:sp>
            <p:nvSpPr>
              <p:cNvPr id="20" name="矩形 19"/>
              <p:cNvSpPr>
                <a:spLocks noRot="1" noChangeAspect="1" noMove="1" noResize="1" noEditPoints="1" noAdjustHandles="1" noChangeArrowheads="1" noChangeShapeType="1" noTextEdit="1"/>
              </p:cNvSpPr>
              <p:nvPr/>
            </p:nvSpPr>
            <p:spPr>
              <a:xfrm>
                <a:off x="207531" y="4637456"/>
                <a:ext cx="7818151" cy="430887"/>
              </a:xfrm>
              <a:prstGeom prst="rect">
                <a:avLst/>
              </a:prstGeom>
              <a:blipFill rotWithShape="1">
                <a:blip r:embed="rId7"/>
                <a:stretch>
                  <a:fillRect l="-935" t="-7143" r="-2962"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37716" y="5068343"/>
                <a:ext cx="534082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𝑋</m:t>
                          </m:r>
                          <m:r>
                            <a:rPr lang="en-US" altLang="zh-CN" sz="2200" i="1">
                              <a:latin typeface="Cambria Math"/>
                              <a:ea typeface="Cambria Math"/>
                            </a:rPr>
                            <m:t>≥</m:t>
                          </m:r>
                          <m:r>
                            <a:rPr lang="en-US" altLang="zh-CN" sz="2200" b="0" i="1" smtClean="0">
                              <a:latin typeface="Cambria Math"/>
                              <a:ea typeface="Cambria Math"/>
                            </a:rPr>
                            <m:t>3</m:t>
                          </m:r>
                        </m:e>
                      </m:d>
                      <m:r>
                        <a:rPr lang="en-US" altLang="zh-CN" sz="2200" b="0" i="1" smtClean="0">
                          <a:latin typeface="Cambria Math"/>
                        </a:rPr>
                        <m:t>=1−</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𝑋</m:t>
                          </m:r>
                          <m:r>
                            <a:rPr lang="en-US" altLang="zh-CN" sz="2200" b="0" i="1" smtClean="0">
                              <a:latin typeface="Cambria Math"/>
                              <a:ea typeface="Cambria Math"/>
                            </a:rPr>
                            <m:t>≤2</m:t>
                          </m:r>
                        </m:e>
                      </m:d>
                      <m:r>
                        <a:rPr lang="en-US" altLang="zh-CN" sz="2200" b="0" i="1" smtClean="0">
                          <a:latin typeface="Cambria Math"/>
                        </a:rPr>
                        <m:t>=1−0.3=0.7</m:t>
                      </m:r>
                    </m:oMath>
                  </m:oMathPara>
                </a14:m>
                <a:endParaRPr lang="zh-CN" altLang="en-US" sz="2200" dirty="0">
                  <a:latin typeface="+mj-lt"/>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37716" y="5068343"/>
                <a:ext cx="5340821" cy="430887"/>
              </a:xfrm>
              <a:prstGeom prst="rect">
                <a:avLst/>
              </a:prstGeom>
              <a:blipFill rotWithShape="1">
                <a:blip r:embed="rId8"/>
                <a:stretch>
                  <a:fillRect/>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xmlns="" id="{55A25A84-0BAB-4F69-80D6-02C0B7166C70}"/>
              </a:ext>
            </a:extLst>
          </p:cNvPr>
          <p:cNvSpPr>
            <a:spLocks noGrp="1"/>
          </p:cNvSpPr>
          <p:nvPr>
            <p:ph type="sldNum" sz="quarter" idx="11"/>
          </p:nvPr>
        </p:nvSpPr>
        <p:spPr/>
        <p:txBody>
          <a:bodyPr/>
          <a:lstStyle/>
          <a:p>
            <a:pPr>
              <a:defRPr/>
            </a:pPr>
            <a:fld id="{DF2308B0-52A9-437D-9700-D7B37876F5B1}" type="slidenum">
              <a:rPr lang="zh-CN" altLang="en-US" smtClean="0"/>
              <a:pPr>
                <a:defRPr/>
              </a:pPr>
              <a:t>7</a:t>
            </a:fld>
            <a:endParaRPr lang="en-US" altLang="zh-CN" dirty="0"/>
          </a:p>
        </p:txBody>
      </p:sp>
    </p:spTree>
    <p:extLst>
      <p:ext uri="{BB962C8B-B14F-4D97-AF65-F5344CB8AC3E}">
        <p14:creationId xmlns:p14="http://schemas.microsoft.com/office/powerpoint/2010/main" val="26942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arn(inVertical)">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arn(inVertical)">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arn(inVertical)">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barn(inVertical)">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barn(inVertical)">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xmlns="" id="{0D330889-6926-4B94-8A9F-73DF6CEA8761}"/>
              </a:ext>
            </a:extLst>
          </p:cNvPr>
          <p:cNvSpPr>
            <a:spLocks noGrp="1"/>
          </p:cNvSpPr>
          <p:nvPr>
            <p:ph type="sldNum" sz="quarter" idx="11"/>
          </p:nvPr>
        </p:nvSpPr>
        <p:spPr/>
        <p:txBody>
          <a:bodyPr/>
          <a:lstStyle/>
          <a:p>
            <a:pPr>
              <a:defRPr/>
            </a:pPr>
            <a:fld id="{DF2308B0-52A9-437D-9700-D7B37876F5B1}" type="slidenum">
              <a:rPr lang="zh-CN" altLang="en-US" smtClean="0"/>
              <a:pPr>
                <a:defRPr/>
              </a:pPr>
              <a:t>70</a:t>
            </a:fld>
            <a:endParaRPr lang="en-US" altLang="zh-CN" dirty="0"/>
          </a:p>
        </p:txBody>
      </p:sp>
      <mc:AlternateContent xmlns:mc="http://schemas.openxmlformats.org/markup-compatibility/2006" xmlns:a14="http://schemas.microsoft.com/office/drawing/2010/main">
        <mc:Choice Requires="a14">
          <p:sp>
            <p:nvSpPr>
              <p:cNvPr id="3" name="TextBox 1">
                <a:extLst>
                  <a:ext uri="{FF2B5EF4-FFF2-40B4-BE49-F238E27FC236}">
                    <a16:creationId xmlns:a16="http://schemas.microsoft.com/office/drawing/2014/main" xmlns="" id="{C258796F-7C83-416B-905C-A4A61C2DCE65}"/>
                  </a:ext>
                </a:extLst>
              </p:cNvPr>
              <p:cNvSpPr txBox="1"/>
              <p:nvPr/>
            </p:nvSpPr>
            <p:spPr>
              <a:xfrm>
                <a:off x="161510" y="683696"/>
                <a:ext cx="7335815" cy="1355371"/>
              </a:xfrm>
              <a:prstGeom prst="rect">
                <a:avLst/>
              </a:prstGeom>
              <a:solidFill>
                <a:schemeClr val="bg1"/>
              </a:solidFill>
            </p:spPr>
            <p:txBody>
              <a:bodyPr wrap="square" rtlCol="0">
                <a:spAutoFit/>
              </a:bodyPr>
              <a:lstStyle/>
              <a:p>
                <a:r>
                  <a:rPr lang="en-US" altLang="zh-CN" sz="2200" dirty="0">
                    <a:latin typeface="Times New Roman" panose="02020603050405020304" pitchFamily="18" charset="0"/>
                    <a:ea typeface="Times New Roman" charset="0"/>
                    <a:cs typeface="Times New Roman" panose="02020603050405020304" pitchFamily="18" charset="0"/>
                  </a:rPr>
                  <a:t>Suppose</a:t>
                </a:r>
                <a:r>
                  <a:rPr lang="zh-CN" altLang="en-US" sz="2200" dirty="0">
                    <a:latin typeface="Times New Roman" panose="02020603050405020304" pitchFamily="18" charset="0"/>
                    <a:ea typeface="Times New Roman" charset="0"/>
                    <a:cs typeface="Times New Roman" panose="02020603050405020304" pitchFamily="18" charset="0"/>
                  </a:rPr>
                  <a:t> </a:t>
                </a:r>
                <a:r>
                  <a:rPr lang="en-US" altLang="zh-CN" sz="2200" dirty="0">
                    <a:latin typeface="Times New Roman" panose="02020603050405020304" pitchFamily="18" charset="0"/>
                    <a:ea typeface="Times New Roman" charset="0"/>
                    <a:cs typeface="Times New Roman" panose="02020603050405020304" pitchFamily="18" charset="0"/>
                  </a:rPr>
                  <a:t>that</a:t>
                </a:r>
                <a:r>
                  <a:rPr lang="zh-CN" altLang="en-US" sz="2200" dirty="0">
                    <a:latin typeface="Times New Roman" panose="02020603050405020304" pitchFamily="18" charset="0"/>
                    <a:ea typeface="Times New Roman" charset="0"/>
                    <a:cs typeface="Times New Roman" panose="02020603050405020304" pitchFamily="18" charset="0"/>
                  </a:rPr>
                  <a:t> </a:t>
                </a:r>
                <a14:m>
                  <m:oMath xmlns:m="http://schemas.openxmlformats.org/officeDocument/2006/math">
                    <m:r>
                      <a:rPr lang="zh-CN" altLang="en-US" sz="2200" b="0" i="0" dirty="0" smtClean="0">
                        <a:latin typeface="Cambria Math" charset="0"/>
                        <a:ea typeface="Times New Roman" charset="0"/>
                        <a:cs typeface="Times New Roman" charset="0"/>
                      </a:rPr>
                      <m:t> </m:t>
                    </m:r>
                    <m:r>
                      <m:rPr>
                        <m:nor/>
                      </m:rPr>
                      <a:rPr lang="en-US" altLang="zh-CN" sz="2200" i="1" dirty="0">
                        <a:latin typeface="Times New Roman" panose="02020603050405020304" pitchFamily="18" charset="0"/>
                        <a:ea typeface="Times New Roman" charset="0"/>
                        <a:cs typeface="Times New Roman" panose="02020603050405020304" pitchFamily="18" charset="0"/>
                      </a:rPr>
                      <m:t>n</m:t>
                    </m:r>
                    <m:r>
                      <m:rPr>
                        <m:nor/>
                      </m:rPr>
                      <a:rPr lang="en-US" altLang="zh-CN" sz="2200" dirty="0">
                        <a:latin typeface="Times New Roman" panose="02020603050405020304" pitchFamily="18" charset="0"/>
                        <a:ea typeface="Times New Roman" charset="0"/>
                        <a:cs typeface="Times New Roman" panose="02020603050405020304" pitchFamily="18" charset="0"/>
                      </a:rPr>
                      <m:t>+</m:t>
                    </m:r>
                    <m:r>
                      <m:rPr>
                        <m:nor/>
                      </m:rPr>
                      <a:rPr lang="en-US" altLang="zh-CN" sz="2200" dirty="0">
                        <a:latin typeface="Times New Roman" panose="02020603050405020304" pitchFamily="18" charset="0"/>
                        <a:ea typeface="Times New Roman" charset="0"/>
                        <a:cs typeface="Times New Roman" panose="02020603050405020304" pitchFamily="18" charset="0"/>
                      </a:rPr>
                      <m:t>M</m:t>
                    </m:r>
                    <m:r>
                      <a:rPr lang="en-US" altLang="zh-CN" sz="2200" b="0" i="1" dirty="0" smtClean="0">
                        <a:latin typeface="Cambria Math" charset="0"/>
                        <a:ea typeface="Times New Roman" charset="0"/>
                        <a:cs typeface="Times New Roman" charset="0"/>
                      </a:rPr>
                      <m:t>≤</m:t>
                    </m:r>
                    <m:r>
                      <a:rPr lang="en-US" altLang="zh-CN" sz="2200" b="0" i="1" dirty="0" smtClean="0">
                        <a:latin typeface="Cambria Math" charset="0"/>
                        <a:ea typeface="Times New Roman" charset="0"/>
                        <a:cs typeface="Times New Roman" charset="0"/>
                      </a:rPr>
                      <m:t>𝑁</m:t>
                    </m:r>
                    <m:r>
                      <a:rPr lang="en-US" altLang="zh-CN" sz="2200" b="0" i="1" dirty="0" smtClean="0">
                        <a:latin typeface="Cambria Math" charset="0"/>
                        <a:ea typeface="Times New Roman" charset="0"/>
                        <a:cs typeface="Times New Roman" charset="0"/>
                      </a:rPr>
                      <m:t>,  </m:t>
                    </m:r>
                    <m:r>
                      <a:rPr lang="en-US" altLang="zh-CN" sz="2200" i="1">
                        <a:latin typeface="Cambria Math" charset="0"/>
                        <a:ea typeface="Times New Roman" charset="0"/>
                        <a:cs typeface="Times New Roman" charset="0"/>
                      </a:rPr>
                      <m:t>𝑛</m:t>
                    </m:r>
                    <m:r>
                      <a:rPr lang="en-US" altLang="zh-CN" sz="2200" b="0" i="1" smtClean="0">
                        <a:latin typeface="Cambria Math" charset="0"/>
                        <a:ea typeface="Times New Roman" charset="0"/>
                        <a:cs typeface="Times New Roman" charset="0"/>
                      </a:rPr>
                      <m:t>≤</m:t>
                    </m:r>
                    <m:r>
                      <a:rPr lang="en-US" altLang="zh-CN" sz="2200" i="1">
                        <a:latin typeface="Cambria Math" charset="0"/>
                        <a:ea typeface="Times New Roman" charset="0"/>
                        <a:cs typeface="Times New Roman" charset="0"/>
                      </a:rPr>
                      <m:t>𝑀</m:t>
                    </m:r>
                  </m:oMath>
                </a14:m>
                <a:endParaRPr lang="en-US" altLang="zh-CN" sz="2200" dirty="0">
                  <a:latin typeface="Times New Roman" panose="02020603050405020304" pitchFamily="18" charset="0"/>
                  <a:ea typeface="Times New Roman"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2200" b="0" i="1" smtClean="0">
                          <a:latin typeface="Cambria Math" charset="0"/>
                          <a:ea typeface="Times New Roman" charset="0"/>
                          <a:cs typeface="Times New Roman" charset="0"/>
                        </a:rPr>
                        <m:t>𝐸</m:t>
                      </m:r>
                      <m:d>
                        <m:dPr>
                          <m:ctrlPr>
                            <a:rPr lang="en-US" altLang="zh-CN" sz="2200" b="0" i="1" smtClean="0">
                              <a:latin typeface="Cambria Math" charset="0"/>
                              <a:ea typeface="Times New Roman" charset="0"/>
                              <a:cs typeface="Times New Roman" charset="0"/>
                            </a:rPr>
                          </m:ctrlPr>
                        </m:dPr>
                        <m:e>
                          <m:sSup>
                            <m:sSupPr>
                              <m:ctrlPr>
                                <a:rPr lang="en-US" altLang="zh-CN" sz="2200" b="0" i="1" smtClean="0">
                                  <a:latin typeface="Cambria Math" charset="0"/>
                                  <a:ea typeface="Times New Roman" charset="0"/>
                                  <a:cs typeface="Times New Roman" charset="0"/>
                                </a:rPr>
                              </m:ctrlPr>
                            </m:sSupPr>
                            <m:e>
                              <m:r>
                                <a:rPr lang="en-US" altLang="zh-CN" sz="2200" b="0" i="1" smtClean="0">
                                  <a:latin typeface="Cambria Math" charset="0"/>
                                  <a:ea typeface="Times New Roman" charset="0"/>
                                  <a:cs typeface="Times New Roman" charset="0"/>
                                </a:rPr>
                                <m:t>𝑋</m:t>
                              </m:r>
                            </m:e>
                            <m:sup>
                              <m:r>
                                <a:rPr lang="en-US" altLang="zh-CN" sz="2200" b="0" i="1" smtClean="0">
                                  <a:latin typeface="Cambria Math" charset="0"/>
                                  <a:ea typeface="Times New Roman" charset="0"/>
                                  <a:cs typeface="Times New Roman" charset="0"/>
                                </a:rPr>
                                <m:t>𝑘</m:t>
                              </m:r>
                            </m:sup>
                          </m:sSup>
                        </m:e>
                      </m:d>
                      <m:r>
                        <a:rPr lang="en-US" altLang="zh-CN" sz="2200" b="0" i="1" smtClean="0">
                          <a:latin typeface="Cambria Math" charset="0"/>
                          <a:ea typeface="Times New Roman" charset="0"/>
                          <a:cs typeface="Times New Roman" charset="0"/>
                        </a:rPr>
                        <m:t>=</m:t>
                      </m:r>
                      <m:nary>
                        <m:naryPr>
                          <m:chr m:val="∑"/>
                          <m:ctrlPr>
                            <a:rPr lang="en-US" altLang="zh-CN" sz="2200" b="0" i="1" smtClean="0">
                              <a:latin typeface="Cambria Math" charset="0"/>
                              <a:ea typeface="Times New Roman" charset="0"/>
                              <a:cs typeface="Times New Roman" charset="0"/>
                            </a:rPr>
                          </m:ctrlPr>
                        </m:naryPr>
                        <m:sub>
                          <m:r>
                            <a:rPr lang="en-US" altLang="zh-CN" sz="2200" b="0" i="1" smtClean="0">
                              <a:latin typeface="Cambria Math" charset="0"/>
                              <a:ea typeface="Times New Roman" charset="0"/>
                              <a:cs typeface="Times New Roman" charset="0"/>
                            </a:rPr>
                            <m:t>𝑖</m:t>
                          </m:r>
                          <m:r>
                            <a:rPr lang="en-US" altLang="zh-CN" sz="2200" b="0" i="1" smtClean="0">
                              <a:latin typeface="Cambria Math" charset="0"/>
                              <a:ea typeface="Times New Roman" charset="0"/>
                              <a:cs typeface="Times New Roman" charset="0"/>
                            </a:rPr>
                            <m:t>=0</m:t>
                          </m:r>
                        </m:sub>
                        <m:sup>
                          <m:r>
                            <a:rPr lang="en-US" altLang="zh-CN" sz="2200" b="0" i="1" smtClean="0">
                              <a:latin typeface="Cambria Math" charset="0"/>
                              <a:ea typeface="Times New Roman" charset="0"/>
                              <a:cs typeface="Times New Roman" charset="0"/>
                            </a:rPr>
                            <m:t>𝑛</m:t>
                          </m:r>
                        </m:sup>
                        <m:e>
                          <m:sSup>
                            <m:sSupPr>
                              <m:ctrlPr>
                                <a:rPr lang="en-US" altLang="zh-CN" sz="2200" b="0" i="1" smtClean="0">
                                  <a:latin typeface="Cambria Math" charset="0"/>
                                  <a:ea typeface="Times New Roman" charset="0"/>
                                  <a:cs typeface="Times New Roman" charset="0"/>
                                </a:rPr>
                              </m:ctrlPr>
                            </m:sSupPr>
                            <m:e>
                              <m:r>
                                <a:rPr lang="en-US" altLang="zh-CN" sz="2200" b="0" i="1" smtClean="0">
                                  <a:latin typeface="Cambria Math" charset="0"/>
                                  <a:ea typeface="Times New Roman" charset="0"/>
                                  <a:cs typeface="Times New Roman" charset="0"/>
                                </a:rPr>
                                <m:t>𝑖</m:t>
                              </m:r>
                            </m:e>
                            <m:sup>
                              <m:r>
                                <a:rPr lang="en-US" altLang="zh-CN" sz="2200" b="0" i="1" smtClean="0">
                                  <a:latin typeface="Cambria Math" charset="0"/>
                                  <a:ea typeface="Times New Roman" charset="0"/>
                                  <a:cs typeface="Times New Roman" charset="0"/>
                                </a:rPr>
                                <m:t>𝑘</m:t>
                              </m:r>
                            </m:sup>
                          </m:sSup>
                        </m:e>
                      </m:nary>
                      <m:f>
                        <m:fPr>
                          <m:ctrlPr>
                            <a:rPr lang="en-US" altLang="zh-CN" sz="2200" b="0" i="1" smtClean="0">
                              <a:latin typeface="Cambria Math" charset="0"/>
                              <a:ea typeface="Times New Roman" charset="0"/>
                              <a:cs typeface="Times New Roman" charset="0"/>
                            </a:rPr>
                          </m:ctrlPr>
                        </m:fPr>
                        <m:num>
                          <m:d>
                            <m:dPr>
                              <m:ctrlPr>
                                <a:rPr lang="mr-IN" altLang="zh-CN" sz="2200" b="0" i="1" smtClean="0">
                                  <a:latin typeface="Cambria Math" charset="0"/>
                                  <a:ea typeface="Times New Roman" charset="0"/>
                                  <a:cs typeface="Times New Roman" charset="0"/>
                                </a:rPr>
                              </m:ctrlPr>
                            </m:dPr>
                            <m:e>
                              <m:f>
                                <m:fPr>
                                  <m:type m:val="noBar"/>
                                  <m:ctrlPr>
                                    <a:rPr lang="mr-IN" altLang="zh-CN" sz="2200" b="0" i="1" smtClean="0">
                                      <a:latin typeface="Cambria Math" charset="0"/>
                                      <a:ea typeface="Times New Roman" charset="0"/>
                                      <a:cs typeface="Times New Roman" charset="0"/>
                                    </a:rPr>
                                  </m:ctrlPr>
                                </m:fPr>
                                <m:num>
                                  <m:r>
                                    <a:rPr lang="en-US" altLang="zh-CN" sz="2200" b="0" i="1" smtClean="0">
                                      <a:latin typeface="Cambria Math" charset="0"/>
                                      <a:ea typeface="Times New Roman" charset="0"/>
                                      <a:cs typeface="Times New Roman" charset="0"/>
                                    </a:rPr>
                                    <m:t>𝑀</m:t>
                                  </m:r>
                                </m:num>
                                <m:den>
                                  <m:r>
                                    <a:rPr lang="en-US" altLang="zh-CN" sz="2200" b="0" i="1" smtClean="0">
                                      <a:latin typeface="Cambria Math" charset="0"/>
                                      <a:ea typeface="Times New Roman" charset="0"/>
                                      <a:cs typeface="Times New Roman" charset="0"/>
                                    </a:rPr>
                                    <m:t>𝑖</m:t>
                                  </m:r>
                                </m:den>
                              </m:f>
                            </m:e>
                          </m:d>
                          <m:d>
                            <m:dPr>
                              <m:ctrlPr>
                                <a:rPr lang="mr-IN" altLang="zh-CN" sz="2200" b="0" i="1" smtClean="0">
                                  <a:latin typeface="Cambria Math" charset="0"/>
                                  <a:ea typeface="Times New Roman" charset="0"/>
                                  <a:cs typeface="Times New Roman" charset="0"/>
                                </a:rPr>
                              </m:ctrlPr>
                            </m:dPr>
                            <m:e>
                              <m:f>
                                <m:fPr>
                                  <m:type m:val="noBar"/>
                                  <m:ctrlPr>
                                    <a:rPr lang="mr-IN" altLang="zh-CN" sz="2200" b="0" i="1" smtClean="0">
                                      <a:latin typeface="Cambria Math" charset="0"/>
                                      <a:ea typeface="Times New Roman" charset="0"/>
                                      <a:cs typeface="Times New Roman" charset="0"/>
                                    </a:rPr>
                                  </m:ctrlPr>
                                </m:fPr>
                                <m:num>
                                  <m:r>
                                    <a:rPr lang="en-US" altLang="zh-CN" sz="2200" b="0" i="1" smtClean="0">
                                      <a:latin typeface="Cambria Math" charset="0"/>
                                      <a:ea typeface="Times New Roman" charset="0"/>
                                      <a:cs typeface="Times New Roman" charset="0"/>
                                    </a:rPr>
                                    <m:t>𝑁</m:t>
                                  </m:r>
                                  <m:r>
                                    <a:rPr lang="en-US" altLang="zh-CN" sz="2200" b="0" i="1" smtClean="0">
                                      <a:latin typeface="Cambria Math" charset="0"/>
                                      <a:ea typeface="Times New Roman" charset="0"/>
                                      <a:cs typeface="Times New Roman" charset="0"/>
                                    </a:rPr>
                                    <m:t>−</m:t>
                                  </m:r>
                                  <m:r>
                                    <a:rPr lang="en-US" altLang="zh-CN" sz="2200" b="0" i="1" smtClean="0">
                                      <a:latin typeface="Cambria Math" charset="0"/>
                                      <a:ea typeface="Times New Roman" charset="0"/>
                                      <a:cs typeface="Times New Roman" charset="0"/>
                                    </a:rPr>
                                    <m:t>𝑀</m:t>
                                  </m:r>
                                </m:num>
                                <m:den>
                                  <m:r>
                                    <a:rPr lang="en-US" altLang="zh-CN" sz="2200" b="0" i="1" smtClean="0">
                                      <a:latin typeface="Cambria Math" charset="0"/>
                                      <a:ea typeface="Times New Roman" charset="0"/>
                                      <a:cs typeface="Times New Roman" charset="0"/>
                                    </a:rPr>
                                    <m:t>𝑛</m:t>
                                  </m:r>
                                  <m:r>
                                    <a:rPr lang="en-US" altLang="zh-CN" sz="2200" b="0" i="1" smtClean="0">
                                      <a:latin typeface="Cambria Math" charset="0"/>
                                      <a:ea typeface="Times New Roman" charset="0"/>
                                      <a:cs typeface="Times New Roman" charset="0"/>
                                    </a:rPr>
                                    <m:t>−</m:t>
                                  </m:r>
                                  <m:r>
                                    <a:rPr lang="en-US" altLang="zh-CN" sz="2200" b="0" i="1" smtClean="0">
                                      <a:latin typeface="Cambria Math" charset="0"/>
                                      <a:ea typeface="Times New Roman" charset="0"/>
                                      <a:cs typeface="Times New Roman" charset="0"/>
                                    </a:rPr>
                                    <m:t>𝑖</m:t>
                                  </m:r>
                                </m:den>
                              </m:f>
                            </m:e>
                          </m:d>
                        </m:num>
                        <m:den>
                          <m:d>
                            <m:dPr>
                              <m:ctrlPr>
                                <a:rPr lang="mr-IN" altLang="zh-CN" sz="2200" b="0" i="1" smtClean="0">
                                  <a:latin typeface="Cambria Math" charset="0"/>
                                  <a:ea typeface="Times New Roman" charset="0"/>
                                  <a:cs typeface="Times New Roman" charset="0"/>
                                </a:rPr>
                              </m:ctrlPr>
                            </m:dPr>
                            <m:e>
                              <m:f>
                                <m:fPr>
                                  <m:type m:val="noBar"/>
                                  <m:ctrlPr>
                                    <a:rPr lang="mr-IN" altLang="zh-CN" sz="2200" b="0" i="1" smtClean="0">
                                      <a:latin typeface="Cambria Math" charset="0"/>
                                      <a:ea typeface="Times New Roman" charset="0"/>
                                      <a:cs typeface="Times New Roman" charset="0"/>
                                    </a:rPr>
                                  </m:ctrlPr>
                                </m:fPr>
                                <m:num>
                                  <m:r>
                                    <a:rPr lang="en-US" altLang="zh-CN" sz="2200" b="0" i="1" smtClean="0">
                                      <a:latin typeface="Cambria Math" charset="0"/>
                                      <a:ea typeface="Times New Roman" charset="0"/>
                                      <a:cs typeface="Times New Roman" charset="0"/>
                                    </a:rPr>
                                    <m:t>𝑁</m:t>
                                  </m:r>
                                </m:num>
                                <m:den>
                                  <m:r>
                                    <a:rPr lang="en-US" altLang="zh-CN" sz="2200" b="0" i="1" smtClean="0">
                                      <a:latin typeface="Cambria Math" charset="0"/>
                                      <a:ea typeface="Times New Roman" charset="0"/>
                                      <a:cs typeface="Times New Roman" charset="0"/>
                                    </a:rPr>
                                    <m:t>𝑛</m:t>
                                  </m:r>
                                </m:den>
                              </m:f>
                            </m:e>
                          </m:d>
                        </m:den>
                      </m:f>
                    </m:oMath>
                  </m:oMathPara>
                </a14:m>
                <a:endParaRPr lang="en-US" altLang="zh-CN" sz="2200" dirty="0">
                  <a:latin typeface="Times New Roman" panose="02020603050405020304" pitchFamily="18" charset="0"/>
                  <a:ea typeface="Times New Roman" charset="0"/>
                  <a:cs typeface="Times New Roman" panose="02020603050405020304" pitchFamily="18" charset="0"/>
                </a:endParaRPr>
              </a:p>
            </p:txBody>
          </p:sp>
        </mc:Choice>
        <mc:Fallback xmlns="">
          <p:sp>
            <p:nvSpPr>
              <p:cNvPr id="3" name="TextBox 1">
                <a:extLst>
                  <a:ext uri="{FF2B5EF4-FFF2-40B4-BE49-F238E27FC236}">
                    <a16:creationId xmlns:a16="http://schemas.microsoft.com/office/drawing/2014/main" id="{C258796F-7C83-416B-905C-A4A61C2DCE65}"/>
                  </a:ext>
                </a:extLst>
              </p:cNvPr>
              <p:cNvSpPr txBox="1">
                <a:spLocks noRot="1" noChangeAspect="1" noMove="1" noResize="1" noEditPoints="1" noAdjustHandles="1" noChangeArrowheads="1" noChangeShapeType="1" noTextEdit="1"/>
              </p:cNvSpPr>
              <p:nvPr/>
            </p:nvSpPr>
            <p:spPr>
              <a:xfrm>
                <a:off x="161510" y="683696"/>
                <a:ext cx="7335815" cy="1355371"/>
              </a:xfrm>
              <a:prstGeom prst="rect">
                <a:avLst/>
              </a:prstGeom>
              <a:blipFill>
                <a:blip r:embed="rId2"/>
                <a:stretch>
                  <a:fillRect l="-1080" t="-31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A62BA261-6ECE-421C-A61F-2AB0812BE4F5}"/>
                  </a:ext>
                </a:extLst>
              </p:cNvPr>
              <p:cNvSpPr txBox="1"/>
              <p:nvPr/>
            </p:nvSpPr>
            <p:spPr>
              <a:xfrm>
                <a:off x="431540" y="2168861"/>
                <a:ext cx="8460940" cy="2680029"/>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charset="0"/>
                          <a:ea typeface="Times New Roman" charset="0"/>
                          <a:cs typeface="Times New Roman" charset="0"/>
                        </a:rPr>
                        <m:t>=</m:t>
                      </m:r>
                      <m:f>
                        <m:fPr>
                          <m:ctrlPr>
                            <a:rPr lang="en-US" altLang="zh-CN" sz="2200" b="0" i="1" smtClean="0">
                              <a:latin typeface="Cambria Math" charset="0"/>
                              <a:ea typeface="Times New Roman" charset="0"/>
                              <a:cs typeface="Times New Roman" charset="0"/>
                            </a:rPr>
                          </m:ctrlPr>
                        </m:fPr>
                        <m:num>
                          <m:r>
                            <a:rPr lang="en-US" altLang="zh-CN" sz="2200" b="0" i="1" smtClean="0">
                              <a:latin typeface="Cambria Math" charset="0"/>
                              <a:ea typeface="Times New Roman" charset="0"/>
                              <a:cs typeface="Times New Roman" charset="0"/>
                            </a:rPr>
                            <m:t>𝑛𝑀</m:t>
                          </m:r>
                        </m:num>
                        <m:den>
                          <m:r>
                            <a:rPr lang="en-US" altLang="zh-CN" sz="2200" b="0" i="1" smtClean="0">
                              <a:latin typeface="Cambria Math" charset="0"/>
                              <a:ea typeface="Times New Roman" charset="0"/>
                              <a:cs typeface="Times New Roman" charset="0"/>
                            </a:rPr>
                            <m:t>𝑁</m:t>
                          </m:r>
                        </m:den>
                      </m:f>
                      <m:nary>
                        <m:naryPr>
                          <m:chr m:val="∑"/>
                          <m:ctrlPr>
                            <a:rPr lang="en-US" altLang="zh-CN" sz="2200" b="0" i="1" smtClean="0">
                              <a:latin typeface="Cambria Math" charset="0"/>
                              <a:ea typeface="Times New Roman" charset="0"/>
                              <a:cs typeface="Times New Roman" charset="0"/>
                            </a:rPr>
                          </m:ctrlPr>
                        </m:naryPr>
                        <m:sub>
                          <m:r>
                            <a:rPr lang="en-US" altLang="zh-CN" sz="2200" b="0" i="1" smtClean="0">
                              <a:latin typeface="Cambria Math" charset="0"/>
                              <a:ea typeface="Times New Roman" charset="0"/>
                              <a:cs typeface="Times New Roman" charset="0"/>
                            </a:rPr>
                            <m:t>𝑖</m:t>
                          </m:r>
                          <m:r>
                            <a:rPr lang="en-US" altLang="zh-CN" sz="2200" b="0" i="1" smtClean="0">
                              <a:latin typeface="Cambria Math" charset="0"/>
                              <a:ea typeface="Times New Roman" charset="0"/>
                              <a:cs typeface="Times New Roman" charset="0"/>
                            </a:rPr>
                            <m:t>=1</m:t>
                          </m:r>
                        </m:sub>
                        <m:sup>
                          <m:r>
                            <a:rPr lang="en-US" altLang="zh-CN" sz="2200" b="0" i="1" smtClean="0">
                              <a:latin typeface="Cambria Math" charset="0"/>
                              <a:ea typeface="Times New Roman" charset="0"/>
                              <a:cs typeface="Times New Roman" charset="0"/>
                            </a:rPr>
                            <m:t>𝑛</m:t>
                          </m:r>
                        </m:sup>
                        <m:e>
                          <m:sSup>
                            <m:sSupPr>
                              <m:ctrlPr>
                                <a:rPr lang="en-US" altLang="zh-CN" sz="2200" b="0" i="1" smtClean="0">
                                  <a:latin typeface="Cambria Math" charset="0"/>
                                  <a:ea typeface="Times New Roman" charset="0"/>
                                  <a:cs typeface="Times New Roman" charset="0"/>
                                </a:rPr>
                              </m:ctrlPr>
                            </m:sSupPr>
                            <m:e>
                              <m:r>
                                <a:rPr lang="en-US" altLang="zh-CN" sz="2200" b="0" i="1" smtClean="0">
                                  <a:latin typeface="Cambria Math" charset="0"/>
                                  <a:ea typeface="Times New Roman" charset="0"/>
                                  <a:cs typeface="Times New Roman" charset="0"/>
                                </a:rPr>
                                <m:t>𝑖</m:t>
                              </m:r>
                            </m:e>
                            <m:sup>
                              <m:r>
                                <a:rPr lang="en-US" altLang="zh-CN" sz="2200" b="0" i="1" smtClean="0">
                                  <a:latin typeface="Cambria Math" charset="0"/>
                                  <a:ea typeface="Times New Roman" charset="0"/>
                                  <a:cs typeface="Times New Roman" charset="0"/>
                                </a:rPr>
                                <m:t>𝑘</m:t>
                              </m:r>
                              <m:r>
                                <a:rPr lang="en-US" altLang="zh-CN" sz="2200" b="0" i="1" smtClean="0">
                                  <a:latin typeface="Cambria Math" charset="0"/>
                                  <a:ea typeface="Times New Roman" charset="0"/>
                                  <a:cs typeface="Times New Roman" charset="0"/>
                                </a:rPr>
                                <m:t>−1</m:t>
                              </m:r>
                            </m:sup>
                          </m:sSup>
                          <m:f>
                            <m:fPr>
                              <m:ctrlPr>
                                <a:rPr lang="en-US" altLang="zh-CN" sz="2200" i="1">
                                  <a:latin typeface="Cambria Math" charset="0"/>
                                  <a:ea typeface="Times New Roman" charset="0"/>
                                  <a:cs typeface="Times New Roman" charset="0"/>
                                </a:rPr>
                              </m:ctrlPr>
                            </m:fPr>
                            <m:num>
                              <m:d>
                                <m:dPr>
                                  <m:ctrlPr>
                                    <a:rPr lang="mr-IN" altLang="zh-CN" sz="2200" i="1">
                                      <a:latin typeface="Cambria Math" charset="0"/>
                                      <a:ea typeface="Times New Roman" charset="0"/>
                                      <a:cs typeface="Times New Roman" charset="0"/>
                                    </a:rPr>
                                  </m:ctrlPr>
                                </m:dPr>
                                <m:e>
                                  <m:f>
                                    <m:fPr>
                                      <m:type m:val="noBar"/>
                                      <m:ctrlPr>
                                        <a:rPr lang="mr-IN" altLang="zh-CN" sz="2200" i="1">
                                          <a:latin typeface="Cambria Math" charset="0"/>
                                          <a:ea typeface="Times New Roman" charset="0"/>
                                          <a:cs typeface="Times New Roman" charset="0"/>
                                        </a:rPr>
                                      </m:ctrlPr>
                                    </m:fPr>
                                    <m:num>
                                      <m:r>
                                        <a:rPr lang="en-US" altLang="zh-CN" sz="2200" i="1">
                                          <a:latin typeface="Cambria Math" charset="0"/>
                                          <a:ea typeface="Times New Roman" charset="0"/>
                                          <a:cs typeface="Times New Roman" charset="0"/>
                                        </a:rPr>
                                        <m:t>𝑀</m:t>
                                      </m:r>
                                      <m:r>
                                        <a:rPr lang="en-US" altLang="zh-CN" sz="2200" b="0" i="1" smtClean="0">
                                          <a:latin typeface="Cambria Math" charset="0"/>
                                          <a:ea typeface="Times New Roman" charset="0"/>
                                          <a:cs typeface="Times New Roman" charset="0"/>
                                        </a:rPr>
                                        <m:t>−1</m:t>
                                      </m:r>
                                    </m:num>
                                    <m:den>
                                      <m:r>
                                        <a:rPr lang="en-US" altLang="zh-CN" sz="2200" i="1">
                                          <a:latin typeface="Cambria Math" charset="0"/>
                                          <a:ea typeface="Times New Roman" charset="0"/>
                                          <a:cs typeface="Times New Roman" charset="0"/>
                                        </a:rPr>
                                        <m:t>𝑖</m:t>
                                      </m:r>
                                      <m:r>
                                        <a:rPr lang="en-US" altLang="zh-CN" sz="2200" b="0" i="1" smtClean="0">
                                          <a:latin typeface="Cambria Math" charset="0"/>
                                          <a:ea typeface="Times New Roman" charset="0"/>
                                          <a:cs typeface="Times New Roman" charset="0"/>
                                        </a:rPr>
                                        <m:t>−1</m:t>
                                      </m:r>
                                    </m:den>
                                  </m:f>
                                </m:e>
                              </m:d>
                              <m:d>
                                <m:dPr>
                                  <m:ctrlPr>
                                    <a:rPr lang="mr-IN" altLang="zh-CN" sz="2200" i="1">
                                      <a:latin typeface="Cambria Math" charset="0"/>
                                      <a:ea typeface="Times New Roman" charset="0"/>
                                      <a:cs typeface="Times New Roman" charset="0"/>
                                    </a:rPr>
                                  </m:ctrlPr>
                                </m:dPr>
                                <m:e>
                                  <m:f>
                                    <m:fPr>
                                      <m:type m:val="noBar"/>
                                      <m:ctrlPr>
                                        <a:rPr lang="mr-IN" altLang="zh-CN" sz="2200" i="1">
                                          <a:latin typeface="Cambria Math" charset="0"/>
                                          <a:ea typeface="Times New Roman" charset="0"/>
                                          <a:cs typeface="Times New Roman" charset="0"/>
                                        </a:rPr>
                                      </m:ctrlPr>
                                    </m:fPr>
                                    <m:num>
                                      <m:r>
                                        <a:rPr lang="en-US" altLang="zh-CN" sz="2200" i="1">
                                          <a:latin typeface="Cambria Math" charset="0"/>
                                          <a:ea typeface="Times New Roman" charset="0"/>
                                          <a:cs typeface="Times New Roman" charset="0"/>
                                        </a:rPr>
                                        <m:t>𝑁</m:t>
                                      </m:r>
                                      <m:r>
                                        <a:rPr lang="en-US" altLang="zh-CN" sz="2200" i="1">
                                          <a:latin typeface="Cambria Math" charset="0"/>
                                          <a:ea typeface="Times New Roman" charset="0"/>
                                          <a:cs typeface="Times New Roman" charset="0"/>
                                        </a:rPr>
                                        <m:t>−</m:t>
                                      </m:r>
                                      <m:r>
                                        <a:rPr lang="en-US" altLang="zh-CN" sz="2200" i="1">
                                          <a:latin typeface="Cambria Math" charset="0"/>
                                          <a:ea typeface="Times New Roman" charset="0"/>
                                          <a:cs typeface="Times New Roman" charset="0"/>
                                        </a:rPr>
                                        <m:t>𝑀</m:t>
                                      </m:r>
                                    </m:num>
                                    <m:den>
                                      <m:r>
                                        <a:rPr lang="en-US" altLang="zh-CN" sz="2200" i="1">
                                          <a:latin typeface="Cambria Math" charset="0"/>
                                          <a:ea typeface="Times New Roman" charset="0"/>
                                          <a:cs typeface="Times New Roman" charset="0"/>
                                        </a:rPr>
                                        <m:t>𝑛</m:t>
                                      </m:r>
                                      <m:r>
                                        <a:rPr lang="en-US" altLang="zh-CN" sz="2200" i="1">
                                          <a:latin typeface="Cambria Math" charset="0"/>
                                          <a:ea typeface="Times New Roman" charset="0"/>
                                          <a:cs typeface="Times New Roman" charset="0"/>
                                        </a:rPr>
                                        <m:t>−</m:t>
                                      </m:r>
                                      <m:r>
                                        <a:rPr lang="en-US" altLang="zh-CN" sz="2200" i="1">
                                          <a:latin typeface="Cambria Math" charset="0"/>
                                          <a:ea typeface="Times New Roman" charset="0"/>
                                          <a:cs typeface="Times New Roman" charset="0"/>
                                        </a:rPr>
                                        <m:t>𝑖</m:t>
                                      </m:r>
                                    </m:den>
                                  </m:f>
                                </m:e>
                              </m:d>
                            </m:num>
                            <m:den>
                              <m:d>
                                <m:dPr>
                                  <m:ctrlPr>
                                    <a:rPr lang="mr-IN" altLang="zh-CN" sz="2200" i="1">
                                      <a:latin typeface="Cambria Math" charset="0"/>
                                      <a:ea typeface="Times New Roman" charset="0"/>
                                      <a:cs typeface="Times New Roman" charset="0"/>
                                    </a:rPr>
                                  </m:ctrlPr>
                                </m:dPr>
                                <m:e>
                                  <m:f>
                                    <m:fPr>
                                      <m:type m:val="noBar"/>
                                      <m:ctrlPr>
                                        <a:rPr lang="mr-IN" altLang="zh-CN" sz="2200" i="1">
                                          <a:latin typeface="Cambria Math" charset="0"/>
                                          <a:ea typeface="Times New Roman" charset="0"/>
                                          <a:cs typeface="Times New Roman" charset="0"/>
                                        </a:rPr>
                                      </m:ctrlPr>
                                    </m:fPr>
                                    <m:num>
                                      <m:r>
                                        <a:rPr lang="en-US" altLang="zh-CN" sz="2200" i="1">
                                          <a:latin typeface="Cambria Math" charset="0"/>
                                          <a:ea typeface="Times New Roman" charset="0"/>
                                          <a:cs typeface="Times New Roman" charset="0"/>
                                        </a:rPr>
                                        <m:t>𝑁</m:t>
                                      </m:r>
                                      <m:r>
                                        <a:rPr lang="en-US" altLang="zh-CN" sz="2200" b="0" i="1" smtClean="0">
                                          <a:latin typeface="Cambria Math" charset="0"/>
                                          <a:ea typeface="Times New Roman" charset="0"/>
                                          <a:cs typeface="Times New Roman" charset="0"/>
                                        </a:rPr>
                                        <m:t>−1</m:t>
                                      </m:r>
                                    </m:num>
                                    <m:den>
                                      <m:r>
                                        <a:rPr lang="en-US" altLang="zh-CN" sz="2200" i="1">
                                          <a:latin typeface="Cambria Math" charset="0"/>
                                          <a:ea typeface="Times New Roman" charset="0"/>
                                          <a:cs typeface="Times New Roman" charset="0"/>
                                        </a:rPr>
                                        <m:t>𝑛</m:t>
                                      </m:r>
                                      <m:r>
                                        <a:rPr lang="en-US" altLang="zh-CN" sz="2200" b="0" i="1" smtClean="0">
                                          <a:latin typeface="Cambria Math" charset="0"/>
                                          <a:ea typeface="Times New Roman" charset="0"/>
                                          <a:cs typeface="Times New Roman" charset="0"/>
                                        </a:rPr>
                                        <m:t>−1</m:t>
                                      </m:r>
                                    </m:den>
                                  </m:f>
                                </m:e>
                              </m:d>
                            </m:den>
                          </m:f>
                        </m:e>
                      </m:nary>
                    </m:oMath>
                  </m:oMathPara>
                </a14:m>
                <a:endParaRPr lang="en-US" sz="2200" dirty="0">
                  <a:latin typeface="Times New Roman" charset="0"/>
                  <a:ea typeface="Times New Roman" charset="0"/>
                  <a:cs typeface="Times New Roman" charset="0"/>
                </a:endParaRPr>
              </a:p>
              <a:p>
                <a:pPr/>
                <a14:m>
                  <m:oMathPara xmlns:m="http://schemas.openxmlformats.org/officeDocument/2006/math">
                    <m:oMathParaPr>
                      <m:jc m:val="centerGroup"/>
                    </m:oMathParaPr>
                    <m:oMath xmlns:m="http://schemas.openxmlformats.org/officeDocument/2006/math">
                      <m:r>
                        <a:rPr lang="zh-CN" altLang="en-US" sz="2200" b="0" i="1" smtClean="0">
                          <a:latin typeface="Cambria Math" charset="0"/>
                          <a:ea typeface="Times New Roman" charset="0"/>
                          <a:cs typeface="Times New Roman" charset="0"/>
                        </a:rPr>
                        <m:t>                              </m:t>
                      </m:r>
                      <m:r>
                        <a:rPr lang="en-US" altLang="zh-CN" sz="2200" b="0" i="1" smtClean="0">
                          <a:latin typeface="Cambria Math" panose="02040503050406030204" pitchFamily="18" charset="0"/>
                          <a:ea typeface="Times New Roman" charset="0"/>
                          <a:cs typeface="Times New Roman" charset="0"/>
                        </a:rPr>
                        <m:t>    </m:t>
                      </m:r>
                      <m:r>
                        <a:rPr lang="en-US" altLang="zh-CN" sz="2200" b="0" i="1" smtClean="0">
                          <a:latin typeface="Cambria Math" charset="0"/>
                          <a:ea typeface="Times New Roman" charset="0"/>
                          <a:cs typeface="Times New Roman" charset="0"/>
                        </a:rPr>
                        <m:t>=</m:t>
                      </m:r>
                      <m:f>
                        <m:fPr>
                          <m:ctrlPr>
                            <a:rPr lang="en-US" altLang="zh-CN" sz="2200" b="0" i="1" smtClean="0">
                              <a:latin typeface="Cambria Math" charset="0"/>
                              <a:ea typeface="Times New Roman" charset="0"/>
                              <a:cs typeface="Times New Roman" charset="0"/>
                            </a:rPr>
                          </m:ctrlPr>
                        </m:fPr>
                        <m:num>
                          <m:r>
                            <a:rPr lang="en-US" altLang="zh-CN" sz="2200" b="0" i="1" smtClean="0">
                              <a:latin typeface="Cambria Math" charset="0"/>
                              <a:ea typeface="Times New Roman" charset="0"/>
                              <a:cs typeface="Times New Roman" charset="0"/>
                            </a:rPr>
                            <m:t>𝑛𝑀</m:t>
                          </m:r>
                        </m:num>
                        <m:den>
                          <m:r>
                            <a:rPr lang="en-US" altLang="zh-CN" sz="2200" b="0" i="1" smtClean="0">
                              <a:latin typeface="Cambria Math" charset="0"/>
                              <a:ea typeface="Times New Roman" charset="0"/>
                              <a:cs typeface="Times New Roman" charset="0"/>
                            </a:rPr>
                            <m:t>𝑁</m:t>
                          </m:r>
                        </m:den>
                      </m:f>
                      <m:nary>
                        <m:naryPr>
                          <m:chr m:val="∑"/>
                          <m:ctrlPr>
                            <a:rPr lang="en-US" altLang="zh-CN" sz="2200" i="1">
                              <a:latin typeface="Cambria Math" charset="0"/>
                              <a:ea typeface="Times New Roman" charset="0"/>
                              <a:cs typeface="Times New Roman" charset="0"/>
                            </a:rPr>
                          </m:ctrlPr>
                        </m:naryPr>
                        <m:sub>
                          <m:r>
                            <a:rPr lang="en-US" altLang="zh-CN" sz="2200" b="0" i="1" smtClean="0">
                              <a:latin typeface="Cambria Math" charset="0"/>
                              <a:ea typeface="Times New Roman" charset="0"/>
                              <a:cs typeface="Times New Roman" charset="0"/>
                            </a:rPr>
                            <m:t>𝑗</m:t>
                          </m:r>
                          <m:r>
                            <a:rPr lang="en-US" altLang="zh-CN" sz="2200" i="1">
                              <a:latin typeface="Cambria Math" charset="0"/>
                              <a:ea typeface="Times New Roman" charset="0"/>
                              <a:cs typeface="Times New Roman" charset="0"/>
                            </a:rPr>
                            <m:t>=</m:t>
                          </m:r>
                          <m:r>
                            <a:rPr lang="en-US" altLang="zh-CN" sz="2200" b="0" i="1" smtClean="0">
                              <a:latin typeface="Cambria Math" charset="0"/>
                              <a:ea typeface="Times New Roman" charset="0"/>
                              <a:cs typeface="Times New Roman" charset="0"/>
                            </a:rPr>
                            <m:t>0</m:t>
                          </m:r>
                        </m:sub>
                        <m:sup>
                          <m:r>
                            <a:rPr lang="en-US" altLang="zh-CN" sz="2200" i="1">
                              <a:latin typeface="Cambria Math" charset="0"/>
                              <a:ea typeface="Times New Roman" charset="0"/>
                              <a:cs typeface="Times New Roman" charset="0"/>
                            </a:rPr>
                            <m:t>𝑛</m:t>
                          </m:r>
                          <m:r>
                            <a:rPr lang="en-US" altLang="zh-CN" sz="2200" b="0" i="1" smtClean="0">
                              <a:latin typeface="Cambria Math" charset="0"/>
                              <a:ea typeface="Times New Roman" charset="0"/>
                              <a:cs typeface="Times New Roman" charset="0"/>
                            </a:rPr>
                            <m:t>−1</m:t>
                          </m:r>
                        </m:sup>
                        <m:e>
                          <m:sSup>
                            <m:sSupPr>
                              <m:ctrlPr>
                                <a:rPr lang="en-US" altLang="zh-CN" sz="2200" i="1">
                                  <a:latin typeface="Cambria Math" charset="0"/>
                                  <a:ea typeface="Times New Roman" charset="0"/>
                                  <a:cs typeface="Times New Roman" charset="0"/>
                                </a:rPr>
                              </m:ctrlPr>
                            </m:sSupPr>
                            <m:e>
                              <m:r>
                                <a:rPr lang="en-US" altLang="zh-CN" sz="2200" b="0" i="1" smtClean="0">
                                  <a:latin typeface="Cambria Math" charset="0"/>
                                  <a:ea typeface="Times New Roman" charset="0"/>
                                  <a:cs typeface="Times New Roman" charset="0"/>
                                </a:rPr>
                                <m:t>(</m:t>
                              </m:r>
                              <m:r>
                                <a:rPr lang="en-US" altLang="zh-CN" sz="2200" b="0" i="1" smtClean="0">
                                  <a:latin typeface="Cambria Math" charset="0"/>
                                  <a:ea typeface="Times New Roman" charset="0"/>
                                  <a:cs typeface="Times New Roman" charset="0"/>
                                </a:rPr>
                                <m:t>𝑗</m:t>
                              </m:r>
                              <m:r>
                                <a:rPr lang="en-US" altLang="zh-CN" sz="2200" b="0" i="1" smtClean="0">
                                  <a:latin typeface="Cambria Math" charset="0"/>
                                  <a:ea typeface="Times New Roman" charset="0"/>
                                  <a:cs typeface="Times New Roman" charset="0"/>
                                </a:rPr>
                                <m:t>+1)</m:t>
                              </m:r>
                            </m:e>
                            <m:sup>
                              <m:r>
                                <a:rPr lang="en-US" altLang="zh-CN" sz="2200" i="1">
                                  <a:latin typeface="Cambria Math" charset="0"/>
                                  <a:ea typeface="Times New Roman" charset="0"/>
                                  <a:cs typeface="Times New Roman" charset="0"/>
                                </a:rPr>
                                <m:t>𝑘</m:t>
                              </m:r>
                              <m:r>
                                <a:rPr lang="en-US" altLang="zh-CN" sz="2200" i="1">
                                  <a:latin typeface="Cambria Math" charset="0"/>
                                  <a:ea typeface="Times New Roman" charset="0"/>
                                  <a:cs typeface="Times New Roman" charset="0"/>
                                </a:rPr>
                                <m:t>−1</m:t>
                              </m:r>
                            </m:sup>
                          </m:sSup>
                          <m:f>
                            <m:fPr>
                              <m:ctrlPr>
                                <a:rPr lang="en-US" altLang="zh-CN" sz="2200" i="1">
                                  <a:latin typeface="Cambria Math" charset="0"/>
                                  <a:ea typeface="Times New Roman" charset="0"/>
                                  <a:cs typeface="Times New Roman" charset="0"/>
                                </a:rPr>
                              </m:ctrlPr>
                            </m:fPr>
                            <m:num>
                              <m:d>
                                <m:dPr>
                                  <m:ctrlPr>
                                    <a:rPr lang="mr-IN" altLang="zh-CN" sz="2200" i="1">
                                      <a:latin typeface="Cambria Math" charset="0"/>
                                      <a:ea typeface="Times New Roman" charset="0"/>
                                      <a:cs typeface="Times New Roman" charset="0"/>
                                    </a:rPr>
                                  </m:ctrlPr>
                                </m:dPr>
                                <m:e>
                                  <m:f>
                                    <m:fPr>
                                      <m:type m:val="noBar"/>
                                      <m:ctrlPr>
                                        <a:rPr lang="mr-IN" altLang="zh-CN" sz="2200" i="1">
                                          <a:latin typeface="Cambria Math" charset="0"/>
                                          <a:ea typeface="Times New Roman" charset="0"/>
                                          <a:cs typeface="Times New Roman" charset="0"/>
                                        </a:rPr>
                                      </m:ctrlPr>
                                    </m:fPr>
                                    <m:num>
                                      <m:r>
                                        <a:rPr lang="en-US" altLang="zh-CN" sz="2200" i="1">
                                          <a:latin typeface="Cambria Math" charset="0"/>
                                          <a:ea typeface="Times New Roman" charset="0"/>
                                          <a:cs typeface="Times New Roman" charset="0"/>
                                        </a:rPr>
                                        <m:t>𝑀</m:t>
                                      </m:r>
                                      <m:r>
                                        <a:rPr lang="en-US" altLang="zh-CN" sz="2200" b="0" i="1" smtClean="0">
                                          <a:latin typeface="Cambria Math" charset="0"/>
                                          <a:ea typeface="Times New Roman" charset="0"/>
                                          <a:cs typeface="Times New Roman" charset="0"/>
                                        </a:rPr>
                                        <m:t>−1</m:t>
                                      </m:r>
                                    </m:num>
                                    <m:den>
                                      <m:r>
                                        <a:rPr lang="en-US" altLang="zh-CN" sz="2200" b="0" i="1" smtClean="0">
                                          <a:latin typeface="Cambria Math" charset="0"/>
                                          <a:ea typeface="Times New Roman" charset="0"/>
                                          <a:cs typeface="Times New Roman" charset="0"/>
                                        </a:rPr>
                                        <m:t>𝑗</m:t>
                                      </m:r>
                                    </m:den>
                                  </m:f>
                                </m:e>
                              </m:d>
                              <m:d>
                                <m:dPr>
                                  <m:ctrlPr>
                                    <a:rPr lang="mr-IN" altLang="zh-CN" sz="2200" i="1">
                                      <a:latin typeface="Cambria Math" charset="0"/>
                                      <a:ea typeface="Times New Roman" charset="0"/>
                                      <a:cs typeface="Times New Roman" charset="0"/>
                                    </a:rPr>
                                  </m:ctrlPr>
                                </m:dPr>
                                <m:e>
                                  <m:f>
                                    <m:fPr>
                                      <m:type m:val="noBar"/>
                                      <m:ctrlPr>
                                        <a:rPr lang="mr-IN" altLang="zh-CN" sz="2200" i="1">
                                          <a:latin typeface="Cambria Math" charset="0"/>
                                          <a:ea typeface="Times New Roman" charset="0"/>
                                          <a:cs typeface="Times New Roman" charset="0"/>
                                        </a:rPr>
                                      </m:ctrlPr>
                                    </m:fPr>
                                    <m:num>
                                      <m:r>
                                        <a:rPr lang="en-US" altLang="zh-CN" sz="2200" i="1">
                                          <a:latin typeface="Cambria Math" charset="0"/>
                                          <a:ea typeface="Times New Roman" charset="0"/>
                                          <a:cs typeface="Times New Roman" charset="0"/>
                                        </a:rPr>
                                        <m:t>𝑁</m:t>
                                      </m:r>
                                      <m:r>
                                        <a:rPr lang="en-US" altLang="zh-CN" sz="2200" i="1">
                                          <a:latin typeface="Cambria Math" charset="0"/>
                                          <a:ea typeface="Times New Roman" charset="0"/>
                                          <a:cs typeface="Times New Roman" charset="0"/>
                                        </a:rPr>
                                        <m:t>−</m:t>
                                      </m:r>
                                      <m:r>
                                        <a:rPr lang="en-US" altLang="zh-CN" sz="2200" i="1">
                                          <a:latin typeface="Cambria Math" charset="0"/>
                                          <a:ea typeface="Times New Roman" charset="0"/>
                                          <a:cs typeface="Times New Roman" charset="0"/>
                                        </a:rPr>
                                        <m:t>𝑀</m:t>
                                      </m:r>
                                    </m:num>
                                    <m:den>
                                      <m:r>
                                        <a:rPr lang="en-US" altLang="zh-CN" sz="2200" i="1">
                                          <a:latin typeface="Cambria Math" charset="0"/>
                                          <a:ea typeface="Times New Roman" charset="0"/>
                                          <a:cs typeface="Times New Roman" charset="0"/>
                                        </a:rPr>
                                        <m:t>𝑛</m:t>
                                      </m:r>
                                      <m:r>
                                        <a:rPr lang="en-US" altLang="zh-CN" sz="2200" i="1">
                                          <a:latin typeface="Cambria Math" charset="0"/>
                                          <a:ea typeface="Times New Roman" charset="0"/>
                                          <a:cs typeface="Times New Roman" charset="0"/>
                                        </a:rPr>
                                        <m:t>−</m:t>
                                      </m:r>
                                      <m:r>
                                        <a:rPr lang="en-US" altLang="zh-CN" sz="2200" b="0" i="1" smtClean="0">
                                          <a:latin typeface="Cambria Math" charset="0"/>
                                          <a:ea typeface="Times New Roman" charset="0"/>
                                          <a:cs typeface="Times New Roman" charset="0"/>
                                        </a:rPr>
                                        <m:t>𝑗</m:t>
                                      </m:r>
                                      <m:r>
                                        <a:rPr lang="en-US" altLang="zh-CN" sz="2200" b="0" i="1" smtClean="0">
                                          <a:latin typeface="Cambria Math" charset="0"/>
                                          <a:ea typeface="Times New Roman" charset="0"/>
                                          <a:cs typeface="Times New Roman" charset="0"/>
                                        </a:rPr>
                                        <m:t>−1</m:t>
                                      </m:r>
                                    </m:den>
                                  </m:f>
                                </m:e>
                              </m:d>
                            </m:num>
                            <m:den>
                              <m:d>
                                <m:dPr>
                                  <m:ctrlPr>
                                    <a:rPr lang="mr-IN" altLang="zh-CN" sz="2200" i="1">
                                      <a:latin typeface="Cambria Math" charset="0"/>
                                      <a:ea typeface="Times New Roman" charset="0"/>
                                      <a:cs typeface="Times New Roman" charset="0"/>
                                    </a:rPr>
                                  </m:ctrlPr>
                                </m:dPr>
                                <m:e>
                                  <m:f>
                                    <m:fPr>
                                      <m:type m:val="noBar"/>
                                      <m:ctrlPr>
                                        <a:rPr lang="mr-IN" altLang="zh-CN" sz="2200" i="1">
                                          <a:latin typeface="Cambria Math" charset="0"/>
                                          <a:ea typeface="Times New Roman" charset="0"/>
                                          <a:cs typeface="Times New Roman" charset="0"/>
                                        </a:rPr>
                                      </m:ctrlPr>
                                    </m:fPr>
                                    <m:num>
                                      <m:r>
                                        <a:rPr lang="en-US" altLang="zh-CN" sz="2200" i="1">
                                          <a:latin typeface="Cambria Math" charset="0"/>
                                          <a:ea typeface="Times New Roman" charset="0"/>
                                          <a:cs typeface="Times New Roman" charset="0"/>
                                        </a:rPr>
                                        <m:t>𝑁</m:t>
                                      </m:r>
                                      <m:r>
                                        <a:rPr lang="en-US" altLang="zh-CN" sz="2200" i="1">
                                          <a:latin typeface="Cambria Math" charset="0"/>
                                          <a:ea typeface="Times New Roman" charset="0"/>
                                          <a:cs typeface="Times New Roman" charset="0"/>
                                        </a:rPr>
                                        <m:t>−1</m:t>
                                      </m:r>
                                    </m:num>
                                    <m:den>
                                      <m:r>
                                        <a:rPr lang="en-US" altLang="zh-CN" sz="2200" i="1">
                                          <a:latin typeface="Cambria Math" charset="0"/>
                                          <a:ea typeface="Times New Roman" charset="0"/>
                                          <a:cs typeface="Times New Roman" charset="0"/>
                                        </a:rPr>
                                        <m:t>𝑛</m:t>
                                      </m:r>
                                      <m:r>
                                        <a:rPr lang="en-US" altLang="zh-CN" sz="2200" i="1">
                                          <a:latin typeface="Cambria Math" charset="0"/>
                                          <a:ea typeface="Times New Roman" charset="0"/>
                                          <a:cs typeface="Times New Roman" charset="0"/>
                                        </a:rPr>
                                        <m:t>−1</m:t>
                                      </m:r>
                                    </m:den>
                                  </m:f>
                                </m:e>
                              </m:d>
                            </m:den>
                          </m:f>
                          <m:r>
                            <a:rPr lang="en-US" altLang="zh-CN" sz="2200" b="0" i="1" smtClean="0">
                              <a:latin typeface="Cambria Math" charset="0"/>
                              <a:ea typeface="Times New Roman" charset="0"/>
                              <a:cs typeface="Times New Roman" charset="0"/>
                            </a:rPr>
                            <m:t>,</m:t>
                          </m:r>
                          <m:r>
                            <a:rPr lang="en-US" altLang="zh-CN" sz="2200" b="0" i="1" smtClean="0">
                              <a:latin typeface="Cambria Math" charset="0"/>
                              <a:ea typeface="Times New Roman" charset="0"/>
                              <a:cs typeface="Times New Roman" charset="0"/>
                            </a:rPr>
                            <m:t>𝑖</m:t>
                          </m:r>
                          <m:r>
                            <a:rPr lang="en-US" altLang="zh-CN" sz="2200" b="0" i="1" smtClean="0">
                              <a:latin typeface="Cambria Math" charset="0"/>
                              <a:ea typeface="Times New Roman" charset="0"/>
                              <a:cs typeface="Times New Roman" charset="0"/>
                            </a:rPr>
                            <m:t>=</m:t>
                          </m:r>
                          <m:r>
                            <a:rPr lang="en-US" altLang="zh-CN" sz="2200" b="0" i="1" smtClean="0">
                              <a:latin typeface="Cambria Math" charset="0"/>
                              <a:ea typeface="Times New Roman" charset="0"/>
                              <a:cs typeface="Times New Roman" charset="0"/>
                            </a:rPr>
                            <m:t>𝑗</m:t>
                          </m:r>
                          <m:r>
                            <a:rPr lang="en-US" altLang="zh-CN" sz="2200" b="0" i="1" smtClean="0">
                              <a:latin typeface="Cambria Math" charset="0"/>
                              <a:ea typeface="Times New Roman" charset="0"/>
                              <a:cs typeface="Times New Roman" charset="0"/>
                            </a:rPr>
                            <m:t>+1</m:t>
                          </m:r>
                        </m:e>
                      </m:nary>
                    </m:oMath>
                  </m:oMathPara>
                </a14:m>
                <a:endParaRPr lang="en-US" sz="2200" dirty="0">
                  <a:latin typeface="Times New Roman" charset="0"/>
                  <a:ea typeface="Times New Roman" charset="0"/>
                  <a:cs typeface="Times New Roman" charset="0"/>
                </a:endParaRPr>
              </a:p>
              <a:p>
                <a:pPr/>
                <a14:m>
                  <m:oMathPara xmlns:m="http://schemas.openxmlformats.org/officeDocument/2006/math">
                    <m:oMathParaPr>
                      <m:jc m:val="centerGroup"/>
                    </m:oMathParaPr>
                    <m:oMath xmlns:m="http://schemas.openxmlformats.org/officeDocument/2006/math">
                      <m:r>
                        <a:rPr lang="en-US" altLang="zh-CN" sz="2200" b="0" i="1" smtClean="0">
                          <a:latin typeface="Cambria Math" charset="0"/>
                          <a:ea typeface="Times New Roman" charset="0"/>
                          <a:cs typeface="Times New Roman" charset="0"/>
                        </a:rPr>
                        <m:t>=</m:t>
                      </m:r>
                      <m:f>
                        <m:fPr>
                          <m:ctrlPr>
                            <a:rPr lang="en-US" altLang="zh-CN" sz="2200" i="1">
                              <a:latin typeface="Cambria Math" charset="0"/>
                              <a:ea typeface="Times New Roman" charset="0"/>
                              <a:cs typeface="Times New Roman" charset="0"/>
                            </a:rPr>
                          </m:ctrlPr>
                        </m:fPr>
                        <m:num>
                          <m:r>
                            <a:rPr lang="en-US" altLang="zh-CN" sz="2200" i="1">
                              <a:latin typeface="Cambria Math" charset="0"/>
                              <a:ea typeface="Times New Roman" charset="0"/>
                              <a:cs typeface="Times New Roman" charset="0"/>
                            </a:rPr>
                            <m:t>𝑛𝑀</m:t>
                          </m:r>
                        </m:num>
                        <m:den>
                          <m:r>
                            <a:rPr lang="en-US" altLang="zh-CN" sz="2200" i="1">
                              <a:latin typeface="Cambria Math" charset="0"/>
                              <a:ea typeface="Times New Roman" charset="0"/>
                              <a:cs typeface="Times New Roman" charset="0"/>
                            </a:rPr>
                            <m:t>𝑁</m:t>
                          </m:r>
                        </m:den>
                      </m:f>
                      <m:r>
                        <a:rPr lang="en-US" altLang="zh-CN" sz="2200" b="0" i="1" smtClean="0">
                          <a:latin typeface="Cambria Math" charset="0"/>
                          <a:ea typeface="Times New Roman" charset="0"/>
                          <a:cs typeface="Times New Roman" charset="0"/>
                        </a:rPr>
                        <m:t>𝐸</m:t>
                      </m:r>
                      <m:d>
                        <m:dPr>
                          <m:begChr m:val="["/>
                          <m:endChr m:val="]"/>
                          <m:ctrlPr>
                            <a:rPr lang="en-US" altLang="zh-CN" sz="2200" b="0" i="1" smtClean="0">
                              <a:latin typeface="Cambria Math" charset="0"/>
                              <a:ea typeface="Times New Roman" charset="0"/>
                              <a:cs typeface="Times New Roman" charset="0"/>
                            </a:rPr>
                          </m:ctrlPr>
                        </m:dPr>
                        <m:e>
                          <m:sSup>
                            <m:sSupPr>
                              <m:ctrlPr>
                                <a:rPr lang="en-US" altLang="zh-CN" sz="2200" b="0" i="1" smtClean="0">
                                  <a:latin typeface="Cambria Math" charset="0"/>
                                  <a:ea typeface="Times New Roman" charset="0"/>
                                  <a:cs typeface="Times New Roman" charset="0"/>
                                </a:rPr>
                              </m:ctrlPr>
                            </m:sSupPr>
                            <m:e>
                              <m:d>
                                <m:dPr>
                                  <m:ctrlPr>
                                    <a:rPr lang="en-US" altLang="zh-CN" sz="2200" b="0" i="1" smtClean="0">
                                      <a:latin typeface="Cambria Math" charset="0"/>
                                      <a:ea typeface="Times New Roman" charset="0"/>
                                      <a:cs typeface="Times New Roman" charset="0"/>
                                    </a:rPr>
                                  </m:ctrlPr>
                                </m:dPr>
                                <m:e>
                                  <m:r>
                                    <a:rPr lang="en-US" altLang="zh-CN" sz="2200" b="0" i="1" smtClean="0">
                                      <a:latin typeface="Cambria Math" charset="0"/>
                                      <a:ea typeface="Times New Roman" charset="0"/>
                                      <a:cs typeface="Times New Roman" charset="0"/>
                                    </a:rPr>
                                    <m:t>𝑌</m:t>
                                  </m:r>
                                  <m:r>
                                    <a:rPr lang="en-US" altLang="zh-CN" sz="2200" b="0" i="1" smtClean="0">
                                      <a:latin typeface="Cambria Math" charset="0"/>
                                      <a:ea typeface="Times New Roman" charset="0"/>
                                      <a:cs typeface="Times New Roman" charset="0"/>
                                    </a:rPr>
                                    <m:t>+1</m:t>
                                  </m:r>
                                </m:e>
                              </m:d>
                            </m:e>
                            <m:sup>
                              <m:r>
                                <a:rPr lang="en-US" altLang="zh-CN" sz="2200" b="0" i="1" smtClean="0">
                                  <a:latin typeface="Cambria Math" charset="0"/>
                                  <a:ea typeface="Times New Roman" charset="0"/>
                                  <a:cs typeface="Times New Roman" charset="0"/>
                                </a:rPr>
                                <m:t>𝑘</m:t>
                              </m:r>
                              <m:r>
                                <a:rPr lang="en-US" altLang="zh-CN" sz="2200" b="0" i="1" smtClean="0">
                                  <a:latin typeface="Cambria Math" charset="0"/>
                                  <a:ea typeface="Times New Roman" charset="0"/>
                                  <a:cs typeface="Times New Roman" charset="0"/>
                                </a:rPr>
                                <m:t>−1</m:t>
                              </m:r>
                            </m:sup>
                          </m:sSup>
                        </m:e>
                      </m:d>
                      <m:r>
                        <a:rPr lang="zh-CN" altLang="en-US" sz="2200" b="0" i="1" smtClean="0">
                          <a:latin typeface="Cambria Math" charset="0"/>
                          <a:ea typeface="Times New Roman" charset="0"/>
                          <a:cs typeface="Times New Roman" charset="0"/>
                        </a:rPr>
                        <m:t>             </m:t>
                      </m:r>
                    </m:oMath>
                  </m:oMathPara>
                </a14:m>
                <a:endParaRPr lang="en-US" sz="2200" dirty="0">
                  <a:latin typeface="Times New Roman" charset="0"/>
                  <a:ea typeface="Times New Roman" charset="0"/>
                  <a:cs typeface="Times New Roman" charset="0"/>
                </a:endParaRPr>
              </a:p>
            </p:txBody>
          </p:sp>
        </mc:Choice>
        <mc:Fallback xmlns="">
          <p:sp>
            <p:nvSpPr>
              <p:cNvPr id="4" name="TextBox 3">
                <a:extLst>
                  <a:ext uri="{FF2B5EF4-FFF2-40B4-BE49-F238E27FC236}">
                    <a16:creationId xmlns:a16="http://schemas.microsoft.com/office/drawing/2014/main" id="{A62BA261-6ECE-421C-A61F-2AB0812BE4F5}"/>
                  </a:ext>
                </a:extLst>
              </p:cNvPr>
              <p:cNvSpPr txBox="1">
                <a:spLocks noRot="1" noChangeAspect="1" noMove="1" noResize="1" noEditPoints="1" noAdjustHandles="1" noChangeArrowheads="1" noChangeShapeType="1" noTextEdit="1"/>
              </p:cNvSpPr>
              <p:nvPr/>
            </p:nvSpPr>
            <p:spPr>
              <a:xfrm>
                <a:off x="431540" y="2168861"/>
                <a:ext cx="8460940" cy="268002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xmlns="" id="{7E735406-DFAD-4B2E-8C05-FD8C60AE51FF}"/>
                  </a:ext>
                </a:extLst>
              </p:cNvPr>
              <p:cNvSpPr txBox="1"/>
              <p:nvPr/>
            </p:nvSpPr>
            <p:spPr>
              <a:xfrm>
                <a:off x="206515" y="4957721"/>
                <a:ext cx="7478642" cy="430887"/>
              </a:xfrm>
              <a:prstGeom prst="rect">
                <a:avLst/>
              </a:prstGeom>
              <a:solidFill>
                <a:schemeClr val="bg1"/>
              </a:solidFill>
            </p:spPr>
            <p:txBody>
              <a:bodyPr wrap="square" rtlCol="0">
                <a:spAutoFit/>
              </a:bodyPr>
              <a:lstStyle/>
              <a:p>
                <a:r>
                  <a:rPr lang="en-US" altLang="zh-CN" sz="2200" dirty="0">
                    <a:latin typeface="Times New Roman" charset="0"/>
                    <a:ea typeface="Times New Roman" charset="0"/>
                    <a:cs typeface="Times New Roman" charset="0"/>
                  </a:rPr>
                  <a:t>where</a:t>
                </a:r>
                <a:r>
                  <a:rPr lang="zh-CN" altLang="en-US" sz="2200" dirty="0">
                    <a:latin typeface="Times New Roman" charset="0"/>
                    <a:ea typeface="Times New Roman" charset="0"/>
                    <a:cs typeface="Times New Roman" charset="0"/>
                  </a:rPr>
                  <a:t> </a:t>
                </a:r>
                <a:r>
                  <a:rPr lang="en-US" altLang="zh-CN" sz="2200" dirty="0">
                    <a:latin typeface="Times New Roman" charset="0"/>
                    <a:ea typeface="Times New Roman" charset="0"/>
                    <a:cs typeface="Times New Roman" charset="0"/>
                  </a:rPr>
                  <a:t>Y</a:t>
                </a:r>
                <a:r>
                  <a:rPr lang="zh-CN" altLang="en-US" sz="2200" dirty="0">
                    <a:latin typeface="Times New Roman" charset="0"/>
                    <a:ea typeface="Times New Roman" charset="0"/>
                    <a:cs typeface="Times New Roman" charset="0"/>
                  </a:rPr>
                  <a:t> </a:t>
                </a:r>
                <a:r>
                  <a:rPr lang="en-US" altLang="zh-CN" sz="2200" dirty="0">
                    <a:latin typeface="Times New Roman" charset="0"/>
                    <a:ea typeface="Times New Roman" charset="0"/>
                    <a:cs typeface="Times New Roman" charset="0"/>
                  </a:rPr>
                  <a:t>is</a:t>
                </a:r>
                <a:r>
                  <a:rPr lang="zh-CN" altLang="en-US" sz="2200" dirty="0">
                    <a:latin typeface="Times New Roman" charset="0"/>
                    <a:ea typeface="Times New Roman" charset="0"/>
                    <a:cs typeface="Times New Roman" charset="0"/>
                  </a:rPr>
                  <a:t> </a:t>
                </a:r>
                <a:r>
                  <a:rPr lang="en-US" altLang="zh-CN" sz="2200" dirty="0">
                    <a:latin typeface="Times New Roman" charset="0"/>
                    <a:ea typeface="Times New Roman" charset="0"/>
                    <a:cs typeface="Times New Roman" charset="0"/>
                  </a:rPr>
                  <a:t>a</a:t>
                </a:r>
                <a:r>
                  <a:rPr lang="zh-CN" altLang="en-US" sz="2200" dirty="0">
                    <a:latin typeface="Times New Roman" charset="0"/>
                    <a:ea typeface="Times New Roman" charset="0"/>
                    <a:cs typeface="Times New Roman" charset="0"/>
                  </a:rPr>
                  <a:t> </a:t>
                </a:r>
                <a:r>
                  <a:rPr lang="en-US" altLang="zh-CN" sz="2200" dirty="0">
                    <a:latin typeface="Times New Roman" charset="0"/>
                    <a:ea typeface="Times New Roman" charset="0"/>
                    <a:cs typeface="Times New Roman" charset="0"/>
                  </a:rPr>
                  <a:t>hypergeometric</a:t>
                </a:r>
                <a:r>
                  <a:rPr lang="zh-CN" altLang="en-US" sz="2200" dirty="0">
                    <a:latin typeface="Times New Roman" charset="0"/>
                    <a:ea typeface="Times New Roman" charset="0"/>
                    <a:cs typeface="Times New Roman" charset="0"/>
                  </a:rPr>
                  <a:t> </a:t>
                </a:r>
                <a:r>
                  <a:rPr lang="en-US" altLang="zh-CN" sz="2200" dirty="0" err="1">
                    <a:latin typeface="Times New Roman" charset="0"/>
                    <a:ea typeface="Times New Roman" charset="0"/>
                    <a:cs typeface="Times New Roman" charset="0"/>
                  </a:rPr>
                  <a:t>rv</a:t>
                </a:r>
                <a:r>
                  <a:rPr lang="en-US" altLang="zh-CN" sz="2200" dirty="0">
                    <a:latin typeface="Times New Roman" charset="0"/>
                    <a:ea typeface="Times New Roman" charset="0"/>
                    <a:cs typeface="Times New Roman" charset="0"/>
                  </a:rPr>
                  <a:t>:</a:t>
                </a:r>
                <a:r>
                  <a:rPr lang="zh-CN" altLang="en-US" sz="2200" dirty="0">
                    <a:latin typeface="Times New Roman" charset="0"/>
                    <a:ea typeface="Times New Roman" charset="0"/>
                    <a:cs typeface="Times New Roman" charset="0"/>
                  </a:rPr>
                  <a:t> </a:t>
                </a:r>
                <a14:m>
                  <m:oMath xmlns:m="http://schemas.openxmlformats.org/officeDocument/2006/math">
                    <m:r>
                      <a:rPr lang="en-US" altLang="zh-CN" sz="2200" b="0" i="1" smtClean="0">
                        <a:latin typeface="Cambria Math" charset="0"/>
                        <a:ea typeface="Times New Roman" charset="0"/>
                        <a:cs typeface="Times New Roman" charset="0"/>
                      </a:rPr>
                      <m:t>𝑌</m:t>
                    </m:r>
                    <m:r>
                      <a:rPr lang="en-US" altLang="zh-CN" sz="2200" b="0" i="1" smtClean="0">
                        <a:latin typeface="Cambria Math" charset="0"/>
                        <a:ea typeface="Times New Roman" charset="0"/>
                        <a:cs typeface="Times New Roman" charset="0"/>
                      </a:rPr>
                      <m:t>∼</m:t>
                    </m:r>
                    <m:r>
                      <a:rPr lang="en-US" altLang="zh-CN" sz="2200" b="0" i="1" smtClean="0">
                        <a:latin typeface="Cambria Math" charset="0"/>
                        <a:ea typeface="Times New Roman" charset="0"/>
                        <a:cs typeface="Times New Roman" charset="0"/>
                      </a:rPr>
                      <m:t>𝐻</m:t>
                    </m:r>
                    <m:r>
                      <a:rPr lang="en-US" altLang="zh-CN" sz="2200" b="0" i="1" smtClean="0">
                        <a:latin typeface="Cambria Math" charset="0"/>
                        <a:ea typeface="Times New Roman" charset="0"/>
                        <a:cs typeface="Times New Roman" charset="0"/>
                      </a:rPr>
                      <m:t>(</m:t>
                    </m:r>
                    <m:r>
                      <a:rPr lang="en-US" altLang="zh-CN" sz="2200" b="0" i="1" smtClean="0">
                        <a:latin typeface="Cambria Math" charset="0"/>
                        <a:ea typeface="Times New Roman" charset="0"/>
                        <a:cs typeface="Times New Roman" charset="0"/>
                      </a:rPr>
                      <m:t>𝑛</m:t>
                    </m:r>
                    <m:r>
                      <a:rPr lang="en-US" altLang="zh-CN" sz="2200" b="0" i="1" smtClean="0">
                        <a:latin typeface="Cambria Math" charset="0"/>
                        <a:ea typeface="Times New Roman" charset="0"/>
                        <a:cs typeface="Times New Roman" charset="0"/>
                      </a:rPr>
                      <m:t>−1,</m:t>
                    </m:r>
                    <m:r>
                      <a:rPr lang="en-US" altLang="zh-CN" sz="2200" b="0" i="1" smtClean="0">
                        <a:latin typeface="Cambria Math" charset="0"/>
                        <a:ea typeface="Times New Roman" charset="0"/>
                        <a:cs typeface="Times New Roman" charset="0"/>
                      </a:rPr>
                      <m:t>𝑀</m:t>
                    </m:r>
                    <m:r>
                      <a:rPr lang="en-US" altLang="zh-CN" sz="2200" b="0" i="1" smtClean="0">
                        <a:latin typeface="Cambria Math" charset="0"/>
                        <a:ea typeface="Times New Roman" charset="0"/>
                        <a:cs typeface="Times New Roman" charset="0"/>
                      </a:rPr>
                      <m:t>−1,</m:t>
                    </m:r>
                    <m:r>
                      <a:rPr lang="en-US" altLang="zh-CN" sz="2200" b="0" i="1" smtClean="0">
                        <a:latin typeface="Cambria Math" charset="0"/>
                        <a:ea typeface="Times New Roman" charset="0"/>
                        <a:cs typeface="Times New Roman" charset="0"/>
                      </a:rPr>
                      <m:t>𝑁</m:t>
                    </m:r>
                    <m:r>
                      <a:rPr lang="en-US" altLang="zh-CN" sz="2200" b="0" i="1" smtClean="0">
                        <a:latin typeface="Cambria Math" charset="0"/>
                        <a:ea typeface="Times New Roman" charset="0"/>
                        <a:cs typeface="Times New Roman" charset="0"/>
                      </a:rPr>
                      <m:t>−1)</m:t>
                    </m:r>
                  </m:oMath>
                </a14:m>
                <a:endParaRPr lang="en-US" sz="2200" dirty="0">
                  <a:latin typeface="Times New Roman" charset="0"/>
                  <a:ea typeface="Times New Roman" charset="0"/>
                  <a:cs typeface="Times New Roman" charset="0"/>
                </a:endParaRPr>
              </a:p>
            </p:txBody>
          </p:sp>
        </mc:Choice>
        <mc:Fallback xmlns="">
          <p:sp>
            <p:nvSpPr>
              <p:cNvPr id="5" name="TextBox 4">
                <a:extLst>
                  <a:ext uri="{FF2B5EF4-FFF2-40B4-BE49-F238E27FC236}">
                    <a16:creationId xmlns:a16="http://schemas.microsoft.com/office/drawing/2014/main" id="{7E735406-DFAD-4B2E-8C05-FD8C60AE51FF}"/>
                  </a:ext>
                </a:extLst>
              </p:cNvPr>
              <p:cNvSpPr txBox="1">
                <a:spLocks noRot="1" noChangeAspect="1" noMove="1" noResize="1" noEditPoints="1" noAdjustHandles="1" noChangeArrowheads="1" noChangeShapeType="1" noTextEdit="1"/>
              </p:cNvSpPr>
              <p:nvPr/>
            </p:nvSpPr>
            <p:spPr>
              <a:xfrm>
                <a:off x="206515" y="4957721"/>
                <a:ext cx="7478642" cy="430887"/>
              </a:xfrm>
              <a:prstGeom prst="rect">
                <a:avLst/>
              </a:prstGeom>
              <a:blipFill>
                <a:blip r:embed="rId4"/>
                <a:stretch>
                  <a:fillRect l="-1059" t="-8451" b="-281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993482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xmlns="" id="{3D5484EE-2F42-4062-8880-4D62393FADFE}"/>
              </a:ext>
            </a:extLst>
          </p:cNvPr>
          <p:cNvSpPr>
            <a:spLocks noGrp="1"/>
          </p:cNvSpPr>
          <p:nvPr>
            <p:ph type="sldNum" sz="quarter" idx="11"/>
          </p:nvPr>
        </p:nvSpPr>
        <p:spPr/>
        <p:txBody>
          <a:bodyPr/>
          <a:lstStyle/>
          <a:p>
            <a:pPr>
              <a:defRPr/>
            </a:pPr>
            <a:fld id="{DF2308B0-52A9-437D-9700-D7B37876F5B1}" type="slidenum">
              <a:rPr lang="zh-CN" altLang="en-US" smtClean="0"/>
              <a:pPr>
                <a:defRPr/>
              </a:pPr>
              <a:t>71</a:t>
            </a:fld>
            <a:endParaRPr lang="en-US" altLang="zh-CN"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xmlns="" id="{A81D9DE6-F36B-4207-A4FE-5F524D714BF1}"/>
                  </a:ext>
                </a:extLst>
              </p:cNvPr>
              <p:cNvSpPr txBox="1"/>
              <p:nvPr/>
            </p:nvSpPr>
            <p:spPr>
              <a:xfrm>
                <a:off x="880704" y="1538790"/>
                <a:ext cx="7382591" cy="1590885"/>
              </a:xfrm>
              <a:prstGeom prst="rect">
                <a:avLst/>
              </a:prstGeom>
              <a:noFill/>
            </p:spPr>
            <p:txBody>
              <a:bodyPr wrap="square">
                <a:spAutoFit/>
              </a:bodyPr>
              <a:lstStyle/>
              <a:p>
                <a:r>
                  <a:rPr lang="en-US" altLang="zh-CN" sz="2200" dirty="0">
                    <a:latin typeface="Times New Roman" charset="0"/>
                    <a:ea typeface="Times New Roman" charset="0"/>
                    <a:cs typeface="Times New Roman" charset="0"/>
                  </a:rPr>
                  <a:t>If</a:t>
                </a:r>
                <a:r>
                  <a:rPr lang="zh-CN" altLang="en-US" sz="2200" dirty="0">
                    <a:latin typeface="Times New Roman" charset="0"/>
                    <a:ea typeface="Times New Roman" charset="0"/>
                    <a:cs typeface="Times New Roman" charset="0"/>
                  </a:rPr>
                  <a:t> </a:t>
                </a:r>
                <a:r>
                  <a:rPr lang="en-US" altLang="zh-CN" sz="2200" i="1" dirty="0">
                    <a:latin typeface="Times New Roman" charset="0"/>
                    <a:ea typeface="Times New Roman" charset="0"/>
                    <a:cs typeface="Times New Roman" charset="0"/>
                  </a:rPr>
                  <a:t>k</a:t>
                </a:r>
                <a:r>
                  <a:rPr lang="en-US" altLang="zh-CN" sz="2200" dirty="0">
                    <a:latin typeface="Times New Roman" charset="0"/>
                    <a:ea typeface="Times New Roman" charset="0"/>
                    <a:cs typeface="Times New Roman" charset="0"/>
                  </a:rPr>
                  <a:t>=1,</a:t>
                </a:r>
                <a:r>
                  <a:rPr lang="zh-CN" altLang="en-US" sz="2200" dirty="0">
                    <a:latin typeface="Times New Roman" charset="0"/>
                    <a:ea typeface="Times New Roman" charset="0"/>
                    <a:cs typeface="Times New Roman" charset="0"/>
                  </a:rPr>
                  <a:t> </a:t>
                </a:r>
                <a:r>
                  <a:rPr lang="en-US" altLang="zh-CN" sz="2200" dirty="0">
                    <a:latin typeface="Times New Roman" charset="0"/>
                    <a:ea typeface="Times New Roman" charset="0"/>
                    <a:cs typeface="Times New Roman" charset="0"/>
                  </a:rPr>
                  <a:t>we</a:t>
                </a:r>
                <a:r>
                  <a:rPr lang="zh-CN" altLang="en-US" sz="2200" dirty="0">
                    <a:latin typeface="Times New Roman" charset="0"/>
                    <a:ea typeface="Times New Roman" charset="0"/>
                    <a:cs typeface="Times New Roman" charset="0"/>
                  </a:rPr>
                  <a:t> </a:t>
                </a:r>
                <a:r>
                  <a:rPr lang="en-US" altLang="zh-CN" sz="2200" dirty="0">
                    <a:latin typeface="Times New Roman" charset="0"/>
                    <a:ea typeface="Times New Roman" charset="0"/>
                    <a:cs typeface="Times New Roman" charset="0"/>
                  </a:rPr>
                  <a:t>have</a:t>
                </a:r>
                <a:r>
                  <a:rPr lang="zh-CN" altLang="en-US" sz="2200" dirty="0">
                    <a:latin typeface="Times New Roman" charset="0"/>
                    <a:ea typeface="Times New Roman" charset="0"/>
                    <a:cs typeface="Times New Roman" charset="0"/>
                  </a:rPr>
                  <a:t> </a:t>
                </a:r>
                <a14:m>
                  <m:oMath xmlns:m="http://schemas.openxmlformats.org/officeDocument/2006/math">
                    <m:r>
                      <a:rPr lang="en-US" altLang="zh-CN" sz="2200" b="0" i="1" smtClean="0">
                        <a:latin typeface="Cambria Math" charset="0"/>
                        <a:ea typeface="Times New Roman" charset="0"/>
                        <a:cs typeface="Times New Roman" charset="0"/>
                      </a:rPr>
                      <m:t>𝐸</m:t>
                    </m:r>
                    <m:d>
                      <m:dPr>
                        <m:ctrlPr>
                          <a:rPr lang="en-US" altLang="zh-CN" sz="2200" b="0" i="1" smtClean="0">
                            <a:latin typeface="Cambria Math" charset="0"/>
                            <a:ea typeface="Times New Roman" charset="0"/>
                            <a:cs typeface="Times New Roman" charset="0"/>
                          </a:rPr>
                        </m:ctrlPr>
                      </m:dPr>
                      <m:e>
                        <m:r>
                          <a:rPr lang="en-US" altLang="zh-CN" sz="2200" b="0" i="1" smtClean="0">
                            <a:latin typeface="Cambria Math" charset="0"/>
                            <a:ea typeface="Times New Roman" charset="0"/>
                            <a:cs typeface="Times New Roman" charset="0"/>
                          </a:rPr>
                          <m:t>𝑋</m:t>
                        </m:r>
                      </m:e>
                    </m:d>
                    <m:r>
                      <a:rPr lang="en-US" altLang="zh-CN" sz="2200" b="0" i="1" smtClean="0">
                        <a:latin typeface="Cambria Math" charset="0"/>
                        <a:ea typeface="Times New Roman" charset="0"/>
                        <a:cs typeface="Times New Roman" charset="0"/>
                      </a:rPr>
                      <m:t>=</m:t>
                    </m:r>
                    <m:f>
                      <m:fPr>
                        <m:ctrlPr>
                          <a:rPr lang="en-US" altLang="zh-CN" sz="2200" b="0" i="1" smtClean="0">
                            <a:latin typeface="Cambria Math" charset="0"/>
                            <a:ea typeface="Times New Roman" charset="0"/>
                            <a:cs typeface="Times New Roman" charset="0"/>
                          </a:rPr>
                        </m:ctrlPr>
                      </m:fPr>
                      <m:num>
                        <m:r>
                          <a:rPr lang="en-US" altLang="zh-CN" sz="2200" b="0" i="1" smtClean="0">
                            <a:latin typeface="Cambria Math" charset="0"/>
                            <a:ea typeface="Times New Roman" charset="0"/>
                            <a:cs typeface="Times New Roman" charset="0"/>
                          </a:rPr>
                          <m:t>𝑛𝑀</m:t>
                        </m:r>
                      </m:num>
                      <m:den>
                        <m:r>
                          <a:rPr lang="en-US" altLang="zh-CN" sz="2200" b="0" i="1" smtClean="0">
                            <a:latin typeface="Cambria Math" charset="0"/>
                            <a:ea typeface="Times New Roman" charset="0"/>
                            <a:cs typeface="Times New Roman" charset="0"/>
                          </a:rPr>
                          <m:t>𝑁</m:t>
                        </m:r>
                      </m:den>
                    </m:f>
                    <m:r>
                      <a:rPr lang="en-US" altLang="zh-CN" sz="2200" b="0" i="1" smtClean="0">
                        <a:latin typeface="Cambria Math" charset="0"/>
                        <a:ea typeface="Times New Roman" charset="0"/>
                        <a:cs typeface="Times New Roman" charset="0"/>
                      </a:rPr>
                      <m:t>.</m:t>
                    </m:r>
                  </m:oMath>
                </a14:m>
                <a:r>
                  <a:rPr lang="zh-CN" altLang="en-US" sz="2200" dirty="0">
                    <a:latin typeface="Times New Roman" charset="0"/>
                    <a:ea typeface="Times New Roman" charset="0"/>
                    <a:cs typeface="Times New Roman" charset="0"/>
                  </a:rPr>
                  <a:t>  </a:t>
                </a:r>
                <a:endParaRPr lang="en-US" altLang="zh-CN" sz="2200" dirty="0">
                  <a:latin typeface="Times New Roman" charset="0"/>
                  <a:ea typeface="Times New Roman" charset="0"/>
                  <a:cs typeface="Times New Roman" charset="0"/>
                </a:endParaRPr>
              </a:p>
              <a:p>
                <a:r>
                  <a:rPr lang="en-US" altLang="zh-CN" sz="2200" dirty="0">
                    <a:latin typeface="Times New Roman" charset="0"/>
                    <a:ea typeface="Times New Roman" charset="0"/>
                    <a:cs typeface="Times New Roman" charset="0"/>
                  </a:rPr>
                  <a:t>If</a:t>
                </a:r>
                <a:r>
                  <a:rPr lang="zh-CN" altLang="en-US" sz="2200" dirty="0">
                    <a:latin typeface="Times New Roman" charset="0"/>
                    <a:ea typeface="Times New Roman" charset="0"/>
                    <a:cs typeface="Times New Roman" charset="0"/>
                  </a:rPr>
                  <a:t> </a:t>
                </a:r>
                <a:r>
                  <a:rPr lang="en-US" altLang="zh-CN" sz="2200" i="1" dirty="0">
                    <a:latin typeface="Times New Roman" charset="0"/>
                    <a:ea typeface="Times New Roman" charset="0"/>
                    <a:cs typeface="Times New Roman" charset="0"/>
                  </a:rPr>
                  <a:t>k</a:t>
                </a:r>
                <a:r>
                  <a:rPr lang="en-US" altLang="zh-CN" sz="2200" dirty="0">
                    <a:latin typeface="Times New Roman" charset="0"/>
                    <a:ea typeface="Times New Roman" charset="0"/>
                    <a:cs typeface="Times New Roman" charset="0"/>
                  </a:rPr>
                  <a:t>=2,</a:t>
                </a:r>
                <a:r>
                  <a:rPr lang="zh-CN" altLang="en-US" sz="2200" dirty="0">
                    <a:latin typeface="Times New Roman" charset="0"/>
                    <a:ea typeface="Times New Roman" charset="0"/>
                    <a:cs typeface="Times New Roman" charset="0"/>
                  </a:rPr>
                  <a:t> </a:t>
                </a:r>
                <a:r>
                  <a:rPr lang="en-US" altLang="zh-CN" sz="2200" dirty="0">
                    <a:latin typeface="Times New Roman" charset="0"/>
                    <a:ea typeface="Times New Roman" charset="0"/>
                    <a:cs typeface="Times New Roman" charset="0"/>
                  </a:rPr>
                  <a:t>we</a:t>
                </a:r>
                <a:r>
                  <a:rPr lang="zh-CN" altLang="en-US" sz="2200" dirty="0">
                    <a:latin typeface="Times New Roman" charset="0"/>
                    <a:ea typeface="Times New Roman" charset="0"/>
                    <a:cs typeface="Times New Roman" charset="0"/>
                  </a:rPr>
                  <a:t> </a:t>
                </a:r>
                <a:r>
                  <a:rPr lang="en-US" altLang="zh-CN" sz="2200" dirty="0">
                    <a:latin typeface="Times New Roman" charset="0"/>
                    <a:ea typeface="Times New Roman" charset="0"/>
                    <a:cs typeface="Times New Roman" charset="0"/>
                  </a:rPr>
                  <a:t>have</a:t>
                </a:r>
                <a:r>
                  <a:rPr lang="zh-CN" altLang="en-US" sz="2200" dirty="0">
                    <a:latin typeface="Times New Roman" charset="0"/>
                    <a:ea typeface="Times New Roman" charset="0"/>
                    <a:cs typeface="Times New Roman" charset="0"/>
                  </a:rPr>
                  <a:t> </a:t>
                </a:r>
                <a14:m>
                  <m:oMath xmlns:m="http://schemas.openxmlformats.org/officeDocument/2006/math">
                    <m:r>
                      <a:rPr lang="en-US" altLang="zh-CN" sz="2200" b="0" i="1" smtClean="0">
                        <a:latin typeface="Cambria Math" charset="0"/>
                        <a:ea typeface="Times New Roman" charset="0"/>
                        <a:cs typeface="Times New Roman" charset="0"/>
                      </a:rPr>
                      <m:t>𝐸</m:t>
                    </m:r>
                    <m:d>
                      <m:dPr>
                        <m:ctrlPr>
                          <a:rPr lang="en-US" altLang="zh-CN" sz="2200" b="0" i="1" smtClean="0">
                            <a:latin typeface="Cambria Math" charset="0"/>
                            <a:ea typeface="Times New Roman" charset="0"/>
                            <a:cs typeface="Times New Roman" charset="0"/>
                          </a:rPr>
                        </m:ctrlPr>
                      </m:dPr>
                      <m:e>
                        <m:sSup>
                          <m:sSupPr>
                            <m:ctrlPr>
                              <a:rPr lang="en-US" altLang="zh-CN" sz="2200" b="0" i="1" smtClean="0">
                                <a:latin typeface="Cambria Math" charset="0"/>
                                <a:ea typeface="Times New Roman" charset="0"/>
                                <a:cs typeface="Times New Roman" charset="0"/>
                              </a:rPr>
                            </m:ctrlPr>
                          </m:sSupPr>
                          <m:e>
                            <m:r>
                              <a:rPr lang="en-US" altLang="zh-CN" sz="2200" b="0" i="1" smtClean="0">
                                <a:latin typeface="Cambria Math" charset="0"/>
                                <a:ea typeface="Times New Roman" charset="0"/>
                                <a:cs typeface="Times New Roman" charset="0"/>
                              </a:rPr>
                              <m:t>𝑋</m:t>
                            </m:r>
                          </m:e>
                          <m:sup>
                            <m:r>
                              <a:rPr lang="en-US" altLang="zh-CN" sz="2200" b="0" i="1" smtClean="0">
                                <a:latin typeface="Cambria Math" charset="0"/>
                                <a:ea typeface="Times New Roman" charset="0"/>
                                <a:cs typeface="Times New Roman" charset="0"/>
                              </a:rPr>
                              <m:t>2</m:t>
                            </m:r>
                          </m:sup>
                        </m:sSup>
                      </m:e>
                    </m:d>
                    <m:r>
                      <a:rPr lang="en-US" altLang="zh-CN" sz="2200" b="0" i="1" smtClean="0">
                        <a:latin typeface="Cambria Math" charset="0"/>
                        <a:ea typeface="Times New Roman" charset="0"/>
                        <a:cs typeface="Times New Roman" charset="0"/>
                      </a:rPr>
                      <m:t>=</m:t>
                    </m:r>
                    <m:f>
                      <m:fPr>
                        <m:ctrlPr>
                          <a:rPr lang="en-US" altLang="zh-CN" sz="2200" b="0" i="1" smtClean="0">
                            <a:latin typeface="Cambria Math" charset="0"/>
                            <a:ea typeface="Times New Roman" charset="0"/>
                            <a:cs typeface="Times New Roman" charset="0"/>
                          </a:rPr>
                        </m:ctrlPr>
                      </m:fPr>
                      <m:num>
                        <m:r>
                          <a:rPr lang="en-US" altLang="zh-CN" sz="2200" b="0" i="1" smtClean="0">
                            <a:latin typeface="Cambria Math" charset="0"/>
                            <a:ea typeface="Times New Roman" charset="0"/>
                            <a:cs typeface="Times New Roman" charset="0"/>
                          </a:rPr>
                          <m:t>𝑛𝑀</m:t>
                        </m:r>
                      </m:num>
                      <m:den>
                        <m:r>
                          <a:rPr lang="en-US" altLang="zh-CN" sz="2200" b="0" i="1" smtClean="0">
                            <a:latin typeface="Cambria Math" charset="0"/>
                            <a:ea typeface="Times New Roman" charset="0"/>
                            <a:cs typeface="Times New Roman" charset="0"/>
                          </a:rPr>
                          <m:t>𝑁</m:t>
                        </m:r>
                      </m:den>
                    </m:f>
                    <m:r>
                      <a:rPr lang="en-US" altLang="zh-CN" sz="2200" b="0" i="1" smtClean="0">
                        <a:latin typeface="Cambria Math" charset="0"/>
                        <a:ea typeface="Times New Roman" charset="0"/>
                        <a:cs typeface="Times New Roman" charset="0"/>
                      </a:rPr>
                      <m:t>𝐸</m:t>
                    </m:r>
                    <m:d>
                      <m:dPr>
                        <m:ctrlPr>
                          <a:rPr lang="en-US" altLang="zh-CN" sz="2200" b="0" i="1" smtClean="0">
                            <a:latin typeface="Cambria Math" charset="0"/>
                            <a:ea typeface="Times New Roman" charset="0"/>
                            <a:cs typeface="Times New Roman" charset="0"/>
                          </a:rPr>
                        </m:ctrlPr>
                      </m:dPr>
                      <m:e>
                        <m:r>
                          <a:rPr lang="en-US" altLang="zh-CN" sz="2200" b="0" i="1" smtClean="0">
                            <a:latin typeface="Cambria Math" charset="0"/>
                            <a:ea typeface="Times New Roman" charset="0"/>
                            <a:cs typeface="Times New Roman" charset="0"/>
                          </a:rPr>
                          <m:t>𝑌</m:t>
                        </m:r>
                        <m:r>
                          <a:rPr lang="en-US" altLang="zh-CN" sz="2200" b="0" i="1" smtClean="0">
                            <a:latin typeface="Cambria Math" charset="0"/>
                            <a:ea typeface="Times New Roman" charset="0"/>
                            <a:cs typeface="Times New Roman" charset="0"/>
                          </a:rPr>
                          <m:t>+1</m:t>
                        </m:r>
                      </m:e>
                    </m:d>
                    <m:r>
                      <a:rPr lang="en-US" altLang="zh-CN" sz="2200" b="0" i="1" smtClean="0">
                        <a:latin typeface="Cambria Math" charset="0"/>
                        <a:ea typeface="Times New Roman" charset="0"/>
                        <a:cs typeface="Times New Roman" charset="0"/>
                      </a:rPr>
                      <m:t>=</m:t>
                    </m:r>
                    <m:f>
                      <m:fPr>
                        <m:ctrlPr>
                          <a:rPr lang="en-US" altLang="zh-CN" sz="2200" i="1">
                            <a:latin typeface="Cambria Math" charset="0"/>
                            <a:ea typeface="Times New Roman" charset="0"/>
                            <a:cs typeface="Times New Roman" charset="0"/>
                          </a:rPr>
                        </m:ctrlPr>
                      </m:fPr>
                      <m:num>
                        <m:r>
                          <a:rPr lang="en-US" altLang="zh-CN" sz="2200" i="1">
                            <a:latin typeface="Cambria Math" charset="0"/>
                            <a:ea typeface="Times New Roman" charset="0"/>
                            <a:cs typeface="Times New Roman" charset="0"/>
                          </a:rPr>
                          <m:t>𝑛𝑀</m:t>
                        </m:r>
                      </m:num>
                      <m:den>
                        <m:r>
                          <a:rPr lang="en-US" altLang="zh-CN" sz="2200" i="1">
                            <a:latin typeface="Cambria Math" charset="0"/>
                            <a:ea typeface="Times New Roman" charset="0"/>
                            <a:cs typeface="Times New Roman" charset="0"/>
                          </a:rPr>
                          <m:t>𝑁</m:t>
                        </m:r>
                      </m:den>
                    </m:f>
                    <m:d>
                      <m:dPr>
                        <m:ctrlPr>
                          <a:rPr lang="en-US" altLang="zh-CN" sz="2200" b="0" i="1" smtClean="0">
                            <a:latin typeface="Cambria Math" charset="0"/>
                            <a:ea typeface="Times New Roman" charset="0"/>
                            <a:cs typeface="Times New Roman" charset="0"/>
                          </a:rPr>
                        </m:ctrlPr>
                      </m:dPr>
                      <m:e>
                        <m:f>
                          <m:fPr>
                            <m:ctrlPr>
                              <a:rPr lang="en-US" altLang="zh-CN" sz="2200" b="0" i="1" smtClean="0">
                                <a:latin typeface="Cambria Math" charset="0"/>
                                <a:ea typeface="Times New Roman" charset="0"/>
                                <a:cs typeface="Times New Roman" charset="0"/>
                              </a:rPr>
                            </m:ctrlPr>
                          </m:fPr>
                          <m:num>
                            <m:d>
                              <m:dPr>
                                <m:ctrlPr>
                                  <a:rPr lang="en-US" altLang="zh-CN" sz="2200" b="0" i="1" smtClean="0">
                                    <a:latin typeface="Cambria Math" charset="0"/>
                                    <a:ea typeface="Times New Roman" charset="0"/>
                                    <a:cs typeface="Times New Roman" charset="0"/>
                                  </a:rPr>
                                </m:ctrlPr>
                              </m:dPr>
                              <m:e>
                                <m:r>
                                  <a:rPr lang="en-US" altLang="zh-CN" sz="2200" b="0" i="1" smtClean="0">
                                    <a:latin typeface="Cambria Math" charset="0"/>
                                    <a:ea typeface="Times New Roman" charset="0"/>
                                    <a:cs typeface="Times New Roman" charset="0"/>
                                  </a:rPr>
                                  <m:t>𝑛</m:t>
                                </m:r>
                                <m:r>
                                  <a:rPr lang="en-US" altLang="zh-CN" sz="2200" b="0" i="1" smtClean="0">
                                    <a:latin typeface="Cambria Math" charset="0"/>
                                    <a:ea typeface="Times New Roman" charset="0"/>
                                    <a:cs typeface="Times New Roman" charset="0"/>
                                  </a:rPr>
                                  <m:t>−1</m:t>
                                </m:r>
                              </m:e>
                            </m:d>
                            <m:d>
                              <m:dPr>
                                <m:ctrlPr>
                                  <a:rPr lang="en-US" altLang="zh-CN" sz="2200" b="0" i="1" smtClean="0">
                                    <a:latin typeface="Cambria Math" charset="0"/>
                                    <a:ea typeface="Times New Roman" charset="0"/>
                                    <a:cs typeface="Times New Roman" charset="0"/>
                                  </a:rPr>
                                </m:ctrlPr>
                              </m:dPr>
                              <m:e>
                                <m:r>
                                  <a:rPr lang="en-US" altLang="zh-CN" sz="2200" b="0" i="1" smtClean="0">
                                    <a:latin typeface="Cambria Math" charset="0"/>
                                    <a:ea typeface="Times New Roman" charset="0"/>
                                    <a:cs typeface="Times New Roman" charset="0"/>
                                  </a:rPr>
                                  <m:t>𝑀</m:t>
                                </m:r>
                                <m:r>
                                  <a:rPr lang="en-US" altLang="zh-CN" sz="2200" b="0" i="1" smtClean="0">
                                    <a:latin typeface="Cambria Math" charset="0"/>
                                    <a:ea typeface="Times New Roman" charset="0"/>
                                    <a:cs typeface="Times New Roman" charset="0"/>
                                  </a:rPr>
                                  <m:t>−1</m:t>
                                </m:r>
                              </m:e>
                            </m:d>
                          </m:num>
                          <m:den>
                            <m:r>
                              <a:rPr lang="en-US" altLang="zh-CN" sz="2200" b="0" i="1" smtClean="0">
                                <a:latin typeface="Cambria Math" charset="0"/>
                                <a:ea typeface="Times New Roman" charset="0"/>
                                <a:cs typeface="Times New Roman" charset="0"/>
                              </a:rPr>
                              <m:t>𝑁</m:t>
                            </m:r>
                            <m:r>
                              <a:rPr lang="en-US" altLang="zh-CN" sz="2200" b="0" i="1" smtClean="0">
                                <a:latin typeface="Cambria Math" charset="0"/>
                                <a:ea typeface="Times New Roman" charset="0"/>
                                <a:cs typeface="Times New Roman" charset="0"/>
                              </a:rPr>
                              <m:t>−1</m:t>
                            </m:r>
                          </m:den>
                        </m:f>
                        <m:r>
                          <a:rPr lang="en-US" altLang="zh-CN" sz="2200" b="0" i="1" smtClean="0">
                            <a:latin typeface="Cambria Math" charset="0"/>
                            <a:ea typeface="Times New Roman" charset="0"/>
                            <a:cs typeface="Times New Roman" charset="0"/>
                          </a:rPr>
                          <m:t>+1</m:t>
                        </m:r>
                      </m:e>
                    </m:d>
                    <m:r>
                      <a:rPr lang="en-US" altLang="zh-CN" sz="2200" b="0" i="1" smtClean="0">
                        <a:latin typeface="Cambria Math" charset="0"/>
                        <a:ea typeface="Times New Roman" charset="0"/>
                        <a:cs typeface="Times New Roman" charset="0"/>
                      </a:rPr>
                      <m:t>.</m:t>
                    </m:r>
                    <m:r>
                      <a:rPr lang="zh-CN" altLang="en-US" sz="2200" b="0" i="1" smtClean="0">
                        <a:latin typeface="Cambria Math" charset="0"/>
                        <a:ea typeface="Times New Roman" charset="0"/>
                        <a:cs typeface="Times New Roman" charset="0"/>
                      </a:rPr>
                      <m:t> </m:t>
                    </m:r>
                  </m:oMath>
                </a14:m>
                <a:endParaRPr lang="en-US" altLang="zh-CN" sz="2200" dirty="0">
                  <a:latin typeface="Times New Roman" charset="0"/>
                  <a:ea typeface="Times New Roman" charset="0"/>
                  <a:cs typeface="Times New Roman" charset="0"/>
                </a:endParaRPr>
              </a:p>
              <a:p>
                <a:r>
                  <a:rPr lang="en-US" altLang="zh-CN" sz="2200" dirty="0">
                    <a:latin typeface="Times New Roman" charset="0"/>
                    <a:ea typeface="Times New Roman" charset="0"/>
                    <a:cs typeface="Times New Roman" charset="0"/>
                  </a:rPr>
                  <a:t>Thus</a:t>
                </a:r>
                <a:r>
                  <a:rPr lang="zh-CN" altLang="en-US" sz="2200" dirty="0">
                    <a:latin typeface="Times New Roman" charset="0"/>
                    <a:ea typeface="Times New Roman" charset="0"/>
                    <a:cs typeface="Times New Roman" charset="0"/>
                  </a:rPr>
                  <a:t> </a:t>
                </a:r>
                <a14:m>
                  <m:oMath xmlns:m="http://schemas.openxmlformats.org/officeDocument/2006/math">
                    <m:r>
                      <a:rPr lang="en-US" altLang="zh-CN" sz="2200" b="0" i="1" smtClean="0">
                        <a:latin typeface="Cambria Math" charset="0"/>
                        <a:ea typeface="Times New Roman" charset="0"/>
                        <a:cs typeface="Times New Roman" charset="0"/>
                      </a:rPr>
                      <m:t>𝑉</m:t>
                    </m:r>
                    <m:d>
                      <m:dPr>
                        <m:ctrlPr>
                          <a:rPr lang="en-US" altLang="zh-CN" sz="2200" b="0" i="1" smtClean="0">
                            <a:latin typeface="Cambria Math" charset="0"/>
                            <a:ea typeface="Times New Roman" charset="0"/>
                            <a:cs typeface="Times New Roman" charset="0"/>
                          </a:rPr>
                        </m:ctrlPr>
                      </m:dPr>
                      <m:e>
                        <m:r>
                          <a:rPr lang="en-US" altLang="zh-CN" sz="2200" b="0" i="1" smtClean="0">
                            <a:latin typeface="Cambria Math" charset="0"/>
                            <a:ea typeface="Times New Roman" charset="0"/>
                            <a:cs typeface="Times New Roman" charset="0"/>
                          </a:rPr>
                          <m:t>𝑋</m:t>
                        </m:r>
                      </m:e>
                    </m:d>
                    <m:r>
                      <a:rPr lang="en-US" altLang="zh-CN" sz="2200" b="0" i="1" smtClean="0">
                        <a:latin typeface="Cambria Math" charset="0"/>
                        <a:ea typeface="Times New Roman" charset="0"/>
                        <a:cs typeface="Times New Roman" charset="0"/>
                      </a:rPr>
                      <m:t>=</m:t>
                    </m:r>
                    <m:r>
                      <a:rPr lang="en-US" altLang="zh-CN" sz="2200" b="0" i="1" smtClean="0">
                        <a:latin typeface="Cambria Math" charset="0"/>
                        <a:ea typeface="Times New Roman" charset="0"/>
                        <a:cs typeface="Times New Roman" charset="0"/>
                      </a:rPr>
                      <m:t>𝐸</m:t>
                    </m:r>
                    <m:d>
                      <m:dPr>
                        <m:ctrlPr>
                          <a:rPr lang="en-US" altLang="zh-CN" sz="2200" b="0" i="1" smtClean="0">
                            <a:latin typeface="Cambria Math" charset="0"/>
                            <a:ea typeface="Times New Roman" charset="0"/>
                            <a:cs typeface="Times New Roman" charset="0"/>
                          </a:rPr>
                        </m:ctrlPr>
                      </m:dPr>
                      <m:e>
                        <m:sSup>
                          <m:sSupPr>
                            <m:ctrlPr>
                              <a:rPr lang="en-US" altLang="zh-CN" sz="2200" b="0" i="1" smtClean="0">
                                <a:latin typeface="Cambria Math" charset="0"/>
                                <a:ea typeface="Times New Roman" charset="0"/>
                                <a:cs typeface="Times New Roman" charset="0"/>
                              </a:rPr>
                            </m:ctrlPr>
                          </m:sSupPr>
                          <m:e>
                            <m:r>
                              <a:rPr lang="en-US" altLang="zh-CN" sz="2200" b="0" i="1" smtClean="0">
                                <a:latin typeface="Cambria Math" charset="0"/>
                                <a:ea typeface="Times New Roman" charset="0"/>
                                <a:cs typeface="Times New Roman" charset="0"/>
                              </a:rPr>
                              <m:t>𝑋</m:t>
                            </m:r>
                          </m:e>
                          <m:sup>
                            <m:r>
                              <a:rPr lang="en-US" altLang="zh-CN" sz="2200" b="0" i="1" smtClean="0">
                                <a:latin typeface="Cambria Math" charset="0"/>
                                <a:ea typeface="Times New Roman" charset="0"/>
                                <a:cs typeface="Times New Roman" charset="0"/>
                              </a:rPr>
                              <m:t>2</m:t>
                            </m:r>
                          </m:sup>
                        </m:sSup>
                      </m:e>
                    </m:d>
                    <m:r>
                      <a:rPr lang="en-US" altLang="zh-CN" sz="2200" b="0" i="1" smtClean="0">
                        <a:latin typeface="Cambria Math" charset="0"/>
                        <a:ea typeface="Times New Roman" charset="0"/>
                        <a:cs typeface="Times New Roman" charset="0"/>
                      </a:rPr>
                      <m:t>−</m:t>
                    </m:r>
                    <m:r>
                      <a:rPr lang="en-US" altLang="zh-CN" sz="2200" b="0" i="1" smtClean="0">
                        <a:latin typeface="Cambria Math" charset="0"/>
                        <a:ea typeface="Times New Roman" charset="0"/>
                        <a:cs typeface="Times New Roman" charset="0"/>
                      </a:rPr>
                      <m:t>𝐸</m:t>
                    </m:r>
                    <m:sSup>
                      <m:sSupPr>
                        <m:ctrlPr>
                          <a:rPr lang="en-US" altLang="zh-CN" sz="2200" b="0" i="1" smtClean="0">
                            <a:latin typeface="Cambria Math" charset="0"/>
                            <a:ea typeface="Times New Roman" charset="0"/>
                            <a:cs typeface="Times New Roman" charset="0"/>
                          </a:rPr>
                        </m:ctrlPr>
                      </m:sSupPr>
                      <m:e>
                        <m:d>
                          <m:dPr>
                            <m:ctrlPr>
                              <a:rPr lang="en-US" altLang="zh-CN" sz="2200" b="0" i="1" smtClean="0">
                                <a:latin typeface="Cambria Math" charset="0"/>
                                <a:ea typeface="Times New Roman" charset="0"/>
                                <a:cs typeface="Times New Roman" charset="0"/>
                              </a:rPr>
                            </m:ctrlPr>
                          </m:dPr>
                          <m:e>
                            <m:r>
                              <a:rPr lang="en-US" altLang="zh-CN" sz="2200" b="0" i="1" smtClean="0">
                                <a:latin typeface="Cambria Math" charset="0"/>
                                <a:ea typeface="Times New Roman" charset="0"/>
                                <a:cs typeface="Times New Roman" charset="0"/>
                              </a:rPr>
                              <m:t>𝑋</m:t>
                            </m:r>
                          </m:e>
                        </m:d>
                      </m:e>
                      <m:sup>
                        <m:r>
                          <a:rPr lang="en-US" altLang="zh-CN" sz="2200" b="0" i="1" smtClean="0">
                            <a:latin typeface="Cambria Math" charset="0"/>
                            <a:ea typeface="Times New Roman" charset="0"/>
                            <a:cs typeface="Times New Roman" charset="0"/>
                          </a:rPr>
                          <m:t>2</m:t>
                        </m:r>
                      </m:sup>
                    </m:sSup>
                    <m:r>
                      <a:rPr lang="en-US" altLang="zh-CN" sz="2200" b="0" i="1" smtClean="0">
                        <a:latin typeface="Cambria Math" charset="0"/>
                        <a:ea typeface="Times New Roman" charset="0"/>
                        <a:cs typeface="Times New Roman" charset="0"/>
                      </a:rPr>
                      <m:t>=</m:t>
                    </m:r>
                  </m:oMath>
                </a14:m>
                <a:r>
                  <a:rPr lang="en-US" altLang="zh-CN" sz="2200" dirty="0">
                    <a:ea typeface="Times New Roman" charset="0"/>
                    <a:cs typeface="Times New Roman" charset="0"/>
                  </a:rPr>
                  <a:t> </a:t>
                </a:r>
                <a14:m>
                  <m:oMath xmlns:m="http://schemas.openxmlformats.org/officeDocument/2006/math">
                    <m:d>
                      <m:dPr>
                        <m:ctrlPr>
                          <a:rPr lang="en-US" altLang="zh-CN" sz="2200" i="1" dirty="0">
                            <a:latin typeface="Cambria Math" charset="0"/>
                            <a:ea typeface="Times New Roman" charset="0"/>
                            <a:cs typeface="Times New Roman" charset="0"/>
                          </a:rPr>
                        </m:ctrlPr>
                      </m:dPr>
                      <m:e>
                        <m:f>
                          <m:fPr>
                            <m:ctrlPr>
                              <a:rPr lang="en-US" altLang="zh-CN" sz="2200" i="1" dirty="0">
                                <a:latin typeface="Cambria Math" charset="0"/>
                                <a:ea typeface="Times New Roman" charset="0"/>
                                <a:cs typeface="Times New Roman" charset="0"/>
                              </a:rPr>
                            </m:ctrlPr>
                          </m:fPr>
                          <m:num>
                            <m:r>
                              <a:rPr lang="en-US" altLang="zh-CN" sz="2200" i="1" dirty="0">
                                <a:latin typeface="Cambria Math" charset="0"/>
                                <a:ea typeface="Times New Roman" charset="0"/>
                                <a:cs typeface="Times New Roman" charset="0"/>
                              </a:rPr>
                              <m:t>𝑁</m:t>
                            </m:r>
                            <m:r>
                              <a:rPr lang="en-US" altLang="zh-CN" sz="2200" i="1" dirty="0">
                                <a:latin typeface="Cambria Math" charset="0"/>
                                <a:ea typeface="Times New Roman" charset="0"/>
                                <a:cs typeface="Times New Roman" charset="0"/>
                              </a:rPr>
                              <m:t>−</m:t>
                            </m:r>
                            <m:r>
                              <a:rPr lang="en-US" altLang="zh-CN" sz="2200" i="1" dirty="0">
                                <a:latin typeface="Cambria Math" charset="0"/>
                                <a:ea typeface="Times New Roman" charset="0"/>
                                <a:cs typeface="Times New Roman" charset="0"/>
                              </a:rPr>
                              <m:t>𝑛</m:t>
                            </m:r>
                          </m:num>
                          <m:den>
                            <m:r>
                              <a:rPr lang="en-US" altLang="zh-CN" sz="2200" i="1" dirty="0">
                                <a:latin typeface="Cambria Math" charset="0"/>
                                <a:ea typeface="Times New Roman" charset="0"/>
                                <a:cs typeface="Times New Roman" charset="0"/>
                              </a:rPr>
                              <m:t>𝑁</m:t>
                            </m:r>
                            <m:r>
                              <a:rPr lang="en-US" altLang="zh-CN" sz="2200" i="1" dirty="0">
                                <a:latin typeface="Cambria Math" charset="0"/>
                                <a:ea typeface="Times New Roman" charset="0"/>
                                <a:cs typeface="Times New Roman" charset="0"/>
                              </a:rPr>
                              <m:t>−1</m:t>
                            </m:r>
                          </m:den>
                        </m:f>
                      </m:e>
                    </m:d>
                    <m:r>
                      <a:rPr lang="en-US" altLang="zh-CN" sz="2200" i="1" dirty="0">
                        <a:latin typeface="Cambria Math" charset="0"/>
                        <a:ea typeface="Times New Roman" charset="0"/>
                        <a:cs typeface="Times New Roman" charset="0"/>
                      </a:rPr>
                      <m:t>⋅</m:t>
                    </m:r>
                    <m:r>
                      <a:rPr lang="en-US" altLang="zh-CN" sz="2200" i="1" dirty="0">
                        <a:latin typeface="Cambria Math" charset="0"/>
                        <a:ea typeface="Times New Roman" charset="0"/>
                        <a:cs typeface="Times New Roman" charset="0"/>
                      </a:rPr>
                      <m:t>𝑛</m:t>
                    </m:r>
                    <m:r>
                      <a:rPr lang="en-US" altLang="zh-CN" sz="2200" i="1" dirty="0">
                        <a:latin typeface="Cambria Math" charset="0"/>
                        <a:ea typeface="Times New Roman" charset="0"/>
                        <a:cs typeface="Times New Roman" charset="0"/>
                      </a:rPr>
                      <m:t>⋅</m:t>
                    </m:r>
                    <m:f>
                      <m:fPr>
                        <m:ctrlPr>
                          <a:rPr lang="en-US" altLang="zh-CN" sz="2200" i="1" dirty="0">
                            <a:latin typeface="Cambria Math" charset="0"/>
                            <a:ea typeface="Times New Roman" charset="0"/>
                            <a:cs typeface="Times New Roman" charset="0"/>
                          </a:rPr>
                        </m:ctrlPr>
                      </m:fPr>
                      <m:num>
                        <m:r>
                          <a:rPr lang="en-US" altLang="zh-CN" sz="2200" i="1" dirty="0">
                            <a:latin typeface="Cambria Math" charset="0"/>
                            <a:ea typeface="Times New Roman" charset="0"/>
                            <a:cs typeface="Times New Roman" charset="0"/>
                          </a:rPr>
                          <m:t>𝑀</m:t>
                        </m:r>
                      </m:num>
                      <m:den>
                        <m:r>
                          <a:rPr lang="en-US" altLang="zh-CN" sz="2200" i="1" dirty="0">
                            <a:latin typeface="Cambria Math" charset="0"/>
                            <a:ea typeface="Times New Roman" charset="0"/>
                            <a:cs typeface="Times New Roman" charset="0"/>
                          </a:rPr>
                          <m:t>𝑁</m:t>
                        </m:r>
                      </m:den>
                    </m:f>
                    <m:r>
                      <a:rPr lang="en-US" altLang="zh-CN" sz="2200" i="1" dirty="0">
                        <a:latin typeface="Cambria Math" charset="0"/>
                        <a:ea typeface="Times New Roman" charset="0"/>
                        <a:cs typeface="Times New Roman" charset="0"/>
                      </a:rPr>
                      <m:t>⋅</m:t>
                    </m:r>
                    <m:d>
                      <m:dPr>
                        <m:ctrlPr>
                          <a:rPr lang="en-US" altLang="zh-CN" sz="2200" i="1" dirty="0">
                            <a:latin typeface="Cambria Math" charset="0"/>
                            <a:ea typeface="Times New Roman" charset="0"/>
                            <a:cs typeface="Times New Roman" charset="0"/>
                          </a:rPr>
                        </m:ctrlPr>
                      </m:dPr>
                      <m:e>
                        <m:r>
                          <a:rPr lang="en-US" altLang="zh-CN" sz="2200" i="1" dirty="0">
                            <a:latin typeface="Cambria Math" charset="0"/>
                            <a:ea typeface="Times New Roman" charset="0"/>
                            <a:cs typeface="Times New Roman" charset="0"/>
                          </a:rPr>
                          <m:t>1−</m:t>
                        </m:r>
                        <m:f>
                          <m:fPr>
                            <m:ctrlPr>
                              <a:rPr lang="en-US" altLang="zh-CN" sz="2200" i="1" dirty="0">
                                <a:latin typeface="Cambria Math" charset="0"/>
                                <a:ea typeface="Times New Roman" charset="0"/>
                                <a:cs typeface="Times New Roman" charset="0"/>
                              </a:rPr>
                            </m:ctrlPr>
                          </m:fPr>
                          <m:num>
                            <m:r>
                              <a:rPr lang="en-US" altLang="zh-CN" sz="2200" i="1" dirty="0">
                                <a:latin typeface="Cambria Math" charset="0"/>
                                <a:ea typeface="Times New Roman" charset="0"/>
                                <a:cs typeface="Times New Roman" charset="0"/>
                              </a:rPr>
                              <m:t>𝑀</m:t>
                            </m:r>
                          </m:num>
                          <m:den>
                            <m:r>
                              <a:rPr lang="en-US" altLang="zh-CN" sz="2200" i="1" dirty="0">
                                <a:latin typeface="Cambria Math" charset="0"/>
                                <a:ea typeface="Times New Roman" charset="0"/>
                                <a:cs typeface="Times New Roman" charset="0"/>
                              </a:rPr>
                              <m:t>𝑁</m:t>
                            </m:r>
                          </m:den>
                        </m:f>
                      </m:e>
                    </m:d>
                    <m:r>
                      <a:rPr lang="en-US" altLang="zh-CN" sz="2200" b="0" i="1" dirty="0" smtClean="0">
                        <a:latin typeface="Cambria Math" charset="0"/>
                        <a:ea typeface="Times New Roman" charset="0"/>
                        <a:cs typeface="Times New Roman" charset="0"/>
                      </a:rPr>
                      <m:t>.</m:t>
                    </m:r>
                    <m:r>
                      <a:rPr lang="zh-CN" altLang="en-US" sz="2200" b="0" i="1" dirty="0" smtClean="0">
                        <a:latin typeface="Cambria Math" charset="0"/>
                        <a:ea typeface="Times New Roman" charset="0"/>
                        <a:cs typeface="Times New Roman" charset="0"/>
                      </a:rPr>
                      <m:t>       </m:t>
                    </m:r>
                    <m:r>
                      <a:rPr lang="zh-CN" altLang="en-US" sz="2200" b="0" i="1" dirty="0" smtClean="0">
                        <a:latin typeface="Cambria Math" charset="0"/>
                        <a:ea typeface="Cambria Math" charset="0"/>
                        <a:cs typeface="Cambria Math" charset="0"/>
                      </a:rPr>
                      <m:t>∎</m:t>
                    </m:r>
                  </m:oMath>
                </a14:m>
                <a:endParaRPr lang="en-US" altLang="zh-CN" sz="2200" dirty="0">
                  <a:latin typeface="Times New Roman" charset="0"/>
                  <a:ea typeface="Times New Roman" charset="0"/>
                  <a:cs typeface="Times New Roman" charset="0"/>
                </a:endParaRPr>
              </a:p>
            </p:txBody>
          </p:sp>
        </mc:Choice>
        <mc:Fallback xmlns="">
          <p:sp>
            <p:nvSpPr>
              <p:cNvPr id="4" name="文本框 3">
                <a:extLst>
                  <a:ext uri="{FF2B5EF4-FFF2-40B4-BE49-F238E27FC236}">
                    <a16:creationId xmlns:a16="http://schemas.microsoft.com/office/drawing/2014/main" id="{A81D9DE6-F36B-4207-A4FE-5F524D714BF1}"/>
                  </a:ext>
                </a:extLst>
              </p:cNvPr>
              <p:cNvSpPr txBox="1">
                <a:spLocks noRot="1" noChangeAspect="1" noMove="1" noResize="1" noEditPoints="1" noAdjustHandles="1" noChangeArrowheads="1" noChangeShapeType="1" noTextEdit="1"/>
              </p:cNvSpPr>
              <p:nvPr/>
            </p:nvSpPr>
            <p:spPr>
              <a:xfrm>
                <a:off x="880704" y="1538790"/>
                <a:ext cx="7382591" cy="1590885"/>
              </a:xfrm>
              <a:prstGeom prst="rect">
                <a:avLst/>
              </a:prstGeom>
              <a:blipFill>
                <a:blip r:embed="rId2"/>
                <a:stretch>
                  <a:fillRect l="-1073" b="-19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62213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5877" y="924834"/>
            <a:ext cx="243027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Remark</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206281" y="1455820"/>
                <a:ext cx="8416286" cy="1107996"/>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a) If the sample size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𝑛</m:t>
                    </m:r>
                  </m:oMath>
                </a14:m>
                <a:r>
                  <a:rPr lang="en-US" altLang="zh-CN" sz="2200" dirty="0">
                    <a:latin typeface="Times New Roman" panose="02020603050405020304" pitchFamily="18" charset="0"/>
                    <a:cs typeface="Times New Roman" panose="02020603050405020304" pitchFamily="18" charset="0"/>
                  </a:rPr>
                  <a:t> is </a:t>
                </a:r>
                <a:r>
                  <a:rPr lang="en-US" altLang="zh-CN" sz="2200" dirty="0">
                    <a:solidFill>
                      <a:srgbClr val="FF0000"/>
                    </a:solidFill>
                    <a:latin typeface="Times New Roman" panose="02020603050405020304" pitchFamily="18" charset="0"/>
                    <a:cs typeface="Times New Roman" panose="02020603050405020304" pitchFamily="18" charset="0"/>
                  </a:rPr>
                  <a:t>at most 5% </a:t>
                </a:r>
                <a:r>
                  <a:rPr lang="en-US" altLang="zh-CN" sz="2200" dirty="0">
                    <a:latin typeface="Times New Roman" panose="02020603050405020304" pitchFamily="18" charset="0"/>
                    <a:cs typeface="Times New Roman" panose="02020603050405020304" pitchFamily="18" charset="0"/>
                  </a:rPr>
                  <a:t>of the population size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𝑁</m:t>
                    </m:r>
                  </m:oMath>
                </a14:m>
                <a:r>
                  <a:rPr lang="en-US" altLang="zh-CN" sz="2200" dirty="0">
                    <a:latin typeface="Times New Roman" panose="02020603050405020304" pitchFamily="18" charset="0"/>
                    <a:cs typeface="Times New Roman" panose="02020603050405020304" pitchFamily="18" charset="0"/>
                  </a:rPr>
                  <a:t>, the experiment can be analyzed as though it were exactly a binomial experiment.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06281" y="1455820"/>
                <a:ext cx="8416286" cy="1107996"/>
              </a:xfrm>
              <a:prstGeom prst="rect">
                <a:avLst/>
              </a:prstGeom>
              <a:blipFill>
                <a:blip r:embed="rId2"/>
                <a:stretch>
                  <a:fillRect l="-942" t="-3846" r="-1014" b="-98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06280" y="2663915"/>
                <a:ext cx="8416286" cy="809196"/>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b) In this case </a:t>
                </a:r>
                <a14:m>
                  <m:oMath xmlns:m="http://schemas.openxmlformats.org/officeDocument/2006/math">
                    <m:r>
                      <a:rPr lang="en-US" altLang="zh-CN" sz="2200">
                        <a:latin typeface="Cambria Math" panose="02040503050406030204" pitchFamily="18" charset="0"/>
                        <a:cs typeface="Times New Roman" panose="02020603050405020304" pitchFamily="18" charset="0"/>
                      </a:rPr>
                      <m:t>𝑝</m:t>
                    </m:r>
                    <m:r>
                      <a:rPr lang="en-US" altLang="zh-CN" sz="2200">
                        <a:latin typeface="Cambria Math" panose="02040503050406030204" pitchFamily="18" charset="0"/>
                        <a:cs typeface="Times New Roman" panose="02020603050405020304" pitchFamily="18" charset="0"/>
                      </a:rPr>
                      <m:t>=</m:t>
                    </m:r>
                    <m:box>
                      <m:boxPr>
                        <m:ctrlPr>
                          <a:rPr lang="en-US" altLang="zh-CN" sz="2200" i="1">
                            <a:latin typeface="Cambria Math" charset="0"/>
                            <a:cs typeface="Times New Roman" panose="02020603050405020304" pitchFamily="18" charset="0"/>
                          </a:rPr>
                        </m:ctrlPr>
                      </m:boxPr>
                      <m:e>
                        <m:argPr>
                          <m:argSz m:val="-1"/>
                        </m:argPr>
                        <m:f>
                          <m:fPr>
                            <m:ctrlPr>
                              <a:rPr lang="en-US" altLang="zh-CN" sz="2200" i="1">
                                <a:latin typeface="Cambria Math" charset="0"/>
                                <a:cs typeface="Times New Roman" panose="02020603050405020304" pitchFamily="18" charset="0"/>
                              </a:rPr>
                            </m:ctrlPr>
                          </m:fPr>
                          <m:num>
                            <m:r>
                              <a:rPr lang="en-US" altLang="zh-CN" sz="2200">
                                <a:latin typeface="Cambria Math" panose="02040503050406030204" pitchFamily="18" charset="0"/>
                                <a:cs typeface="Times New Roman" panose="02020603050405020304" pitchFamily="18" charset="0"/>
                              </a:rPr>
                              <m:t>𝑀</m:t>
                            </m:r>
                          </m:num>
                          <m:den>
                            <m:r>
                              <a:rPr lang="en-US" altLang="zh-CN" sz="2200">
                                <a:latin typeface="Cambria Math" panose="02040503050406030204" pitchFamily="18" charset="0"/>
                                <a:cs typeface="Times New Roman" panose="02020603050405020304" pitchFamily="18" charset="0"/>
                              </a:rPr>
                              <m:t>𝑁</m:t>
                            </m:r>
                          </m:den>
                        </m:f>
                      </m:e>
                    </m:box>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is viewed as a binomial  rv which implies that </a:t>
                </a:r>
                <a14:m>
                  <m:oMath xmlns:m="http://schemas.openxmlformats.org/officeDocument/2006/math">
                    <m:r>
                      <a:rPr lang="en-US" altLang="zh-CN" sz="2200">
                        <a:latin typeface="Cambria Math" panose="02040503050406030204" pitchFamily="18" charset="0"/>
                        <a:cs typeface="Times New Roman" panose="02020603050405020304" pitchFamily="18" charset="0"/>
                      </a:rPr>
                      <m:t>𝐸</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𝑋</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𝑛𝑝</m:t>
                    </m:r>
                  </m:oMath>
                </a14:m>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a:latin typeface="Cambria Math" panose="02040503050406030204" pitchFamily="18" charset="0"/>
                        <a:cs typeface="Times New Roman" panose="02020603050405020304" pitchFamily="18" charset="0"/>
                      </a:rPr>
                      <m:t>𝑉</m:t>
                    </m:r>
                    <m:d>
                      <m:dPr>
                        <m:ctrlPr>
                          <a:rPr lang="en-US" altLang="zh-CN" sz="2200" i="1">
                            <a:latin typeface="Cambria Math" charset="0"/>
                            <a:cs typeface="Times New Roman" panose="02020603050405020304" pitchFamily="18" charset="0"/>
                          </a:rPr>
                        </m:ctrlPr>
                      </m:dPr>
                      <m:e>
                        <m:r>
                          <a:rPr lang="en-US" altLang="zh-CN" sz="2200">
                            <a:latin typeface="Cambria Math" panose="02040503050406030204" pitchFamily="18" charset="0"/>
                            <a:cs typeface="Times New Roman" panose="02020603050405020304" pitchFamily="18" charset="0"/>
                          </a:rPr>
                          <m:t>𝑋</m:t>
                        </m:r>
                      </m:e>
                    </m:d>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𝑛𝑝</m:t>
                    </m:r>
                    <m:r>
                      <a:rPr lang="en-US" altLang="zh-CN" sz="2200">
                        <a:latin typeface="Cambria Math" panose="02040503050406030204" pitchFamily="18" charset="0"/>
                        <a:cs typeface="Times New Roman" panose="02020603050405020304" pitchFamily="18" charset="0"/>
                      </a:rPr>
                      <m:t>(1−</m:t>
                    </m:r>
                    <m:r>
                      <a:rPr lang="en-US" altLang="zh-CN" sz="2200">
                        <a:latin typeface="Cambria Math" panose="02040503050406030204" pitchFamily="18" charset="0"/>
                        <a:cs typeface="Times New Roman" panose="02020603050405020304" pitchFamily="18" charset="0"/>
                      </a:rPr>
                      <m:t>𝑝</m:t>
                    </m:r>
                    <m:r>
                      <a:rPr lang="en-US" altLang="zh-CN" sz="2200">
                        <a:latin typeface="Cambria Math" panose="02040503050406030204" pitchFamily="18" charset="0"/>
                        <a:cs typeface="Times New Roman" panose="02020603050405020304" pitchFamily="18" charset="0"/>
                      </a:rPr>
                      <m:t>)</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06280" y="2663915"/>
                <a:ext cx="8416286" cy="809196"/>
              </a:xfrm>
              <a:prstGeom prst="rect">
                <a:avLst/>
              </a:prstGeom>
              <a:blipFill>
                <a:blip r:embed="rId3"/>
                <a:stretch>
                  <a:fillRect l="-942" t="-4511" r="-1014"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06280" y="3616597"/>
                <a:ext cx="8416285" cy="1586973"/>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c) We find that the means of the binomial and hypergeometric </a:t>
                </a:r>
                <a:r>
                  <a:rPr lang="en-US" altLang="zh-CN" sz="2200" dirty="0" err="1">
                    <a:latin typeface="Times New Roman" panose="02020603050405020304" pitchFamily="18" charset="0"/>
                    <a:cs typeface="Times New Roman" panose="02020603050405020304" pitchFamily="18" charset="0"/>
                  </a:rPr>
                  <a:t>rv’s</a:t>
                </a:r>
                <a:r>
                  <a:rPr lang="en-US" altLang="zh-CN" sz="2200" dirty="0">
                    <a:latin typeface="Times New Roman" panose="02020603050405020304" pitchFamily="18" charset="0"/>
                    <a:cs typeface="Times New Roman" panose="02020603050405020304" pitchFamily="18" charset="0"/>
                  </a:rPr>
                  <a:t> are equal, whereas the variances of the two </a:t>
                </a:r>
                <a:r>
                  <a:rPr lang="en-US" altLang="zh-CN" sz="2200" dirty="0" err="1">
                    <a:latin typeface="Times New Roman" panose="02020603050405020304" pitchFamily="18" charset="0"/>
                    <a:cs typeface="Times New Roman" panose="02020603050405020304" pitchFamily="18" charset="0"/>
                  </a:rPr>
                  <a:t>rv’s</a:t>
                </a:r>
                <a:r>
                  <a:rPr lang="en-US" altLang="zh-CN" sz="2200" dirty="0">
                    <a:latin typeface="Times New Roman" panose="02020603050405020304" pitchFamily="18" charset="0"/>
                    <a:cs typeface="Times New Roman" panose="02020603050405020304" pitchFamily="18" charset="0"/>
                  </a:rPr>
                  <a:t> differ by the factor </a:t>
                </a:r>
                <a14:m>
                  <m:oMath xmlns:m="http://schemas.openxmlformats.org/officeDocument/2006/math">
                    <m:f>
                      <m:fPr>
                        <m:ctrlPr>
                          <a:rPr lang="en-US" altLang="zh-CN" sz="2200" i="1">
                            <a:latin typeface="Cambria Math" charset="0"/>
                            <a:cs typeface="Times New Roman" panose="02020603050405020304" pitchFamily="18" charset="0"/>
                          </a:rPr>
                        </m:ctrlPr>
                      </m:fPr>
                      <m:num>
                        <m:r>
                          <a:rPr lang="en-US" altLang="zh-CN" sz="2200">
                            <a:latin typeface="Cambria Math" panose="02040503050406030204" pitchFamily="18" charset="0"/>
                            <a:cs typeface="Times New Roman" panose="02020603050405020304" pitchFamily="18" charset="0"/>
                          </a:rPr>
                          <m:t>𝑁</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𝑛</m:t>
                        </m:r>
                      </m:num>
                      <m:den>
                        <m:r>
                          <a:rPr lang="en-US" altLang="zh-CN" sz="2200">
                            <a:latin typeface="Cambria Math" panose="02040503050406030204" pitchFamily="18" charset="0"/>
                            <a:cs typeface="Times New Roman" panose="02020603050405020304" pitchFamily="18" charset="0"/>
                          </a:rPr>
                          <m:t>𝑁</m:t>
                        </m:r>
                        <m:r>
                          <a:rPr lang="en-US" altLang="zh-CN" sz="2200">
                            <a:latin typeface="Cambria Math" panose="02040503050406030204" pitchFamily="18" charset="0"/>
                            <a:cs typeface="Times New Roman" panose="02020603050405020304" pitchFamily="18" charset="0"/>
                          </a:rPr>
                          <m:t>−1</m:t>
                        </m:r>
                      </m:den>
                    </m:f>
                  </m:oMath>
                </a14:m>
                <a:r>
                  <a:rPr lang="en-US" altLang="zh-CN" sz="2200" dirty="0">
                    <a:latin typeface="Times New Roman" panose="02020603050405020304" pitchFamily="18" charset="0"/>
                    <a:cs typeface="Times New Roman" panose="02020603050405020304" pitchFamily="18" charset="0"/>
                  </a:rPr>
                  <a:t>, which is smaller than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1</m:t>
                    </m:r>
                  </m:oMath>
                </a14:m>
                <a:r>
                  <a:rPr lang="en-US" altLang="zh-CN" sz="2200" dirty="0">
                    <a:latin typeface="Times New Roman" panose="02020603050405020304" pitchFamily="18" charset="0"/>
                    <a:cs typeface="Times New Roman" panose="02020603050405020304" pitchFamily="18" charset="0"/>
                  </a:rPr>
                  <a:t> and is approximately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1 </m:t>
                    </m:r>
                  </m:oMath>
                </a14:m>
                <a:r>
                  <a:rPr lang="en-US" altLang="zh-CN" sz="2200" dirty="0">
                    <a:latin typeface="Times New Roman" panose="02020603050405020304" pitchFamily="18" charset="0"/>
                    <a:cs typeface="Times New Roman" panose="02020603050405020304" pitchFamily="18" charset="0"/>
                  </a:rPr>
                  <a:t>when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𝑛</m:t>
                    </m:r>
                  </m:oMath>
                </a14:m>
                <a:r>
                  <a:rPr lang="en-US" altLang="zh-CN" sz="2200" dirty="0">
                    <a:latin typeface="Times New Roman" panose="02020603050405020304" pitchFamily="18" charset="0"/>
                    <a:cs typeface="Times New Roman" panose="02020603050405020304" pitchFamily="18" charset="0"/>
                  </a:rPr>
                  <a:t> is small relative to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𝑁</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206280" y="3616597"/>
                <a:ext cx="8416285" cy="1586973"/>
              </a:xfrm>
              <a:prstGeom prst="rect">
                <a:avLst/>
              </a:prstGeom>
              <a:blipFill>
                <a:blip r:embed="rId4"/>
                <a:stretch>
                  <a:fillRect l="-942" t="-2299" r="-1014" b="-6897"/>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xmlns="" id="{3FBFCE0F-DA6E-45DC-A8FA-2FF4404546CA}"/>
              </a:ext>
            </a:extLst>
          </p:cNvPr>
          <p:cNvSpPr>
            <a:spLocks noGrp="1"/>
          </p:cNvSpPr>
          <p:nvPr>
            <p:ph type="sldNum" sz="quarter" idx="11"/>
          </p:nvPr>
        </p:nvSpPr>
        <p:spPr/>
        <p:txBody>
          <a:bodyPr/>
          <a:lstStyle/>
          <a:p>
            <a:pPr>
              <a:defRPr/>
            </a:pPr>
            <a:fld id="{DF2308B0-52A9-437D-9700-D7B37876F5B1}" type="slidenum">
              <a:rPr lang="zh-CN" altLang="en-US" smtClean="0"/>
              <a:pPr>
                <a:defRPr/>
              </a:pPr>
              <a:t>72</a:t>
            </a:fld>
            <a:endParaRPr lang="en-US" altLang="zh-CN" dirty="0"/>
          </a:p>
        </p:txBody>
      </p:sp>
    </p:spTree>
    <p:extLst>
      <p:ext uri="{BB962C8B-B14F-4D97-AF65-F5344CB8AC3E}">
        <p14:creationId xmlns:p14="http://schemas.microsoft.com/office/powerpoint/2010/main" val="2848439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xmlns="" id="{2A21049D-294D-4FF2-9041-586521EF1228}"/>
              </a:ext>
            </a:extLst>
          </p:cNvPr>
          <p:cNvSpPr>
            <a:spLocks noGrp="1"/>
          </p:cNvSpPr>
          <p:nvPr>
            <p:ph type="sldNum" sz="quarter" idx="11"/>
          </p:nvPr>
        </p:nvSpPr>
        <p:spPr/>
        <p:txBody>
          <a:bodyPr/>
          <a:lstStyle/>
          <a:p>
            <a:pPr>
              <a:defRPr/>
            </a:pPr>
            <a:fld id="{DF2308B0-52A9-437D-9700-D7B37876F5B1}" type="slidenum">
              <a:rPr lang="zh-CN" altLang="en-US" smtClean="0"/>
              <a:pPr>
                <a:defRPr/>
              </a:pPr>
              <a:t>73</a:t>
            </a:fld>
            <a:endParaRPr lang="en-US" altLang="zh-CN" dirty="0"/>
          </a:p>
        </p:txBody>
      </p:sp>
      <p:sp>
        <p:nvSpPr>
          <p:cNvPr id="3" name="Rectangle 3">
            <a:extLst>
              <a:ext uri="{FF2B5EF4-FFF2-40B4-BE49-F238E27FC236}">
                <a16:creationId xmlns:a16="http://schemas.microsoft.com/office/drawing/2014/main" xmlns="" id="{7D20EEAA-8C9A-459E-86CD-2BA1353D2164}"/>
              </a:ext>
            </a:extLst>
          </p:cNvPr>
          <p:cNvSpPr/>
          <p:nvPr/>
        </p:nvSpPr>
        <p:spPr>
          <a:xfrm>
            <a:off x="611561" y="523179"/>
            <a:ext cx="7830870" cy="1785104"/>
          </a:xfrm>
          <a:prstGeom prst="rect">
            <a:avLst/>
          </a:prstGeom>
          <a:solidFill>
            <a:schemeClr val="bg1"/>
          </a:solidFill>
        </p:spPr>
        <p:txBody>
          <a:bodyPr wrap="square">
            <a:spAutoFit/>
          </a:bodyPr>
          <a:lstStyle/>
          <a:p>
            <a:pPr algn="just"/>
            <a:r>
              <a:rPr lang="en-US" sz="2200" dirty="0">
                <a:latin typeface="Times New Roman" charset="0"/>
                <a:ea typeface="Times New Roman" charset="0"/>
                <a:cs typeface="Times New Roman" charset="0"/>
              </a:rPr>
              <a:t>d) Let the population size, </a:t>
            </a:r>
            <a:r>
              <a:rPr lang="en-US" sz="2200" i="1" dirty="0">
                <a:latin typeface="Times New Roman" charset="0"/>
                <a:ea typeface="Times New Roman" charset="0"/>
                <a:cs typeface="Times New Roman" charset="0"/>
              </a:rPr>
              <a:t>N, </a:t>
            </a:r>
            <a:r>
              <a:rPr lang="en-US" sz="2200" dirty="0">
                <a:latin typeface="Times New Roman" charset="0"/>
                <a:ea typeface="Times New Roman" charset="0"/>
                <a:cs typeface="Times New Roman" charset="0"/>
              </a:rPr>
              <a:t>and number of population </a:t>
            </a:r>
            <a:r>
              <a:rPr lang="en-US" sz="2200" i="1" dirty="0">
                <a:latin typeface="Times New Roman" charset="0"/>
                <a:ea typeface="Times New Roman" charset="0"/>
                <a:cs typeface="Times New Roman" charset="0"/>
              </a:rPr>
              <a:t>S</a:t>
            </a:r>
            <a:r>
              <a:rPr lang="en-US" sz="2200" dirty="0">
                <a:latin typeface="Times New Roman" charset="0"/>
                <a:ea typeface="Times New Roman" charset="0"/>
                <a:cs typeface="Times New Roman" charset="0"/>
              </a:rPr>
              <a:t>’s, </a:t>
            </a:r>
            <a:r>
              <a:rPr lang="en-US" sz="2200" i="1" dirty="0">
                <a:latin typeface="Times New Roman" charset="0"/>
                <a:ea typeface="Times New Roman" charset="0"/>
                <a:cs typeface="Times New Roman" charset="0"/>
              </a:rPr>
              <a:t>M, </a:t>
            </a:r>
            <a:r>
              <a:rPr lang="en-US" sz="2200" dirty="0">
                <a:latin typeface="Times New Roman" charset="0"/>
                <a:ea typeface="Times New Roman" charset="0"/>
                <a:cs typeface="Times New Roman" charset="0"/>
              </a:rPr>
              <a:t>get large with the ratio </a:t>
            </a:r>
            <a:r>
              <a:rPr lang="en-US" sz="2200" i="1" dirty="0">
                <a:latin typeface="Times New Roman" charset="0"/>
                <a:ea typeface="Times New Roman" charset="0"/>
                <a:cs typeface="Times New Roman" charset="0"/>
              </a:rPr>
              <a:t>M</a:t>
            </a:r>
            <a:r>
              <a:rPr lang="en-US" sz="2200" dirty="0">
                <a:latin typeface="Times New Roman" charset="0"/>
                <a:ea typeface="Times New Roman" charset="0"/>
                <a:cs typeface="Times New Roman" charset="0"/>
              </a:rPr>
              <a:t>/</a:t>
            </a:r>
            <a:r>
              <a:rPr lang="en-US" sz="2200" i="1" dirty="0">
                <a:latin typeface="Times New Roman" charset="0"/>
                <a:ea typeface="Times New Roman" charset="0"/>
                <a:cs typeface="Times New Roman" charset="0"/>
              </a:rPr>
              <a:t>N </a:t>
            </a:r>
            <a:r>
              <a:rPr lang="en-US" sz="2200" dirty="0">
                <a:latin typeface="Times New Roman" charset="0"/>
                <a:ea typeface="Times New Roman" charset="0"/>
                <a:cs typeface="Times New Roman" charset="0"/>
              </a:rPr>
              <a:t>approaching </a:t>
            </a:r>
            <a:r>
              <a:rPr lang="en-US" sz="2200" i="1" dirty="0">
                <a:latin typeface="Times New Roman" charset="0"/>
                <a:ea typeface="Times New Roman" charset="0"/>
                <a:cs typeface="Times New Roman" charset="0"/>
              </a:rPr>
              <a:t>p. </a:t>
            </a:r>
          </a:p>
          <a:p>
            <a:pPr algn="just"/>
            <a:r>
              <a:rPr lang="en-US" sz="2200" dirty="0">
                <a:latin typeface="Times New Roman" charset="0"/>
                <a:ea typeface="Times New Roman" charset="0"/>
                <a:cs typeface="Times New Roman" charset="0"/>
              </a:rPr>
              <a:t>e)</a:t>
            </a:r>
            <a:r>
              <a:rPr lang="zh-CN" altLang="en-US" sz="2200" dirty="0">
                <a:latin typeface="Times New Roman" charset="0"/>
                <a:ea typeface="Times New Roman" charset="0"/>
                <a:cs typeface="Times New Roman" charset="0"/>
              </a:rPr>
              <a:t> </a:t>
            </a:r>
            <a:r>
              <a:rPr lang="en-US" sz="2200" dirty="0">
                <a:latin typeface="Times New Roman" charset="0"/>
                <a:ea typeface="Times New Roman" charset="0"/>
                <a:cs typeface="Times New Roman" charset="0"/>
              </a:rPr>
              <a:t>Then </a:t>
            </a:r>
            <a:r>
              <a:rPr lang="en-US" sz="2200" i="1" dirty="0">
                <a:latin typeface="Times New Roman" charset="0"/>
                <a:ea typeface="Times New Roman" charset="0"/>
                <a:cs typeface="Times New Roman" charset="0"/>
              </a:rPr>
              <a:t>h</a:t>
            </a:r>
            <a:r>
              <a:rPr lang="en-US" sz="2200" dirty="0">
                <a:latin typeface="Times New Roman" charset="0"/>
                <a:ea typeface="Times New Roman" charset="0"/>
                <a:cs typeface="Times New Roman" charset="0"/>
              </a:rPr>
              <a:t>(</a:t>
            </a:r>
            <a:r>
              <a:rPr lang="en-US" sz="2200" i="1" dirty="0">
                <a:latin typeface="Times New Roman" charset="0"/>
                <a:ea typeface="Times New Roman" charset="0"/>
                <a:cs typeface="Times New Roman" charset="0"/>
              </a:rPr>
              <a:t>x</a:t>
            </a:r>
            <a:r>
              <a:rPr lang="en-US" sz="2200" dirty="0">
                <a:latin typeface="Times New Roman" charset="0"/>
                <a:ea typeface="Times New Roman" charset="0"/>
                <a:cs typeface="Times New Roman" charset="0"/>
              </a:rPr>
              <a:t>; </a:t>
            </a:r>
            <a:r>
              <a:rPr lang="en-US" sz="2200" i="1" dirty="0">
                <a:latin typeface="Times New Roman" charset="0"/>
                <a:ea typeface="Times New Roman" charset="0"/>
                <a:cs typeface="Times New Roman" charset="0"/>
              </a:rPr>
              <a:t>n, M, N</a:t>
            </a:r>
            <a:r>
              <a:rPr lang="en-US" sz="2200" dirty="0">
                <a:latin typeface="Times New Roman" charset="0"/>
                <a:ea typeface="Times New Roman" charset="0"/>
                <a:cs typeface="Times New Roman" charset="0"/>
              </a:rPr>
              <a:t>) approaches </a:t>
            </a:r>
            <a:r>
              <a:rPr lang="en-US" sz="2200" i="1" dirty="0">
                <a:latin typeface="Times New Roman" charset="0"/>
                <a:ea typeface="Times New Roman" charset="0"/>
                <a:cs typeface="Times New Roman" charset="0"/>
              </a:rPr>
              <a:t>b</a:t>
            </a:r>
            <a:r>
              <a:rPr lang="en-US" sz="2200" dirty="0">
                <a:latin typeface="Times New Roman" charset="0"/>
                <a:ea typeface="Times New Roman" charset="0"/>
                <a:cs typeface="Times New Roman" charset="0"/>
              </a:rPr>
              <a:t>(</a:t>
            </a:r>
            <a:r>
              <a:rPr lang="en-US" sz="2200" i="1" dirty="0">
                <a:latin typeface="Times New Roman" charset="0"/>
                <a:ea typeface="Times New Roman" charset="0"/>
                <a:cs typeface="Times New Roman" charset="0"/>
              </a:rPr>
              <a:t>x</a:t>
            </a:r>
            <a:r>
              <a:rPr lang="en-US" sz="2200" dirty="0">
                <a:latin typeface="Times New Roman" charset="0"/>
                <a:ea typeface="Times New Roman" charset="0"/>
                <a:cs typeface="Times New Roman" charset="0"/>
              </a:rPr>
              <a:t>; </a:t>
            </a:r>
            <a:r>
              <a:rPr lang="en-US" sz="2200" i="1" dirty="0">
                <a:latin typeface="Times New Roman" charset="0"/>
                <a:ea typeface="Times New Roman" charset="0"/>
                <a:cs typeface="Times New Roman" charset="0"/>
              </a:rPr>
              <a:t>n, p</a:t>
            </a:r>
            <a:r>
              <a:rPr lang="en-US" sz="2200" dirty="0">
                <a:latin typeface="Times New Roman" charset="0"/>
                <a:ea typeface="Times New Roman" charset="0"/>
                <a:cs typeface="Times New Roman" charset="0"/>
              </a:rPr>
              <a:t>); so for </a:t>
            </a:r>
            <a:r>
              <a:rPr lang="en-US" sz="2200" i="1" dirty="0">
                <a:latin typeface="Times New Roman" charset="0"/>
                <a:ea typeface="Times New Roman" charset="0"/>
                <a:cs typeface="Times New Roman" charset="0"/>
              </a:rPr>
              <a:t>n</a:t>
            </a:r>
            <a:r>
              <a:rPr lang="en-US" sz="2200" dirty="0">
                <a:latin typeface="Times New Roman" charset="0"/>
                <a:ea typeface="Times New Roman" charset="0"/>
                <a:cs typeface="Times New Roman" charset="0"/>
              </a:rPr>
              <a:t>/</a:t>
            </a:r>
            <a:r>
              <a:rPr lang="en-US" sz="2200" i="1" dirty="0">
                <a:latin typeface="Times New Roman" charset="0"/>
                <a:ea typeface="Times New Roman" charset="0"/>
                <a:cs typeface="Times New Roman" charset="0"/>
              </a:rPr>
              <a:t>N </a:t>
            </a:r>
            <a:r>
              <a:rPr lang="en-US" sz="2200" dirty="0">
                <a:latin typeface="Times New Roman" charset="0"/>
                <a:ea typeface="Times New Roman" charset="0"/>
                <a:cs typeface="Times New Roman" charset="0"/>
              </a:rPr>
              <a:t>small</a:t>
            </a:r>
            <a:r>
              <a:rPr lang="zh-CN" altLang="en-US" sz="2200" dirty="0">
                <a:latin typeface="Times New Roman" charset="0"/>
                <a:ea typeface="Times New Roman" charset="0"/>
                <a:cs typeface="Times New Roman" charset="0"/>
              </a:rPr>
              <a:t> </a:t>
            </a:r>
            <a:r>
              <a:rPr lang="en-US" altLang="zh-CN" sz="2200" dirty="0">
                <a:latin typeface="Times New Roman" charset="0"/>
                <a:ea typeface="Times New Roman" charset="0"/>
                <a:cs typeface="Times New Roman" charset="0"/>
              </a:rPr>
              <a:t>(at</a:t>
            </a:r>
            <a:r>
              <a:rPr lang="zh-CN" altLang="en-US" sz="2200" dirty="0">
                <a:latin typeface="Times New Roman" charset="0"/>
                <a:ea typeface="Times New Roman" charset="0"/>
                <a:cs typeface="Times New Roman" charset="0"/>
              </a:rPr>
              <a:t> </a:t>
            </a:r>
            <a:r>
              <a:rPr lang="en-US" altLang="zh-CN" sz="2200" dirty="0">
                <a:latin typeface="Times New Roman" charset="0"/>
                <a:ea typeface="Times New Roman" charset="0"/>
                <a:cs typeface="Times New Roman" charset="0"/>
              </a:rPr>
              <a:t>most</a:t>
            </a:r>
            <a:r>
              <a:rPr lang="zh-CN" altLang="en-US" sz="2200" dirty="0">
                <a:latin typeface="Times New Roman" charset="0"/>
                <a:ea typeface="Times New Roman" charset="0"/>
                <a:cs typeface="Times New Roman" charset="0"/>
              </a:rPr>
              <a:t> </a:t>
            </a:r>
            <a:r>
              <a:rPr lang="en-US" altLang="zh-CN" sz="2200" dirty="0">
                <a:latin typeface="Times New Roman" charset="0"/>
                <a:ea typeface="Times New Roman" charset="0"/>
                <a:cs typeface="Times New Roman" charset="0"/>
              </a:rPr>
              <a:t>0.05)</a:t>
            </a:r>
            <a:r>
              <a:rPr lang="en-US" sz="2200" dirty="0">
                <a:latin typeface="Times New Roman" charset="0"/>
                <a:ea typeface="Times New Roman" charset="0"/>
                <a:cs typeface="Times New Roman" charset="0"/>
              </a:rPr>
              <a:t>, the two are approximately equal provided that </a:t>
            </a:r>
            <a:r>
              <a:rPr lang="en-US" sz="2200" i="1" dirty="0">
                <a:latin typeface="Times New Roman" charset="0"/>
                <a:ea typeface="Times New Roman" charset="0"/>
                <a:cs typeface="Times New Roman" charset="0"/>
              </a:rPr>
              <a:t>p </a:t>
            </a:r>
            <a:r>
              <a:rPr lang="en-US" sz="2200" dirty="0">
                <a:latin typeface="Times New Roman" charset="0"/>
                <a:ea typeface="Times New Roman" charset="0"/>
                <a:cs typeface="Times New Roman" charset="0"/>
              </a:rPr>
              <a:t>is not too near either 0 or 1. This is the rationale</a:t>
            </a:r>
            <a:r>
              <a:rPr lang="zh-CN" altLang="en-US" sz="2200" dirty="0">
                <a:latin typeface="Times New Roman" charset="0"/>
                <a:ea typeface="Times New Roman" charset="0"/>
                <a:cs typeface="Times New Roman" charset="0"/>
              </a:rPr>
              <a:t> </a:t>
            </a:r>
            <a:r>
              <a:rPr lang="en-US" altLang="zh-CN" sz="2200" dirty="0">
                <a:latin typeface="Times New Roman" charset="0"/>
                <a:ea typeface="Times New Roman" charset="0"/>
                <a:cs typeface="Times New Roman" charset="0"/>
              </a:rPr>
              <a:t>(</a:t>
            </a:r>
            <a:r>
              <a:rPr lang="zh-CN" altLang="en-US" sz="2200" dirty="0">
                <a:latin typeface="Times New Roman" charset="0"/>
                <a:ea typeface="Times New Roman" charset="0"/>
                <a:cs typeface="Times New Roman" charset="0"/>
              </a:rPr>
              <a:t>基本原理</a:t>
            </a:r>
            <a:r>
              <a:rPr lang="en-US" altLang="zh-CN" sz="2200" dirty="0">
                <a:latin typeface="Times New Roman" charset="0"/>
                <a:ea typeface="Times New Roman" charset="0"/>
                <a:cs typeface="Times New Roman" charset="0"/>
              </a:rPr>
              <a:t>)</a:t>
            </a:r>
            <a:r>
              <a:rPr lang="en-US" sz="2200" dirty="0">
                <a:latin typeface="Times New Roman" charset="0"/>
                <a:ea typeface="Times New Roman" charset="0"/>
                <a:cs typeface="Times New Roman" charset="0"/>
              </a:rPr>
              <a:t> for the rule. </a:t>
            </a:r>
          </a:p>
        </p:txBody>
      </p:sp>
      <p:pic>
        <p:nvPicPr>
          <p:cNvPr id="4" name="Picture 1">
            <a:extLst>
              <a:ext uri="{FF2B5EF4-FFF2-40B4-BE49-F238E27FC236}">
                <a16:creationId xmlns:a16="http://schemas.microsoft.com/office/drawing/2014/main" xmlns="" id="{B75174A3-C0F5-4138-9EFA-C67B5083600D}"/>
              </a:ext>
            </a:extLst>
          </p:cNvPr>
          <p:cNvPicPr>
            <a:picLocks noChangeAspect="1"/>
          </p:cNvPicPr>
          <p:nvPr/>
        </p:nvPicPr>
        <p:blipFill>
          <a:blip r:embed="rId2"/>
          <a:stretch>
            <a:fillRect/>
          </a:stretch>
        </p:blipFill>
        <p:spPr>
          <a:xfrm>
            <a:off x="2141730" y="2663915"/>
            <a:ext cx="4495132" cy="3492500"/>
          </a:xfrm>
          <a:prstGeom prst="rect">
            <a:avLst/>
          </a:prstGeom>
        </p:spPr>
      </p:pic>
    </p:spTree>
    <p:extLst>
      <p:ext uri="{BB962C8B-B14F-4D97-AF65-F5344CB8AC3E}">
        <p14:creationId xmlns:p14="http://schemas.microsoft.com/office/powerpoint/2010/main" val="28604407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1510" y="1584332"/>
            <a:ext cx="8402651" cy="1107996"/>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Consider an experiment consisting of a sequence of independent trials. Each trial can result in either a success (S) or a failure (F). The probability of success is constant from trial to trial .</a:t>
            </a:r>
          </a:p>
        </p:txBody>
      </p:sp>
      <p:sp>
        <p:nvSpPr>
          <p:cNvPr id="3" name="矩形 2"/>
          <p:cNvSpPr/>
          <p:nvPr/>
        </p:nvSpPr>
        <p:spPr>
          <a:xfrm>
            <a:off x="161510" y="998730"/>
            <a:ext cx="5406993" cy="430887"/>
          </a:xfrm>
          <a:prstGeom prst="rect">
            <a:avLst/>
          </a:prstGeom>
        </p:spPr>
        <p:txBody>
          <a:bodyPr wrap="none">
            <a:spAutoFit/>
          </a:bodyPr>
          <a:lstStyle/>
          <a:p>
            <a:r>
              <a:rPr lang="en-US" altLang="zh-CN" sz="2200" dirty="0">
                <a:solidFill>
                  <a:srgbClr val="3333FF"/>
                </a:solidFill>
              </a:rPr>
              <a:t>3.5 (2) The Negative Binomial Distribution</a:t>
            </a:r>
          </a:p>
        </p:txBody>
      </p:sp>
      <mc:AlternateContent xmlns:mc="http://schemas.openxmlformats.org/markup-compatibility/2006" xmlns:a14="http://schemas.microsoft.com/office/drawing/2010/main">
        <mc:Choice Requires="a14">
          <p:sp>
            <p:nvSpPr>
              <p:cNvPr id="4" name="矩形 3"/>
              <p:cNvSpPr/>
              <p:nvPr/>
            </p:nvSpPr>
            <p:spPr>
              <a:xfrm>
                <a:off x="181544" y="3744035"/>
                <a:ext cx="8275200" cy="2123658"/>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If the experiment continues (trials are performed) until a total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𝑟</m:t>
                    </m:r>
                  </m:oMath>
                </a14:m>
                <a:r>
                  <a:rPr lang="en-US" altLang="zh-CN" sz="2200" dirty="0">
                    <a:latin typeface="Times New Roman" panose="02020603050405020304" pitchFamily="18" charset="0"/>
                    <a:cs typeface="Times New Roman" panose="02020603050405020304" pitchFamily="18" charset="0"/>
                  </a:rPr>
                  <a:t> successes have been observed, where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𝑟</m:t>
                    </m:r>
                  </m:oMath>
                </a14:m>
                <a:r>
                  <a:rPr lang="en-US" altLang="zh-CN" sz="2200" dirty="0">
                    <a:latin typeface="Times New Roman" panose="02020603050405020304" pitchFamily="18" charset="0"/>
                    <a:cs typeface="Times New Roman" panose="02020603050405020304" pitchFamily="18" charset="0"/>
                  </a:rPr>
                  <a:t> is a specified positive integer, and let </a:t>
                </a:r>
                <a14:m>
                  <m:oMath xmlns:m="http://schemas.openxmlformats.org/officeDocument/2006/math">
                    <m:r>
                      <a:rPr lang="en-US" altLang="zh-CN" sz="2200">
                        <a:latin typeface="Cambria Math" panose="02040503050406030204" pitchFamily="18" charset="0"/>
                        <a:cs typeface="Times New Roman" panose="02020603050405020304" pitchFamily="18" charset="0"/>
                      </a:rPr>
                      <m:t>𝑋</m:t>
                    </m:r>
                    <m:r>
                      <a:rPr lang="en-US" altLang="zh-CN" sz="2200">
                        <a:latin typeface="Cambria Math" panose="02040503050406030204" pitchFamily="18" charset="0"/>
                        <a:cs typeface="Times New Roman" panose="02020603050405020304" pitchFamily="18" charset="0"/>
                      </a:rPr>
                      <m:t>= </m:t>
                    </m:r>
                  </m:oMath>
                </a14:m>
                <a:r>
                  <a:rPr lang="en-US" altLang="zh-CN" sz="2200" dirty="0">
                    <a:latin typeface="Times New Roman" panose="02020603050405020304" pitchFamily="18" charset="0"/>
                    <a:cs typeface="Times New Roman" panose="02020603050405020304" pitchFamily="18" charset="0"/>
                  </a:rPr>
                  <a:t>the number of failures that precede the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𝑟</m:t>
                    </m:r>
                  </m:oMath>
                </a14:m>
                <a:r>
                  <a:rPr lang="en-US" altLang="zh-CN" sz="2200" dirty="0" err="1">
                    <a:latin typeface="Times New Roman" panose="02020603050405020304" pitchFamily="18" charset="0"/>
                    <a:cs typeface="Times New Roman" panose="02020603050405020304" pitchFamily="18" charset="0"/>
                  </a:rPr>
                  <a:t>th</a:t>
                </a:r>
                <a:endParaRPr lang="en-US" altLang="zh-CN" sz="2200" dirty="0">
                  <a:latin typeface="Times New Roman" panose="02020603050405020304" pitchFamily="18" charset="0"/>
                  <a:cs typeface="Times New Roman" panose="02020603050405020304" pitchFamily="18" charset="0"/>
                </a:endParaRPr>
              </a:p>
              <a:p>
                <a:pPr algn="just"/>
                <a:r>
                  <a:rPr lang="en-US" altLang="zh-CN" sz="2200" dirty="0">
                    <a:latin typeface="Times New Roman" panose="02020603050405020304" pitchFamily="18" charset="0"/>
                    <a:cs typeface="Times New Roman" panose="02020603050405020304" pitchFamily="18" charset="0"/>
                  </a:rPr>
                  <a:t>Success, then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is called a negative binomial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because, in contrast to the binomial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the number of successes is fixed and the number of trials is random.</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181544" y="3744035"/>
                <a:ext cx="8275200" cy="2123658"/>
              </a:xfrm>
              <a:prstGeom prst="rect">
                <a:avLst/>
              </a:prstGeom>
              <a:blipFill>
                <a:blip r:embed="rId2"/>
                <a:stretch>
                  <a:fillRect l="-958" t="-2006" r="-958" b="-48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81544" y="2843934"/>
                <a:ext cx="8396931" cy="769441"/>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If the experiment consists of a fix number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𝑛</m:t>
                    </m:r>
                  </m:oMath>
                </a14:m>
                <a:r>
                  <a:rPr lang="en-US" altLang="zh-CN" sz="2200" dirty="0">
                    <a:latin typeface="Times New Roman" panose="02020603050405020304" pitchFamily="18" charset="0"/>
                    <a:cs typeface="Times New Roman" panose="02020603050405020304" pitchFamily="18" charset="0"/>
                  </a:rPr>
                  <a:t>) of trials and let </a:t>
                </a:r>
                <a14:m>
                  <m:oMath xmlns:m="http://schemas.openxmlformats.org/officeDocument/2006/math">
                    <m:r>
                      <a:rPr lang="en-US" altLang="zh-CN" sz="2200">
                        <a:latin typeface="Cambria Math" panose="02040503050406030204" pitchFamily="18" charset="0"/>
                        <a:cs typeface="Times New Roman" panose="02020603050405020304" pitchFamily="18" charset="0"/>
                      </a:rPr>
                      <m:t>𝑋</m:t>
                    </m:r>
                    <m:r>
                      <a:rPr lang="en-US" altLang="zh-CN" sz="2200">
                        <a:latin typeface="Cambria Math" panose="02040503050406030204" pitchFamily="18" charset="0"/>
                        <a:cs typeface="Times New Roman" panose="02020603050405020304" pitchFamily="18" charset="0"/>
                      </a:rPr>
                      <m:t>= </m:t>
                    </m:r>
                  </m:oMath>
                </a14:m>
                <a:r>
                  <a:rPr lang="en-US" altLang="zh-CN" sz="2200" dirty="0">
                    <a:latin typeface="Times New Roman" panose="02020603050405020304" pitchFamily="18" charset="0"/>
                    <a:cs typeface="Times New Roman" panose="02020603050405020304" pitchFamily="18" charset="0"/>
                  </a:rPr>
                  <a:t>the number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𝑆</m:t>
                    </m:r>
                  </m:oMath>
                </a14:m>
                <a:r>
                  <a:rPr lang="en-US" altLang="zh-CN" sz="2200" dirty="0">
                    <a:latin typeface="Times New Roman" panose="02020603050405020304" pitchFamily="18" charset="0"/>
                    <a:cs typeface="Times New Roman" panose="02020603050405020304" pitchFamily="18" charset="0"/>
                  </a:rPr>
                  <a:t>’s among the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𝑛</m:t>
                    </m:r>
                  </m:oMath>
                </a14:m>
                <a:r>
                  <a:rPr lang="en-US" altLang="zh-CN" sz="2200" dirty="0">
                    <a:latin typeface="Times New Roman" panose="02020603050405020304" pitchFamily="18" charset="0"/>
                    <a:cs typeface="Times New Roman" panose="02020603050405020304" pitchFamily="18" charset="0"/>
                  </a:rPr>
                  <a:t> trials, then </a:t>
                </a:r>
                <a14:m>
                  <m:oMath xmlns:m="http://schemas.openxmlformats.org/officeDocument/2006/math">
                    <m:r>
                      <a:rPr lang="en-US" altLang="zh-CN" sz="2200">
                        <a:latin typeface="Cambria Math" panose="02040503050406030204" pitchFamily="18" charset="0"/>
                        <a:cs typeface="Times New Roman" panose="02020603050405020304" pitchFamily="18" charset="0"/>
                      </a:rPr>
                      <m:t>𝑋</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a binomial </a:t>
                </a:r>
                <a:r>
                  <a:rPr lang="en-US" altLang="zh-CN" sz="2200" dirty="0" err="1">
                    <a:latin typeface="Times New Roman" panose="02020603050405020304" pitchFamily="18" charset="0"/>
                    <a:cs typeface="Times New Roman" panose="02020603050405020304" pitchFamily="18" charset="0"/>
                  </a:rPr>
                  <a:t>rv.</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81544" y="2843934"/>
                <a:ext cx="8396931" cy="769441"/>
              </a:xfrm>
              <a:prstGeom prst="rect">
                <a:avLst/>
              </a:prstGeom>
              <a:blipFill>
                <a:blip r:embed="rId3"/>
                <a:stretch>
                  <a:fillRect l="-944" t="-5556" r="-944" b="-15079"/>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xmlns="" id="{389FE198-ED4E-4717-AD22-8D644C8569D1}"/>
              </a:ext>
            </a:extLst>
          </p:cNvPr>
          <p:cNvSpPr>
            <a:spLocks noGrp="1"/>
          </p:cNvSpPr>
          <p:nvPr>
            <p:ph type="sldNum" sz="quarter" idx="11"/>
          </p:nvPr>
        </p:nvSpPr>
        <p:spPr/>
        <p:txBody>
          <a:bodyPr/>
          <a:lstStyle/>
          <a:p>
            <a:pPr>
              <a:defRPr/>
            </a:pPr>
            <a:fld id="{DF2308B0-52A9-437D-9700-D7B37876F5B1}" type="slidenum">
              <a:rPr lang="zh-CN" altLang="en-US" smtClean="0"/>
              <a:pPr>
                <a:defRPr/>
              </a:pPr>
              <a:t>74</a:t>
            </a:fld>
            <a:endParaRPr lang="en-US" altLang="zh-CN" dirty="0"/>
          </a:p>
        </p:txBody>
      </p:sp>
    </p:spTree>
    <p:extLst>
      <p:ext uri="{BB962C8B-B14F-4D97-AF65-F5344CB8AC3E}">
        <p14:creationId xmlns:p14="http://schemas.microsoft.com/office/powerpoint/2010/main" val="235689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431540" y="1178750"/>
                <a:ext cx="7942302"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If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is a </a:t>
                </a:r>
                <a:r>
                  <a:rPr lang="en-US" altLang="zh-CN" sz="2200" dirty="0">
                    <a:solidFill>
                      <a:srgbClr val="FF0000"/>
                    </a:solidFill>
                    <a:latin typeface="Times New Roman" panose="02020603050405020304" pitchFamily="18" charset="0"/>
                    <a:cs typeface="Times New Roman" panose="02020603050405020304" pitchFamily="18" charset="0"/>
                  </a:rPr>
                  <a:t>negative binomial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the  possible values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are </a:t>
                </a:r>
                <a14:m>
                  <m:oMath xmlns:m="http://schemas.openxmlformats.org/officeDocument/2006/math">
                    <m:r>
                      <a:rPr lang="en-US" altLang="zh-CN" sz="2200" i="1" dirty="0">
                        <a:latin typeface="Cambria Math"/>
                      </a:rPr>
                      <m:t>0,1,2,…</m:t>
                    </m:r>
                  </m:oMath>
                </a14:m>
                <a:endParaRPr lang="zh-CN" altLang="en-US" sz="2200" dirty="0"/>
              </a:p>
            </p:txBody>
          </p:sp>
        </mc:Choice>
        <mc:Fallback xmlns="">
          <p:sp>
            <p:nvSpPr>
              <p:cNvPr id="3" name="矩形 2"/>
              <p:cNvSpPr>
                <a:spLocks noRot="1" noChangeAspect="1" noMove="1" noResize="1" noEditPoints="1" noAdjustHandles="1" noChangeArrowheads="1" noChangeShapeType="1" noTextEdit="1"/>
              </p:cNvSpPr>
              <p:nvPr/>
            </p:nvSpPr>
            <p:spPr>
              <a:xfrm>
                <a:off x="431540" y="1178750"/>
                <a:ext cx="7942302" cy="430887"/>
              </a:xfrm>
              <a:prstGeom prst="rect">
                <a:avLst/>
              </a:prstGeom>
              <a:blipFill>
                <a:blip r:embed="rId2"/>
                <a:stretch>
                  <a:fillRect l="-998" t="-8451"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431540" y="1808820"/>
                <a:ext cx="4596258"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We denote the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200">
                        <a:latin typeface="Cambria Math" panose="02040503050406030204" pitchFamily="18" charset="0"/>
                        <a:cs typeface="Times New Roman" panose="02020603050405020304" pitchFamily="18" charset="0"/>
                      </a:rPr>
                      <m:t>𝑋</m:t>
                    </m:r>
                    <m:r>
                      <a:rPr lang="en-US" altLang="zh-CN" sz="2200">
                        <a:latin typeface="Cambria Math" panose="02040503050406030204" pitchFamily="18" charset="0"/>
                        <a:cs typeface="Times New Roman" panose="02020603050405020304" pitchFamily="18" charset="0"/>
                      </a:rPr>
                      <m:t> </m:t>
                    </m:r>
                  </m:oMath>
                </a14:m>
                <a:r>
                  <a:rPr lang="en-US" altLang="zh-CN" sz="2200" dirty="0">
                    <a:latin typeface="Times New Roman" panose="02020603050405020304" pitchFamily="18" charset="0"/>
                    <a:cs typeface="Times New Roman" panose="02020603050405020304" pitchFamily="18" charset="0"/>
                  </a:rPr>
                  <a:t>by </a:t>
                </a:r>
                <a14:m>
                  <m:oMath xmlns:m="http://schemas.openxmlformats.org/officeDocument/2006/math">
                    <m:r>
                      <a:rPr lang="en-US" altLang="zh-CN" sz="2200" b="0" i="1" dirty="0" smtClean="0">
                        <a:latin typeface="Cambria Math"/>
                      </a:rPr>
                      <m:t>𝑛</m:t>
                    </m:r>
                    <m:r>
                      <a:rPr lang="en-US" altLang="zh-CN" sz="2200" i="1" dirty="0">
                        <a:latin typeface="Cambria Math"/>
                      </a:rPr>
                      <m:t>𝑏</m:t>
                    </m:r>
                    <m:r>
                      <a:rPr lang="en-US" altLang="zh-CN" sz="2200" i="1" dirty="0">
                        <a:latin typeface="Cambria Math"/>
                      </a:rPr>
                      <m:t>(</m:t>
                    </m:r>
                    <m:r>
                      <a:rPr lang="en-US" altLang="zh-CN" sz="2200" i="1" dirty="0">
                        <a:latin typeface="Cambria Math"/>
                      </a:rPr>
                      <m:t>𝑥</m:t>
                    </m:r>
                    <m:r>
                      <a:rPr lang="en-US" altLang="zh-CN" sz="2200" i="1" dirty="0">
                        <a:latin typeface="Cambria Math"/>
                      </a:rPr>
                      <m:t>;</m:t>
                    </m:r>
                    <m:r>
                      <a:rPr lang="en-US" altLang="zh-CN" sz="2200" b="0" i="1" dirty="0" smtClean="0">
                        <a:latin typeface="Cambria Math"/>
                      </a:rPr>
                      <m:t>𝑟</m:t>
                    </m:r>
                    <m:r>
                      <a:rPr lang="en-US" altLang="zh-CN" sz="2200" i="1" dirty="0">
                        <a:latin typeface="Cambria Math"/>
                      </a:rPr>
                      <m:t>, </m:t>
                    </m:r>
                    <m:r>
                      <a:rPr lang="en-US" altLang="zh-CN" sz="2200" i="1" dirty="0">
                        <a:latin typeface="Cambria Math"/>
                      </a:rPr>
                      <m:t>𝑝</m:t>
                    </m:r>
                    <m:r>
                      <a:rPr lang="en-US" altLang="zh-CN" sz="2200" i="1" dirty="0">
                        <a:latin typeface="Cambria Math"/>
                      </a:rPr>
                      <m:t>).</m:t>
                    </m:r>
                  </m:oMath>
                </a14:m>
                <a:endParaRPr lang="zh-CN" altLang="en-US" sz="2200" dirty="0"/>
              </a:p>
            </p:txBody>
          </p:sp>
        </mc:Choice>
        <mc:Fallback xmlns="">
          <p:sp>
            <p:nvSpPr>
              <p:cNvPr id="4" name="矩形 3"/>
              <p:cNvSpPr>
                <a:spLocks noRot="1" noChangeAspect="1" noMove="1" noResize="1" noEditPoints="1" noAdjustHandles="1" noChangeArrowheads="1" noChangeShapeType="1" noTextEdit="1"/>
              </p:cNvSpPr>
              <p:nvPr/>
            </p:nvSpPr>
            <p:spPr>
              <a:xfrm>
                <a:off x="431540" y="1808820"/>
                <a:ext cx="4596258" cy="430887"/>
              </a:xfrm>
              <a:prstGeom prst="rect">
                <a:avLst/>
              </a:prstGeom>
              <a:blipFill>
                <a:blip r:embed="rId3"/>
                <a:stretch>
                  <a:fillRect l="-1724"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31539" y="2438890"/>
                <a:ext cx="8010891" cy="769441"/>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Consider</a:t>
                </a:r>
                <a:r>
                  <a:rPr lang="en-US" altLang="zh-CN" sz="2200" dirty="0">
                    <a:latin typeface="+mj-lt"/>
                  </a:rPr>
                  <a:t> </a:t>
                </a:r>
                <a14:m>
                  <m:oMath xmlns:m="http://schemas.openxmlformats.org/officeDocument/2006/math">
                    <m:r>
                      <a:rPr lang="en-US" altLang="zh-CN" sz="2200" i="1" dirty="0">
                        <a:latin typeface="Cambria Math"/>
                      </a:rPr>
                      <m:t>𝑛𝑏</m:t>
                    </m:r>
                    <m:d>
                      <m:dPr>
                        <m:ctrlPr>
                          <a:rPr lang="en-US" altLang="zh-CN" sz="2200" i="1" dirty="0">
                            <a:latin typeface="Cambria Math" charset="0"/>
                          </a:rPr>
                        </m:ctrlPr>
                      </m:dPr>
                      <m:e>
                        <m:r>
                          <a:rPr lang="en-US" altLang="zh-CN" sz="2200" b="0" i="1" dirty="0" smtClean="0">
                            <a:latin typeface="Cambria Math"/>
                          </a:rPr>
                          <m:t>7</m:t>
                        </m:r>
                        <m:r>
                          <a:rPr lang="en-US" altLang="zh-CN" sz="2200" i="1" dirty="0">
                            <a:latin typeface="Cambria Math"/>
                          </a:rPr>
                          <m:t>;</m:t>
                        </m:r>
                        <m:r>
                          <a:rPr lang="en-US" altLang="zh-CN" sz="2200" b="0" i="1" dirty="0" smtClean="0">
                            <a:latin typeface="Cambria Math"/>
                          </a:rPr>
                          <m:t>3</m:t>
                        </m:r>
                        <m:r>
                          <a:rPr lang="en-US" altLang="zh-CN" sz="2200" i="1" dirty="0">
                            <a:latin typeface="Cambria Math"/>
                          </a:rPr>
                          <m:t>, </m:t>
                        </m:r>
                        <m:r>
                          <a:rPr lang="en-US" altLang="zh-CN" sz="2200" i="1" dirty="0">
                            <a:latin typeface="Cambria Math"/>
                          </a:rPr>
                          <m:t>𝑝</m:t>
                        </m:r>
                      </m:e>
                    </m:d>
                    <m:r>
                      <a:rPr lang="en-US" altLang="zh-CN" sz="2200" b="0" i="1" dirty="0" smtClean="0">
                        <a:latin typeface="Cambria Math"/>
                      </a:rPr>
                      <m:t>=</m:t>
                    </m:r>
                    <m:r>
                      <a:rPr lang="en-US" altLang="zh-CN" sz="2200" b="0" i="1" dirty="0" smtClean="0">
                        <a:latin typeface="Cambria Math"/>
                      </a:rPr>
                      <m:t>𝑃</m:t>
                    </m:r>
                    <m:r>
                      <a:rPr lang="en-US" altLang="zh-CN" sz="2200" b="0" i="1" dirty="0" smtClean="0">
                        <a:latin typeface="Cambria Math"/>
                      </a:rPr>
                      <m:t>(</m:t>
                    </m:r>
                    <m:r>
                      <a:rPr lang="en-US" altLang="zh-CN" sz="2200" b="0" i="1" dirty="0" smtClean="0">
                        <a:latin typeface="Cambria Math"/>
                      </a:rPr>
                      <m:t>𝑋</m:t>
                    </m:r>
                    <m:r>
                      <a:rPr lang="en-US" altLang="zh-CN" sz="2200" b="0" i="1" dirty="0" smtClean="0">
                        <a:latin typeface="Cambria Math"/>
                      </a:rPr>
                      <m:t>=7)</m:t>
                    </m:r>
                  </m:oMath>
                </a14:m>
                <a:r>
                  <a:rPr lang="en-US" altLang="zh-CN" sz="2200" dirty="0">
                    <a:latin typeface="+mj-lt"/>
                  </a:rPr>
                  <a:t>, </a:t>
                </a:r>
                <a:r>
                  <a:rPr lang="en-US" altLang="zh-CN" sz="2200" dirty="0">
                    <a:latin typeface="Times New Roman" panose="02020603050405020304" pitchFamily="18" charset="0"/>
                    <a:cs typeface="Times New Roman" panose="02020603050405020304" pitchFamily="18" charset="0"/>
                  </a:rPr>
                  <a:t>the probability that exactly </a:t>
                </a:r>
                <a14:m>
                  <m:oMath xmlns:m="http://schemas.openxmlformats.org/officeDocument/2006/math">
                    <m:r>
                      <a:rPr lang="en-US" altLang="zh-CN" sz="2200" i="1" dirty="0" smtClean="0">
                        <a:latin typeface="Cambria Math"/>
                      </a:rPr>
                      <m:t>7</m:t>
                    </m:r>
                  </m:oMath>
                </a14:m>
                <a:r>
                  <a:rPr lang="en-US" altLang="zh-CN" sz="2200" dirty="0"/>
                  <a:t> </a:t>
                </a:r>
                <a14:m>
                  <m:oMath xmlns:m="http://schemas.openxmlformats.org/officeDocument/2006/math">
                    <m:r>
                      <a:rPr lang="en-US" altLang="zh-CN" sz="2200" i="1" dirty="0" smtClean="0">
                        <a:latin typeface="Cambria Math"/>
                      </a:rPr>
                      <m:t>𝐹</m:t>
                    </m:r>
                  </m:oMath>
                </a14:m>
                <a:r>
                  <a:rPr lang="en-US" altLang="zh-CN" sz="2200" dirty="0"/>
                  <a:t>'s </a:t>
                </a:r>
                <a:r>
                  <a:rPr lang="en-US" altLang="zh-CN" sz="2200" dirty="0">
                    <a:latin typeface="Times New Roman" panose="02020603050405020304" pitchFamily="18" charset="0"/>
                    <a:cs typeface="Times New Roman" panose="02020603050405020304" pitchFamily="18" charset="0"/>
                  </a:rPr>
                  <a:t>occur before the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3</m:t>
                    </m:r>
                  </m:oMath>
                </a14:m>
                <a:r>
                  <a:rPr lang="en-US" altLang="zh-CN" sz="2200" dirty="0">
                    <a:latin typeface="Times New Roman" panose="02020603050405020304" pitchFamily="18" charset="0"/>
                    <a:cs typeface="Times New Roman" panose="02020603050405020304" pitchFamily="18" charset="0"/>
                  </a:rPr>
                  <a:t>rd </a:t>
                </a:r>
                <a14:m>
                  <m:oMath xmlns:m="http://schemas.openxmlformats.org/officeDocument/2006/math">
                    <m:r>
                      <a:rPr lang="en-US" altLang="zh-CN" sz="2200" i="1" dirty="0" smtClean="0">
                        <a:latin typeface="Cambria Math"/>
                      </a:rPr>
                      <m:t>𝑆</m:t>
                    </m:r>
                  </m:oMath>
                </a14:m>
                <a:r>
                  <a:rPr lang="en-US" altLang="zh-CN" sz="2200" dirty="0"/>
                  <a:t>.</a:t>
                </a:r>
                <a:r>
                  <a:rPr lang="en-US" altLang="zh-CN" sz="2200" dirty="0">
                    <a:latin typeface="+mj-lt"/>
                  </a:rPr>
                  <a:t> </a:t>
                </a:r>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31539" y="2438890"/>
                <a:ext cx="8010891" cy="769441"/>
              </a:xfrm>
              <a:prstGeom prst="rect">
                <a:avLst/>
              </a:prstGeom>
              <a:blipFill>
                <a:blip r:embed="rId4"/>
                <a:stretch>
                  <a:fillRect l="-989" t="-5556"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31539" y="3422129"/>
                <a:ext cx="8380499"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In order for this to happen, the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10</m:t>
                    </m:r>
                  </m:oMath>
                </a14:m>
                <a:r>
                  <a:rPr lang="en-US" altLang="zh-CN" sz="2200" dirty="0">
                    <a:latin typeface="Times New Roman" panose="02020603050405020304" pitchFamily="18" charset="0"/>
                    <a:cs typeface="Times New Roman" panose="02020603050405020304" pitchFamily="18" charset="0"/>
                  </a:rPr>
                  <a:t>th trial must be an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𝑆</m:t>
                    </m:r>
                  </m:oMath>
                </a14:m>
                <a:r>
                  <a:rPr lang="en-US" altLang="zh-CN" sz="2200" dirty="0">
                    <a:latin typeface="Times New Roman" panose="02020603050405020304" pitchFamily="18" charset="0"/>
                    <a:cs typeface="Times New Roman" panose="02020603050405020304" pitchFamily="18" charset="0"/>
                  </a:rPr>
                  <a:t> and there must be exactly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2</m:t>
                    </m:r>
                  </m:oMath>
                </a14:m>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𝑆</m:t>
                    </m:r>
                  </m:oMath>
                </a14:m>
                <a:r>
                  <a:rPr lang="en-US" altLang="zh-CN" sz="2200" dirty="0">
                    <a:latin typeface="Times New Roman" panose="02020603050405020304" pitchFamily="18" charset="0"/>
                    <a:cs typeface="Times New Roman" panose="02020603050405020304" pitchFamily="18" charset="0"/>
                  </a:rPr>
                  <a:t>'s among the first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9</m:t>
                    </m:r>
                  </m:oMath>
                </a14:m>
                <a:r>
                  <a:rPr lang="en-US" altLang="zh-CN" sz="2200" dirty="0">
                    <a:latin typeface="Times New Roman" panose="02020603050405020304" pitchFamily="18" charset="0"/>
                    <a:cs typeface="Times New Roman" panose="02020603050405020304" pitchFamily="18" charset="0"/>
                  </a:rPr>
                  <a:t> trials. Thus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431539" y="3422129"/>
                <a:ext cx="8380499" cy="769441"/>
              </a:xfrm>
              <a:prstGeom prst="rect">
                <a:avLst/>
              </a:prstGeom>
              <a:blipFill>
                <a:blip r:embed="rId5"/>
                <a:stretch>
                  <a:fillRect l="-945" t="-4724" r="-291" b="-149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272495" y="4374105"/>
                <a:ext cx="6328977" cy="8530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200" i="1" dirty="0" smtClean="0">
                          <a:latin typeface="Cambria Math"/>
                        </a:rPr>
                        <m:t>𝑛𝑏</m:t>
                      </m:r>
                      <m:d>
                        <m:dPr>
                          <m:ctrlPr>
                            <a:rPr lang="en-US" altLang="zh-CN" sz="2200" i="1" dirty="0">
                              <a:latin typeface="Cambria Math" charset="0"/>
                            </a:rPr>
                          </m:ctrlPr>
                        </m:dPr>
                        <m:e>
                          <m:r>
                            <a:rPr lang="en-US" altLang="zh-CN" sz="2200" i="1" dirty="0">
                              <a:latin typeface="Cambria Math"/>
                            </a:rPr>
                            <m:t>7;3, </m:t>
                          </m:r>
                          <m:r>
                            <a:rPr lang="en-US" altLang="zh-CN" sz="2200" i="1" dirty="0">
                              <a:latin typeface="Cambria Math"/>
                            </a:rPr>
                            <m:t>𝑝</m:t>
                          </m:r>
                        </m:e>
                      </m:d>
                      <m:r>
                        <a:rPr lang="en-US" altLang="zh-CN" sz="2200" i="1" dirty="0">
                          <a:latin typeface="Cambria Math"/>
                        </a:rPr>
                        <m:t>=</m:t>
                      </m:r>
                      <m:d>
                        <m:dPr>
                          <m:ctrlPr>
                            <a:rPr lang="en-US" altLang="zh-CN" sz="2200" i="1" dirty="0" smtClean="0">
                              <a:latin typeface="Cambria Math" charset="0"/>
                            </a:rPr>
                          </m:ctrlPr>
                        </m:dPr>
                        <m:e>
                          <m:f>
                            <m:fPr>
                              <m:type m:val="noBar"/>
                              <m:ctrlPr>
                                <a:rPr lang="en-US" altLang="zh-CN" sz="2200" i="1" dirty="0" smtClean="0">
                                  <a:latin typeface="Cambria Math" charset="0"/>
                                </a:rPr>
                              </m:ctrlPr>
                            </m:fPr>
                            <m:num>
                              <m:r>
                                <a:rPr lang="en-US" altLang="zh-CN" sz="2200" b="0" i="1" dirty="0" smtClean="0">
                                  <a:latin typeface="Cambria Math"/>
                                </a:rPr>
                                <m:t>9</m:t>
                              </m:r>
                            </m:num>
                            <m:den>
                              <m:r>
                                <a:rPr lang="en-US" altLang="zh-CN" sz="2200" b="0" i="1" dirty="0" smtClean="0">
                                  <a:latin typeface="Cambria Math"/>
                                </a:rPr>
                                <m:t>2</m:t>
                              </m:r>
                            </m:den>
                          </m:f>
                        </m:e>
                      </m:d>
                      <m:sSup>
                        <m:sSupPr>
                          <m:ctrlPr>
                            <a:rPr lang="en-US" altLang="zh-CN" sz="2200" b="0" i="1" dirty="0" smtClean="0">
                              <a:latin typeface="Cambria Math" charset="0"/>
                            </a:rPr>
                          </m:ctrlPr>
                        </m:sSupPr>
                        <m:e>
                          <m:r>
                            <a:rPr lang="en-US" altLang="zh-CN" sz="2200" b="0" i="1" dirty="0" smtClean="0">
                              <a:latin typeface="Cambria Math"/>
                            </a:rPr>
                            <m:t>𝑝</m:t>
                          </m:r>
                        </m:e>
                        <m:sup>
                          <m:r>
                            <a:rPr lang="en-US" altLang="zh-CN" sz="2200" b="0" i="1" dirty="0" smtClean="0">
                              <a:latin typeface="Cambria Math"/>
                            </a:rPr>
                            <m:t>2</m:t>
                          </m:r>
                        </m:sup>
                      </m:sSup>
                      <m:sSup>
                        <m:sSupPr>
                          <m:ctrlPr>
                            <a:rPr lang="en-US" altLang="zh-CN" sz="2200" b="0" i="1" dirty="0" smtClean="0">
                              <a:latin typeface="Cambria Math" charset="0"/>
                            </a:rPr>
                          </m:ctrlPr>
                        </m:sSupPr>
                        <m:e>
                          <m:d>
                            <m:dPr>
                              <m:ctrlPr>
                                <a:rPr lang="en-US" altLang="zh-CN" sz="2200" b="0" i="1" dirty="0" smtClean="0">
                                  <a:latin typeface="Cambria Math" charset="0"/>
                                </a:rPr>
                              </m:ctrlPr>
                            </m:dPr>
                            <m:e>
                              <m:r>
                                <a:rPr lang="en-US" altLang="zh-CN" sz="2200" b="0" i="0" dirty="0" smtClean="0">
                                  <a:latin typeface="Cambria Math"/>
                                </a:rPr>
                                <m:t>1−</m:t>
                              </m:r>
                              <m:r>
                                <m:rPr>
                                  <m:sty m:val="p"/>
                                </m:rPr>
                                <a:rPr lang="en-US" altLang="zh-CN" sz="2200" b="0" i="0" dirty="0" smtClean="0">
                                  <a:latin typeface="Cambria Math"/>
                                </a:rPr>
                                <m:t>p</m:t>
                              </m:r>
                            </m:e>
                          </m:d>
                        </m:e>
                        <m:sup>
                          <m:r>
                            <a:rPr lang="en-US" altLang="zh-CN" sz="2200" b="0" i="0" dirty="0" smtClean="0">
                              <a:latin typeface="Cambria Math"/>
                            </a:rPr>
                            <m:t>7</m:t>
                          </m:r>
                        </m:sup>
                      </m:sSup>
                      <m:r>
                        <a:rPr lang="en-US" altLang="zh-CN" sz="2200" b="0" i="1" dirty="0" smtClean="0">
                          <a:latin typeface="Cambria Math"/>
                          <a:ea typeface="Cambria Math"/>
                        </a:rPr>
                        <m:t>∙</m:t>
                      </m:r>
                      <m:r>
                        <a:rPr lang="en-US" altLang="zh-CN" sz="2200" b="0" i="1" dirty="0" smtClean="0">
                          <a:latin typeface="Cambria Math"/>
                          <a:ea typeface="Cambria Math"/>
                        </a:rPr>
                        <m:t>𝑝</m:t>
                      </m:r>
                      <m:r>
                        <a:rPr lang="en-US" altLang="zh-CN" sz="2200" b="0" i="1" dirty="0" smtClean="0">
                          <a:latin typeface="Cambria Math"/>
                          <a:ea typeface="Cambria Math"/>
                        </a:rPr>
                        <m:t>=</m:t>
                      </m:r>
                      <m:d>
                        <m:dPr>
                          <m:ctrlPr>
                            <a:rPr lang="en-US" altLang="zh-CN" sz="2200" b="0" i="1" dirty="0" smtClean="0">
                              <a:latin typeface="Cambria Math" charset="0"/>
                              <a:ea typeface="Cambria Math"/>
                            </a:rPr>
                          </m:ctrlPr>
                        </m:dPr>
                        <m:e>
                          <m:f>
                            <m:fPr>
                              <m:type m:val="noBar"/>
                              <m:ctrlPr>
                                <a:rPr lang="en-US" altLang="zh-CN" sz="2200" b="0" i="1" dirty="0" smtClean="0">
                                  <a:latin typeface="Cambria Math" charset="0"/>
                                  <a:ea typeface="Cambria Math"/>
                                </a:rPr>
                              </m:ctrlPr>
                            </m:fPr>
                            <m:num>
                              <m:r>
                                <a:rPr lang="en-US" altLang="zh-CN" sz="2200" b="0" i="1" dirty="0" smtClean="0">
                                  <a:latin typeface="Cambria Math"/>
                                  <a:ea typeface="Cambria Math"/>
                                </a:rPr>
                                <m:t>9</m:t>
                              </m:r>
                            </m:num>
                            <m:den>
                              <m:r>
                                <a:rPr lang="en-US" altLang="zh-CN" sz="2200" b="0" i="1" dirty="0" smtClean="0">
                                  <a:latin typeface="Cambria Math"/>
                                  <a:ea typeface="Cambria Math"/>
                                </a:rPr>
                                <m:t>2</m:t>
                              </m:r>
                            </m:den>
                          </m:f>
                        </m:e>
                      </m:d>
                      <m:sSup>
                        <m:sSupPr>
                          <m:ctrlPr>
                            <a:rPr lang="en-US" altLang="zh-CN" sz="2200" b="0" i="1" dirty="0" smtClean="0">
                              <a:latin typeface="Cambria Math" charset="0"/>
                              <a:ea typeface="Cambria Math"/>
                            </a:rPr>
                          </m:ctrlPr>
                        </m:sSupPr>
                        <m:e>
                          <m:r>
                            <a:rPr lang="en-US" altLang="zh-CN" sz="2200" b="0" i="1" dirty="0" smtClean="0">
                              <a:latin typeface="Cambria Math"/>
                              <a:ea typeface="Cambria Math"/>
                            </a:rPr>
                            <m:t>𝑝</m:t>
                          </m:r>
                        </m:e>
                        <m:sup>
                          <m:r>
                            <a:rPr lang="en-US" altLang="zh-CN" sz="2200" b="0" i="1" dirty="0" smtClean="0">
                              <a:latin typeface="Cambria Math"/>
                              <a:ea typeface="Cambria Math"/>
                            </a:rPr>
                            <m:t>3</m:t>
                          </m:r>
                        </m:sup>
                      </m:sSup>
                      <m:sSup>
                        <m:sSupPr>
                          <m:ctrlPr>
                            <a:rPr lang="en-US" altLang="zh-CN" sz="2200" b="0" i="1" dirty="0" smtClean="0">
                              <a:latin typeface="Cambria Math" charset="0"/>
                              <a:ea typeface="Cambria Math"/>
                            </a:rPr>
                          </m:ctrlPr>
                        </m:sSupPr>
                        <m:e>
                          <m:d>
                            <m:dPr>
                              <m:ctrlPr>
                                <a:rPr lang="en-US" altLang="zh-CN" sz="2200" b="0" i="1" dirty="0" smtClean="0">
                                  <a:latin typeface="Cambria Math" charset="0"/>
                                  <a:ea typeface="Cambria Math"/>
                                </a:rPr>
                              </m:ctrlPr>
                            </m:dPr>
                            <m:e>
                              <m:r>
                                <a:rPr lang="en-US" altLang="zh-CN" sz="2200" b="0" i="1" dirty="0" smtClean="0">
                                  <a:latin typeface="Cambria Math"/>
                                  <a:ea typeface="Cambria Math"/>
                                </a:rPr>
                                <m:t>1−</m:t>
                              </m:r>
                              <m:r>
                                <a:rPr lang="en-US" altLang="zh-CN" sz="2200" b="0" i="1" dirty="0" smtClean="0">
                                  <a:latin typeface="Cambria Math"/>
                                  <a:ea typeface="Cambria Math"/>
                                </a:rPr>
                                <m:t>𝑝</m:t>
                              </m:r>
                            </m:e>
                          </m:d>
                        </m:e>
                        <m:sup>
                          <m:r>
                            <a:rPr lang="en-US" altLang="zh-CN" sz="2200" b="0" i="1" dirty="0" smtClean="0">
                              <a:latin typeface="Cambria Math"/>
                              <a:ea typeface="Cambria Math"/>
                            </a:rPr>
                            <m:t>7</m:t>
                          </m:r>
                        </m:sup>
                      </m:sSup>
                      <m:r>
                        <a:rPr lang="en-US" altLang="zh-CN" sz="2200" b="0" i="1" dirty="0" smtClean="0">
                          <a:latin typeface="Cambria Math"/>
                          <a:ea typeface="Cambria Math"/>
                        </a:rPr>
                        <m:t>.</m:t>
                      </m:r>
                    </m:oMath>
                  </m:oMathPara>
                </a14:m>
                <a:endParaRPr lang="en-US" altLang="zh-CN" sz="2200" b="0" dirty="0"/>
              </a:p>
            </p:txBody>
          </p:sp>
        </mc:Choice>
        <mc:Fallback xmlns="">
          <p:sp>
            <p:nvSpPr>
              <p:cNvPr id="7" name="矩形 6"/>
              <p:cNvSpPr>
                <a:spLocks noRot="1" noChangeAspect="1" noMove="1" noResize="1" noEditPoints="1" noAdjustHandles="1" noChangeArrowheads="1" noChangeShapeType="1" noTextEdit="1"/>
              </p:cNvSpPr>
              <p:nvPr/>
            </p:nvSpPr>
            <p:spPr>
              <a:xfrm>
                <a:off x="1272495" y="4374105"/>
                <a:ext cx="6328977" cy="853054"/>
              </a:xfrm>
              <a:prstGeom prst="rect">
                <a:avLst/>
              </a:prstGeom>
              <a:blipFill rotWithShape="1">
                <a:blip r:embed="rId6"/>
                <a:stretch>
                  <a:fillRect/>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xmlns="" id="{99A05176-7A49-4BE9-A8A6-46CE70BFF54D}"/>
              </a:ext>
            </a:extLst>
          </p:cNvPr>
          <p:cNvSpPr>
            <a:spLocks noGrp="1"/>
          </p:cNvSpPr>
          <p:nvPr>
            <p:ph type="sldNum" sz="quarter" idx="11"/>
          </p:nvPr>
        </p:nvSpPr>
        <p:spPr/>
        <p:txBody>
          <a:bodyPr/>
          <a:lstStyle/>
          <a:p>
            <a:pPr>
              <a:defRPr/>
            </a:pPr>
            <a:fld id="{DF2308B0-52A9-437D-9700-D7B37876F5B1}" type="slidenum">
              <a:rPr lang="zh-CN" altLang="en-US" smtClean="0"/>
              <a:pPr>
                <a:defRPr/>
              </a:pPr>
              <a:t>75</a:t>
            </a:fld>
            <a:endParaRPr lang="en-US" altLang="zh-CN" dirty="0"/>
          </a:p>
        </p:txBody>
      </p:sp>
    </p:spTree>
    <p:extLst>
      <p:ext uri="{BB962C8B-B14F-4D97-AF65-F5344CB8AC3E}">
        <p14:creationId xmlns:p14="http://schemas.microsoft.com/office/powerpoint/2010/main" val="3460102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341530" y="1448780"/>
                <a:ext cx="7934223" cy="769441"/>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If </a:t>
                </a:r>
                <a14:m>
                  <m:oMath xmlns:m="http://schemas.openxmlformats.org/officeDocument/2006/math">
                    <m:r>
                      <a:rPr lang="en-US" altLang="zh-CN" sz="220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is a </a:t>
                </a:r>
                <a:r>
                  <a:rPr lang="en-US" altLang="zh-CN" sz="2200" dirty="0">
                    <a:solidFill>
                      <a:srgbClr val="FF0000"/>
                    </a:solidFill>
                    <a:latin typeface="Times New Roman" panose="02020603050405020304" pitchFamily="18" charset="0"/>
                    <a:cs typeface="Times New Roman" panose="02020603050405020304" pitchFamily="18" charset="0"/>
                  </a:rPr>
                  <a:t>negative binomial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with </a:t>
                </a:r>
                <a14:m>
                  <m:oMath xmlns:m="http://schemas.openxmlformats.org/officeDocument/2006/math">
                    <m:r>
                      <a:rPr lang="en-US" altLang="zh-CN" sz="2200">
                        <a:latin typeface="Cambria Math" panose="02040503050406030204" pitchFamily="18" charset="0"/>
                        <a:cs typeface="Times New Roman" panose="02020603050405020304" pitchFamily="18" charset="0"/>
                      </a:rPr>
                      <m:t>𝑟</m:t>
                    </m:r>
                    <m:r>
                      <a:rPr lang="en-US" altLang="zh-CN" sz="2200">
                        <a:latin typeface="Cambria Math" panose="02040503050406030204" pitchFamily="18" charset="0"/>
                        <a:cs typeface="Times New Roman" panose="02020603050405020304" pitchFamily="18" charset="0"/>
                      </a:rPr>
                      <m:t>=</m:t>
                    </m:r>
                  </m:oMath>
                </a14:m>
                <a:r>
                  <a:rPr lang="en-US" altLang="zh-CN" sz="2200" dirty="0">
                    <a:latin typeface="Times New Roman" panose="02020603050405020304" pitchFamily="18" charset="0"/>
                    <a:cs typeface="Times New Roman" panose="02020603050405020304" pitchFamily="18" charset="0"/>
                  </a:rPr>
                  <a:t> number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𝑆</m:t>
                    </m:r>
                  </m:oMath>
                </a14:m>
                <a:r>
                  <a:rPr lang="en-US" altLang="zh-CN" sz="2200" dirty="0">
                    <a:latin typeface="Times New Roman" panose="02020603050405020304" pitchFamily="18" charset="0"/>
                    <a:cs typeface="Times New Roman" panose="02020603050405020304" pitchFamily="18" charset="0"/>
                  </a:rPr>
                  <a:t>’s and </a:t>
                </a:r>
                <a14:m>
                  <m:oMath xmlns:m="http://schemas.openxmlformats.org/officeDocument/2006/math">
                    <m:r>
                      <a:rPr lang="en-US" altLang="zh-CN" sz="2200">
                        <a:latin typeface="Cambria Math" panose="02040503050406030204" pitchFamily="18" charset="0"/>
                        <a:cs typeface="Times New Roman" panose="02020603050405020304" pitchFamily="18" charset="0"/>
                      </a:rPr>
                      <m:t>𝑝</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𝑃</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𝑆</m:t>
                    </m:r>
                    <m:r>
                      <a:rPr lang="en-US" altLang="zh-CN" sz="2200">
                        <a:latin typeface="Cambria Math" panose="02040503050406030204" pitchFamily="18" charset="0"/>
                        <a:cs typeface="Times New Roman" panose="02020603050405020304" pitchFamily="18" charset="0"/>
                      </a:rPr>
                      <m:t>)</m:t>
                    </m:r>
                  </m:oMath>
                </a14:m>
                <a:r>
                  <a:rPr lang="en-US" altLang="zh-CN" sz="2200" dirty="0">
                    <a:latin typeface="Times New Roman" panose="02020603050405020304" pitchFamily="18" charset="0"/>
                    <a:cs typeface="Times New Roman" panose="02020603050405020304" pitchFamily="18" charset="0"/>
                  </a:rPr>
                  <a:t>,</a:t>
                </a:r>
              </a:p>
              <a:p>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then it has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341530" y="1448780"/>
                <a:ext cx="7934223" cy="769441"/>
              </a:xfrm>
              <a:prstGeom prst="rect">
                <a:avLst/>
              </a:prstGeom>
              <a:blipFill>
                <a:blip r:embed="rId2"/>
                <a:stretch>
                  <a:fillRect l="-998" t="-5556" r="-77" b="-15079"/>
                </a:stretch>
              </a:blipFill>
            </p:spPr>
            <p:txBody>
              <a:bodyPr/>
              <a:lstStyle/>
              <a:p>
                <a:r>
                  <a:rPr lang="zh-CN" altLang="en-US">
                    <a:noFill/>
                  </a:rPr>
                  <a:t> </a:t>
                </a:r>
              </a:p>
            </p:txBody>
          </p:sp>
        </mc:Fallback>
      </mc:AlternateContent>
      <p:sp>
        <p:nvSpPr>
          <p:cNvPr id="3" name="TextBox 2"/>
          <p:cNvSpPr txBox="1"/>
          <p:nvPr/>
        </p:nvSpPr>
        <p:spPr>
          <a:xfrm>
            <a:off x="334997" y="908719"/>
            <a:ext cx="211523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Proposition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206515" y="2213865"/>
                <a:ext cx="7279493" cy="11780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𝑛𝑏</m:t>
                      </m:r>
                      <m:d>
                        <m:dPr>
                          <m:ctrlPr>
                            <a:rPr lang="en-US" altLang="zh-CN" sz="2200" b="0" i="1" smtClean="0">
                              <a:latin typeface="Cambria Math" charset="0"/>
                            </a:rPr>
                          </m:ctrlPr>
                        </m:dPr>
                        <m:e>
                          <m:r>
                            <a:rPr lang="en-US" altLang="zh-CN" sz="2200" b="0" i="1" smtClean="0">
                              <a:latin typeface="Cambria Math"/>
                            </a:rPr>
                            <m:t>𝑥</m:t>
                          </m:r>
                          <m:r>
                            <a:rPr lang="en-US" altLang="zh-CN" sz="2200" b="0" i="1" smtClean="0">
                              <a:latin typeface="Cambria Math"/>
                            </a:rPr>
                            <m:t>;</m:t>
                          </m:r>
                          <m:r>
                            <a:rPr lang="en-US" altLang="zh-CN" sz="2200" b="0" i="1" smtClean="0">
                              <a:latin typeface="Cambria Math"/>
                            </a:rPr>
                            <m:t>𝑟</m:t>
                          </m:r>
                          <m:r>
                            <a:rPr lang="en-US" altLang="zh-CN" sz="2200" b="0" i="1" smtClean="0">
                              <a:latin typeface="Cambria Math"/>
                            </a:rPr>
                            <m:t>,</m:t>
                          </m:r>
                          <m:r>
                            <a:rPr lang="en-US" altLang="zh-CN" sz="2200" b="0" i="1" smtClean="0">
                              <a:latin typeface="Cambria Math"/>
                            </a:rPr>
                            <m:t>𝑝</m:t>
                          </m:r>
                        </m:e>
                      </m:d>
                      <m:r>
                        <a:rPr lang="en-US" altLang="zh-CN" sz="2200" b="0" i="1" smtClean="0">
                          <a:latin typeface="Cambria Math"/>
                        </a:rPr>
                        <m:t>=</m:t>
                      </m:r>
                      <m:d>
                        <m:dPr>
                          <m:begChr m:val="{"/>
                          <m:endChr m:val=""/>
                          <m:ctrlPr>
                            <a:rPr lang="en-US" altLang="zh-CN" sz="2200" b="0" i="1" smtClean="0">
                              <a:latin typeface="Cambria Math" charset="0"/>
                            </a:rPr>
                          </m:ctrlPr>
                        </m:dPr>
                        <m:e>
                          <m:eqArr>
                            <m:eqArrPr>
                              <m:ctrlPr>
                                <a:rPr lang="en-US" altLang="zh-CN" sz="2200" b="0" i="1" smtClean="0">
                                  <a:latin typeface="Cambria Math" charset="0"/>
                                </a:rPr>
                              </m:ctrlPr>
                            </m:eqArrPr>
                            <m:e>
                              <m:d>
                                <m:dPr>
                                  <m:ctrlPr>
                                    <a:rPr lang="en-US" altLang="zh-CN" sz="2200" b="0" i="1" smtClean="0">
                                      <a:latin typeface="Cambria Math" charset="0"/>
                                    </a:rPr>
                                  </m:ctrlPr>
                                </m:dPr>
                                <m:e>
                                  <m:f>
                                    <m:fPr>
                                      <m:type m:val="noBar"/>
                                      <m:ctrlPr>
                                        <a:rPr lang="en-US" altLang="zh-CN" sz="2200" b="0" i="1" smtClean="0">
                                          <a:latin typeface="Cambria Math" charset="0"/>
                                        </a:rPr>
                                      </m:ctrlPr>
                                    </m:fPr>
                                    <m:num>
                                      <m:r>
                                        <a:rPr lang="en-US" altLang="zh-CN" sz="2200" b="0" i="1" smtClean="0">
                                          <a:latin typeface="Cambria Math"/>
                                        </a:rPr>
                                        <m:t>𝑥</m:t>
                                      </m:r>
                                      <m:r>
                                        <a:rPr lang="en-US" altLang="zh-CN" sz="2200" b="0" i="1" smtClean="0">
                                          <a:latin typeface="Cambria Math"/>
                                        </a:rPr>
                                        <m:t>+</m:t>
                                      </m:r>
                                      <m:r>
                                        <a:rPr lang="en-US" altLang="zh-CN" sz="2200" b="0" i="1" smtClean="0">
                                          <a:latin typeface="Cambria Math"/>
                                        </a:rPr>
                                        <m:t>𝑟</m:t>
                                      </m:r>
                                      <m:r>
                                        <a:rPr lang="en-US" altLang="zh-CN" sz="2200" b="0" i="1" smtClean="0">
                                          <a:latin typeface="Cambria Math"/>
                                        </a:rPr>
                                        <m:t>−1</m:t>
                                      </m:r>
                                    </m:num>
                                    <m:den>
                                      <m:r>
                                        <a:rPr lang="en-US" altLang="zh-CN" sz="2200" b="0" i="1" smtClean="0">
                                          <a:latin typeface="Cambria Math"/>
                                        </a:rPr>
                                        <m:t>𝑟</m:t>
                                      </m:r>
                                      <m:r>
                                        <a:rPr lang="en-US" altLang="zh-CN" sz="2200" b="0" i="1" smtClean="0">
                                          <a:latin typeface="Cambria Math"/>
                                        </a:rPr>
                                        <m:t>−1</m:t>
                                      </m:r>
                                    </m:den>
                                  </m:f>
                                </m:e>
                              </m:d>
                              <m:sSup>
                                <m:sSupPr>
                                  <m:ctrlPr>
                                    <a:rPr lang="en-US" altLang="zh-CN" sz="2200" b="0" i="1" smtClean="0">
                                      <a:latin typeface="Cambria Math" charset="0"/>
                                    </a:rPr>
                                  </m:ctrlPr>
                                </m:sSupPr>
                                <m:e>
                                  <m:r>
                                    <a:rPr lang="en-US" altLang="zh-CN" sz="2200" b="0" i="1" smtClean="0">
                                      <a:latin typeface="Cambria Math"/>
                                    </a:rPr>
                                    <m:t>𝑝</m:t>
                                  </m:r>
                                </m:e>
                                <m:sup>
                                  <m:r>
                                    <a:rPr lang="en-US" altLang="zh-CN" sz="2200" b="0" i="1" smtClean="0">
                                      <a:latin typeface="Cambria Math"/>
                                    </a:rPr>
                                    <m:t>𝑟</m:t>
                                  </m:r>
                                </m:sup>
                              </m:sSup>
                              <m:sSup>
                                <m:sSupPr>
                                  <m:ctrlPr>
                                    <a:rPr lang="en-US" altLang="zh-CN" sz="2200" b="0" i="1" smtClean="0">
                                      <a:latin typeface="Cambria Math" charset="0"/>
                                    </a:rPr>
                                  </m:ctrlPr>
                                </m:sSupPr>
                                <m:e>
                                  <m:d>
                                    <m:dPr>
                                      <m:ctrlPr>
                                        <a:rPr lang="en-US" altLang="zh-CN" sz="2200" b="0" i="1" smtClean="0">
                                          <a:latin typeface="Cambria Math" charset="0"/>
                                        </a:rPr>
                                      </m:ctrlPr>
                                    </m:dPr>
                                    <m:e>
                                      <m:r>
                                        <a:rPr lang="en-US" altLang="zh-CN" sz="2200" b="0" i="1" smtClean="0">
                                          <a:latin typeface="Cambria Math"/>
                                        </a:rPr>
                                        <m:t>1−</m:t>
                                      </m:r>
                                      <m:r>
                                        <a:rPr lang="en-US" altLang="zh-CN" sz="2200" b="0" i="1" smtClean="0">
                                          <a:latin typeface="Cambria Math"/>
                                        </a:rPr>
                                        <m:t>𝑝</m:t>
                                      </m:r>
                                    </m:e>
                                  </m:d>
                                </m:e>
                                <m:sup>
                                  <m:r>
                                    <a:rPr lang="en-US" altLang="zh-CN" sz="2200" b="0" i="1" smtClean="0">
                                      <a:latin typeface="Cambria Math"/>
                                    </a:rPr>
                                    <m:t>𝑥</m:t>
                                  </m:r>
                                </m:sup>
                              </m:sSup>
                              <m:r>
                                <a:rPr lang="en-US" altLang="zh-CN" sz="2200" b="0" i="1" smtClean="0">
                                  <a:latin typeface="Cambria Math"/>
                                </a:rPr>
                                <m:t>,  </m:t>
                              </m:r>
                              <m:r>
                                <a:rPr lang="en-US" altLang="zh-CN" sz="2200" b="0" i="1" smtClean="0">
                                  <a:latin typeface="Cambria Math"/>
                                </a:rPr>
                                <m:t>𝑥</m:t>
                              </m:r>
                              <m:r>
                                <a:rPr lang="en-US" altLang="zh-CN" sz="2200" b="0" i="1" smtClean="0">
                                  <a:latin typeface="Cambria Math"/>
                                </a:rPr>
                                <m:t>=0,1,2,…,</m:t>
                              </m:r>
                            </m:e>
                            <m:e>
                              <m:r>
                                <a:rPr lang="en-US" altLang="zh-CN" sz="2200" b="0" i="1" smtClean="0">
                                  <a:latin typeface="Cambria Math"/>
                                </a:rPr>
                                <m:t>           0,               </m:t>
                              </m:r>
                              <m:r>
                                <a:rPr lang="en-US" altLang="zh-CN" sz="2200" b="0" i="1" smtClean="0">
                                  <a:latin typeface="Cambria Math"/>
                                </a:rPr>
                                <m:t>𝑜𝑡h𝑒𝑟𝑤𝑖𝑠𝑒</m:t>
                              </m:r>
                            </m:e>
                          </m:eqArr>
                          <m:r>
                            <a:rPr lang="en-US" altLang="zh-CN" sz="2200" b="0" i="1" smtClean="0">
                              <a:latin typeface="Cambria Math"/>
                            </a:rPr>
                            <m:t>.</m:t>
                          </m:r>
                        </m:e>
                      </m:d>
                    </m:oMath>
                  </m:oMathPara>
                </a14:m>
                <a:endParaRPr lang="zh-CN" altLang="en-US" sz="22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06515" y="2213865"/>
                <a:ext cx="7279493" cy="117801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10056" y="3429000"/>
                <a:ext cx="8059450" cy="769441"/>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In the special case </a:t>
                </a:r>
                <a14:m>
                  <m:oMath xmlns:m="http://schemas.openxmlformats.org/officeDocument/2006/math">
                    <m:r>
                      <a:rPr lang="en-US" altLang="zh-CN" sz="2200">
                        <a:latin typeface="Cambria Math" panose="02040503050406030204" pitchFamily="18" charset="0"/>
                        <a:cs typeface="Times New Roman" panose="02020603050405020304" pitchFamily="18" charset="0"/>
                      </a:rPr>
                      <m:t>𝑟</m:t>
                    </m:r>
                    <m:r>
                      <a:rPr lang="en-US" altLang="zh-CN" sz="2200">
                        <a:latin typeface="Cambria Math" panose="02040503050406030204" pitchFamily="18" charset="0"/>
                        <a:cs typeface="Times New Roman" panose="02020603050405020304" pitchFamily="18" charset="0"/>
                      </a:rPr>
                      <m:t>=1</m:t>
                    </m:r>
                  </m:oMath>
                </a14:m>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is the number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𝐹</m:t>
                    </m:r>
                  </m:oMath>
                </a14:m>
                <a:r>
                  <a:rPr lang="en-US" altLang="zh-CN" sz="2200" dirty="0">
                    <a:latin typeface="Times New Roman" panose="02020603050405020304" pitchFamily="18" charset="0"/>
                    <a:cs typeface="Times New Roman" panose="02020603050405020304" pitchFamily="18" charset="0"/>
                  </a:rPr>
                  <a:t>’s until the first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𝑆</m:t>
                    </m:r>
                  </m:oMath>
                </a14:m>
                <a:r>
                  <a:rPr lang="en-US" altLang="zh-CN" sz="2200" dirty="0">
                    <a:latin typeface="Times New Roman" panose="02020603050405020304" pitchFamily="18" charset="0"/>
                    <a:cs typeface="Times New Roman" panose="02020603050405020304" pitchFamily="18" charset="0"/>
                  </a:rPr>
                  <a:t>, with</a:t>
                </a:r>
              </a:p>
              <a:p>
                <a:r>
                  <a:rPr lang="en-US" altLang="zh-CN" sz="2200" dirty="0">
                    <a:latin typeface="Times New Roman" panose="02020603050405020304" pitchFamily="18" charset="0"/>
                    <a:cs typeface="Times New Roman" panose="02020603050405020304" pitchFamily="18" charset="0"/>
                  </a:rPr>
                  <a:t>the </a:t>
                </a:r>
                <a:r>
                  <a:rPr lang="en-US" altLang="zh-CN" sz="2200" dirty="0" err="1">
                    <a:latin typeface="Times New Roman" panose="02020603050405020304" pitchFamily="18" charset="0"/>
                    <a:cs typeface="Times New Roman" panose="02020603050405020304" pitchFamily="18" charset="0"/>
                  </a:rPr>
                  <a:t>pmf</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310056" y="3429000"/>
                <a:ext cx="8059450" cy="769441"/>
              </a:xfrm>
              <a:prstGeom prst="rect">
                <a:avLst/>
              </a:prstGeom>
              <a:blipFill>
                <a:blip r:embed="rId4"/>
                <a:stretch>
                  <a:fillRect l="-983" t="-5556"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07980" y="4237729"/>
                <a:ext cx="5707332" cy="7291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𝑛𝑏</m:t>
                      </m:r>
                      <m:d>
                        <m:dPr>
                          <m:ctrlPr>
                            <a:rPr lang="en-US" altLang="zh-CN" sz="2200" b="0" i="1" smtClean="0">
                              <a:latin typeface="Cambria Math" charset="0"/>
                            </a:rPr>
                          </m:ctrlPr>
                        </m:dPr>
                        <m:e>
                          <m:r>
                            <a:rPr lang="en-US" altLang="zh-CN" sz="2200" b="0" i="1" smtClean="0">
                              <a:latin typeface="Cambria Math"/>
                            </a:rPr>
                            <m:t>𝑥</m:t>
                          </m:r>
                          <m:r>
                            <a:rPr lang="en-US" altLang="zh-CN" sz="2200" b="0" i="1" smtClean="0">
                              <a:latin typeface="Cambria Math"/>
                            </a:rPr>
                            <m:t>;1,</m:t>
                          </m:r>
                          <m:r>
                            <a:rPr lang="en-US" altLang="zh-CN" sz="2200" b="0" i="1" smtClean="0">
                              <a:latin typeface="Cambria Math"/>
                            </a:rPr>
                            <m:t>𝑝</m:t>
                          </m:r>
                        </m:e>
                      </m:d>
                      <m:r>
                        <a:rPr lang="en-US" altLang="zh-CN" sz="2200" b="0" i="1" smtClean="0">
                          <a:latin typeface="Cambria Math"/>
                        </a:rPr>
                        <m:t>=</m:t>
                      </m:r>
                      <m:d>
                        <m:dPr>
                          <m:begChr m:val="{"/>
                          <m:endChr m:val=""/>
                          <m:ctrlPr>
                            <a:rPr lang="en-US" altLang="zh-CN" sz="2200" b="0" i="1" smtClean="0">
                              <a:latin typeface="Cambria Math" charset="0"/>
                            </a:rPr>
                          </m:ctrlPr>
                        </m:dPr>
                        <m:e>
                          <m:eqArr>
                            <m:eqArrPr>
                              <m:ctrlPr>
                                <a:rPr lang="en-US" altLang="zh-CN" sz="2200" b="0" i="1" smtClean="0">
                                  <a:latin typeface="Cambria Math" charset="0"/>
                                </a:rPr>
                              </m:ctrlPr>
                            </m:eqArrPr>
                            <m:e>
                              <m:r>
                                <a:rPr lang="en-US" altLang="zh-CN" sz="2200" b="0" i="1" smtClean="0">
                                  <a:latin typeface="Cambria Math"/>
                                </a:rPr>
                                <m:t>𝑝</m:t>
                              </m:r>
                              <m:sSup>
                                <m:sSupPr>
                                  <m:ctrlPr>
                                    <a:rPr lang="en-US" altLang="zh-CN" sz="2200" b="0" i="1" smtClean="0">
                                      <a:latin typeface="Cambria Math" charset="0"/>
                                    </a:rPr>
                                  </m:ctrlPr>
                                </m:sSupPr>
                                <m:e>
                                  <m:d>
                                    <m:dPr>
                                      <m:ctrlPr>
                                        <a:rPr lang="en-US" altLang="zh-CN" sz="2200" b="0" i="1" smtClean="0">
                                          <a:latin typeface="Cambria Math" charset="0"/>
                                        </a:rPr>
                                      </m:ctrlPr>
                                    </m:dPr>
                                    <m:e>
                                      <m:r>
                                        <a:rPr lang="en-US" altLang="zh-CN" sz="2200" b="0" i="1" smtClean="0">
                                          <a:latin typeface="Cambria Math"/>
                                        </a:rPr>
                                        <m:t>1−</m:t>
                                      </m:r>
                                      <m:r>
                                        <a:rPr lang="en-US" altLang="zh-CN" sz="2200" b="0" i="1" smtClean="0">
                                          <a:latin typeface="Cambria Math"/>
                                        </a:rPr>
                                        <m:t>𝑝</m:t>
                                      </m:r>
                                    </m:e>
                                  </m:d>
                                </m:e>
                                <m:sup>
                                  <m:r>
                                    <a:rPr lang="en-US" altLang="zh-CN" sz="2200" b="0" i="1" smtClean="0">
                                      <a:latin typeface="Cambria Math"/>
                                    </a:rPr>
                                    <m:t>𝑥</m:t>
                                  </m:r>
                                </m:sup>
                              </m:sSup>
                              <m:r>
                                <a:rPr lang="en-US" altLang="zh-CN" sz="2200" b="0" i="1" smtClean="0">
                                  <a:latin typeface="Cambria Math"/>
                                </a:rPr>
                                <m:t>,       </m:t>
                              </m:r>
                              <m:r>
                                <a:rPr lang="en-US" altLang="zh-CN" sz="2200" b="0" i="1" smtClean="0">
                                  <a:latin typeface="Cambria Math"/>
                                </a:rPr>
                                <m:t>𝑥</m:t>
                              </m:r>
                              <m:r>
                                <a:rPr lang="en-US" altLang="zh-CN" sz="2200" b="0" i="1" smtClean="0">
                                  <a:latin typeface="Cambria Math"/>
                                </a:rPr>
                                <m:t>=0,1,2,…,</m:t>
                              </m:r>
                            </m:e>
                            <m:e>
                              <m:r>
                                <a:rPr lang="en-US" altLang="zh-CN" sz="2200" b="0" i="1" smtClean="0">
                                  <a:latin typeface="Cambria Math"/>
                                </a:rPr>
                                <m:t>     0,              </m:t>
                              </m:r>
                              <m:r>
                                <a:rPr lang="en-US" altLang="zh-CN" sz="2200" b="0" i="1" smtClean="0">
                                  <a:latin typeface="Cambria Math"/>
                                </a:rPr>
                                <m:t>𝑜𝑡h𝑒𝑟𝑤𝑖𝑠𝑒</m:t>
                              </m:r>
                            </m:e>
                          </m:eqArr>
                          <m:r>
                            <a:rPr lang="en-US" altLang="zh-CN" sz="2200" b="0" i="1" smtClean="0">
                              <a:latin typeface="Cambria Math"/>
                            </a:rPr>
                            <m:t>.</m:t>
                          </m:r>
                        </m:e>
                      </m:d>
                    </m:oMath>
                  </m:oMathPara>
                </a14:m>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07980" y="4237729"/>
                <a:ext cx="5707332" cy="729174"/>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75284" y="5073121"/>
                <a:ext cx="8605864" cy="430887"/>
              </a:xfrm>
              <a:prstGeom prst="rect">
                <a:avLst/>
              </a:prstGeom>
              <a:noFill/>
            </p:spPr>
            <p:txBody>
              <a:bodyPr wrap="square" rtlCol="0">
                <a:spAutoFit/>
              </a:bodyPr>
              <a:lstStyle/>
              <a:p>
                <a14:m>
                  <m:oMath xmlns:m="http://schemas.openxmlformats.org/officeDocument/2006/math">
                    <m:r>
                      <a:rPr lang="en-US" altLang="zh-CN" sz="2200">
                        <a:latin typeface="Cambria Math" panose="02040503050406030204" pitchFamily="18" charset="0"/>
                        <a:cs typeface="Times New Roman" panose="02020603050405020304" pitchFamily="18" charset="0"/>
                      </a:rPr>
                      <m:t>𝑌</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𝑋</m:t>
                    </m:r>
                    <m:r>
                      <a:rPr lang="en-US" altLang="zh-CN" sz="2200">
                        <a:latin typeface="Cambria Math" panose="02040503050406030204" pitchFamily="18" charset="0"/>
                        <a:cs typeface="Times New Roman" panose="02020603050405020304" pitchFamily="18" charset="0"/>
                      </a:rPr>
                      <m:t>+1</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the number of trials until the first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𝑆</m:t>
                    </m:r>
                  </m:oMath>
                </a14:m>
                <a:r>
                  <a:rPr lang="en-US" altLang="zh-CN" sz="2200" dirty="0">
                    <a:latin typeface="Times New Roman" panose="02020603050405020304" pitchFamily="18" charset="0"/>
                    <a:cs typeface="Times New Roman" panose="02020603050405020304" pitchFamily="18" charset="0"/>
                  </a:rPr>
                  <a:t>, which is a geometric </a:t>
                </a:r>
                <a:r>
                  <a:rPr lang="en-US" altLang="zh-CN" sz="2200" dirty="0" err="1">
                    <a:latin typeface="Times New Roman" panose="02020603050405020304" pitchFamily="18" charset="0"/>
                    <a:cs typeface="Times New Roman" panose="02020603050405020304" pitchFamily="18" charset="0"/>
                  </a:rPr>
                  <a:t>rv.</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75284" y="5073121"/>
                <a:ext cx="8605864" cy="430887"/>
              </a:xfrm>
              <a:prstGeom prst="rect">
                <a:avLst/>
              </a:prstGeom>
              <a:blipFill>
                <a:blip r:embed="rId6"/>
                <a:stretch>
                  <a:fillRect l="-71" t="-9859" b="-28169"/>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xmlns="" id="{5F4E8DD9-B670-4057-B2E5-BF8A5888F806}"/>
              </a:ext>
            </a:extLst>
          </p:cNvPr>
          <p:cNvSpPr>
            <a:spLocks noGrp="1"/>
          </p:cNvSpPr>
          <p:nvPr>
            <p:ph type="sldNum" sz="quarter" idx="11"/>
          </p:nvPr>
        </p:nvSpPr>
        <p:spPr/>
        <p:txBody>
          <a:bodyPr/>
          <a:lstStyle/>
          <a:p>
            <a:pPr>
              <a:defRPr/>
            </a:pPr>
            <a:fld id="{DF2308B0-52A9-437D-9700-D7B37876F5B1}" type="slidenum">
              <a:rPr lang="zh-CN" altLang="en-US" smtClean="0"/>
              <a:pPr>
                <a:defRPr/>
              </a:pPr>
              <a:t>76</a:t>
            </a:fld>
            <a:endParaRPr lang="en-US" altLang="zh-CN" dirty="0"/>
          </a:p>
        </p:txBody>
      </p:sp>
    </p:spTree>
    <p:extLst>
      <p:ext uri="{BB962C8B-B14F-4D97-AF65-F5344CB8AC3E}">
        <p14:creationId xmlns:p14="http://schemas.microsoft.com/office/powerpoint/2010/main" val="153197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206515" y="1493785"/>
                <a:ext cx="8506922" cy="1785104"/>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A doctor wishes to recruit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5</m:t>
                    </m:r>
                  </m:oMath>
                </a14:m>
                <a:r>
                  <a:rPr lang="en-US" altLang="zh-CN" sz="2200" dirty="0">
                    <a:latin typeface="Times New Roman" panose="02020603050405020304" pitchFamily="18" charset="0"/>
                    <a:cs typeface="Times New Roman" panose="02020603050405020304" pitchFamily="18" charset="0"/>
                  </a:rPr>
                  <a:t> couples, each of whom is expecting their first child, to participate in a new natural childbirth regimen. Let </a:t>
                </a:r>
                <a14:m>
                  <m:oMath xmlns:m="http://schemas.openxmlformats.org/officeDocument/2006/math">
                    <m:r>
                      <a:rPr lang="en-US" altLang="zh-CN" sz="2200">
                        <a:latin typeface="Cambria Math" panose="02040503050406030204" pitchFamily="18" charset="0"/>
                        <a:cs typeface="Times New Roman" panose="02020603050405020304" pitchFamily="18" charset="0"/>
                      </a:rPr>
                      <m:t>𝑝</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𝑃</m:t>
                    </m:r>
                    <m:r>
                      <a:rPr lang="en-US" altLang="zh-CN" sz="2200">
                        <a:latin typeface="Cambria Math" panose="02040503050406030204" pitchFamily="18" charset="0"/>
                        <a:cs typeface="Times New Roman" panose="02020603050405020304" pitchFamily="18" charset="0"/>
                      </a:rPr>
                      <m:t>(</m:t>
                    </m:r>
                  </m:oMath>
                </a14:m>
                <a:r>
                  <a:rPr lang="en-US" altLang="zh-CN" sz="2200" dirty="0">
                    <a:latin typeface="Times New Roman" panose="02020603050405020304" pitchFamily="18" charset="0"/>
                    <a:cs typeface="Times New Roman" panose="02020603050405020304" pitchFamily="18" charset="0"/>
                  </a:rPr>
                  <a:t>a randomly selected couple agrees to participate). If </a:t>
                </a:r>
              </a:p>
              <a:p>
                <a:pPr algn="just"/>
                <a14:m>
                  <m:oMath xmlns:m="http://schemas.openxmlformats.org/officeDocument/2006/math">
                    <m:r>
                      <a:rPr lang="en-US" altLang="zh-CN" sz="2200">
                        <a:latin typeface="Cambria Math" panose="02040503050406030204" pitchFamily="18" charset="0"/>
                        <a:cs typeface="Times New Roman" panose="02020603050405020304" pitchFamily="18" charset="0"/>
                      </a:rPr>
                      <m:t>𝑝</m:t>
                    </m:r>
                    <m:r>
                      <a:rPr lang="en-US" altLang="zh-CN" sz="2200">
                        <a:latin typeface="Cambria Math" panose="02040503050406030204" pitchFamily="18" charset="0"/>
                        <a:cs typeface="Times New Roman" panose="02020603050405020304" pitchFamily="18" charset="0"/>
                      </a:rPr>
                      <m:t>=0.2</m:t>
                    </m:r>
                  </m:oMath>
                </a14:m>
                <a:r>
                  <a:rPr lang="en-US" altLang="zh-CN" sz="2200" dirty="0">
                    <a:latin typeface="Times New Roman" panose="02020603050405020304" pitchFamily="18" charset="0"/>
                    <a:cs typeface="Times New Roman" panose="02020603050405020304" pitchFamily="18" charset="0"/>
                  </a:rPr>
                  <a:t>, what is the probability that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15</m:t>
                    </m:r>
                  </m:oMath>
                </a14:m>
                <a:r>
                  <a:rPr lang="en-US" altLang="zh-CN" sz="2200" dirty="0">
                    <a:latin typeface="Times New Roman" panose="02020603050405020304" pitchFamily="18" charset="0"/>
                    <a:cs typeface="Times New Roman" panose="02020603050405020304" pitchFamily="18" charset="0"/>
                  </a:rPr>
                  <a:t> couples must be asked before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5</m:t>
                    </m:r>
                  </m:oMath>
                </a14:m>
                <a:r>
                  <a:rPr lang="en-US" altLang="zh-CN" sz="2200" dirty="0">
                    <a:latin typeface="Times New Roman" panose="02020603050405020304" pitchFamily="18" charset="0"/>
                    <a:cs typeface="Times New Roman" panose="02020603050405020304" pitchFamily="18" charset="0"/>
                  </a:rPr>
                  <a:t> are found who agree to participate?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06515" y="1493785"/>
                <a:ext cx="8506922" cy="1785104"/>
              </a:xfrm>
              <a:prstGeom prst="rect">
                <a:avLst/>
              </a:prstGeom>
              <a:blipFill>
                <a:blip r:embed="rId2"/>
                <a:stretch>
                  <a:fillRect l="-932" t="-2389" r="-932" b="-6143"/>
                </a:stretch>
              </a:blipFill>
            </p:spPr>
            <p:txBody>
              <a:bodyPr/>
              <a:lstStyle/>
              <a:p>
                <a:r>
                  <a:rPr lang="zh-CN" altLang="en-US">
                    <a:noFill/>
                  </a:rPr>
                  <a:t> </a:t>
                </a:r>
              </a:p>
            </p:txBody>
          </p:sp>
        </mc:Fallback>
      </mc:AlternateContent>
      <p:sp>
        <p:nvSpPr>
          <p:cNvPr id="3" name="TextBox 2"/>
          <p:cNvSpPr txBox="1"/>
          <p:nvPr/>
        </p:nvSpPr>
        <p:spPr>
          <a:xfrm>
            <a:off x="221076" y="908720"/>
            <a:ext cx="306034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 </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206515" y="3383995"/>
                <a:ext cx="8415936" cy="1107996"/>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That is, with </a:t>
                </a:r>
                <a14:m>
                  <m:oMath xmlns:m="http://schemas.openxmlformats.org/officeDocument/2006/math">
                    <m:r>
                      <a:rPr lang="en-US" altLang="zh-CN" sz="2200">
                        <a:latin typeface="Cambria Math" panose="02040503050406030204" pitchFamily="18" charset="0"/>
                        <a:cs typeface="Times New Roman" panose="02020603050405020304" pitchFamily="18" charset="0"/>
                      </a:rPr>
                      <m:t>𝑆</m:t>
                    </m:r>
                    <m:r>
                      <a:rPr lang="en-US" altLang="zh-CN" sz="2200">
                        <a:latin typeface="Cambria Math" panose="02040503050406030204" pitchFamily="18" charset="0"/>
                        <a:cs typeface="Times New Roman" panose="02020603050405020304" pitchFamily="18" charset="0"/>
                      </a:rPr>
                      <m:t>=</m:t>
                    </m:r>
                  </m:oMath>
                </a14:m>
                <a:r>
                  <a:rPr lang="en-US" altLang="zh-CN" sz="2200" dirty="0">
                    <a:latin typeface="Times New Roman" panose="02020603050405020304" pitchFamily="18" charset="0"/>
                    <a:cs typeface="Times New Roman" panose="02020603050405020304" pitchFamily="18" charset="0"/>
                  </a:rPr>
                  <a:t>{agree to participate},  what is the probability that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10 </m:t>
                    </m:r>
                    <m:r>
                      <a:rPr lang="en-US" altLang="zh-CN" sz="2200" dirty="0">
                        <a:latin typeface="Cambria Math" panose="02040503050406030204" pitchFamily="18" charset="0"/>
                        <a:cs typeface="Times New Roman" panose="02020603050405020304" pitchFamily="18" charset="0"/>
                      </a:rPr>
                      <m:t>𝐹</m:t>
                    </m:r>
                    <m:r>
                      <a:rPr lang="en-US" altLang="zh-CN" sz="2200" dirty="0">
                        <a:latin typeface="Cambria Math" panose="02040503050406030204" pitchFamily="18" charset="0"/>
                        <a:cs typeface="Times New Roman" panose="02020603050405020304" pitchFamily="18" charset="0"/>
                      </a:rPr>
                      <m:t>’</m:t>
                    </m:r>
                  </m:oMath>
                </a14:m>
                <a:r>
                  <a:rPr lang="en-US" altLang="zh-CN" sz="2200" dirty="0">
                    <a:latin typeface="Times New Roman" panose="02020603050405020304" pitchFamily="18" charset="0"/>
                    <a:cs typeface="Times New Roman" panose="02020603050405020304" pitchFamily="18" charset="0"/>
                  </a:rPr>
                  <a:t>s</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 </m:t>
                    </m:r>
                  </m:oMath>
                </a14:m>
                <a:r>
                  <a:rPr lang="en-US" altLang="zh-CN" sz="2200" dirty="0">
                    <a:latin typeface="Times New Roman" panose="02020603050405020304" pitchFamily="18" charset="0"/>
                    <a:cs typeface="Times New Roman" panose="02020603050405020304" pitchFamily="18" charset="0"/>
                  </a:rPr>
                  <a:t>occur before the fifth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𝑆</m:t>
                    </m:r>
                  </m:oMath>
                </a14:m>
                <a:r>
                  <a:rPr lang="en-US" altLang="zh-CN" sz="2200" dirty="0">
                    <a:latin typeface="Times New Roman" panose="02020603050405020304" pitchFamily="18" charset="0"/>
                    <a:cs typeface="Times New Roman" panose="02020603050405020304" pitchFamily="18" charset="0"/>
                  </a:rPr>
                  <a:t>? Substituting </a:t>
                </a:r>
                <a14:m>
                  <m:oMath xmlns:m="http://schemas.openxmlformats.org/officeDocument/2006/math">
                    <m:r>
                      <a:rPr lang="en-US" altLang="zh-CN" sz="2200">
                        <a:latin typeface="Cambria Math" panose="02040503050406030204" pitchFamily="18" charset="0"/>
                        <a:cs typeface="Times New Roman" panose="02020603050405020304" pitchFamily="18" charset="0"/>
                      </a:rPr>
                      <m:t>𝑥</m:t>
                    </m:r>
                    <m:r>
                      <a:rPr lang="en-US" altLang="zh-CN" sz="2200">
                        <a:latin typeface="Cambria Math" panose="02040503050406030204" pitchFamily="18" charset="0"/>
                        <a:cs typeface="Times New Roman" panose="02020603050405020304" pitchFamily="18" charset="0"/>
                      </a:rPr>
                      <m:t>=10</m:t>
                    </m:r>
                  </m:oMath>
                </a14:m>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a:latin typeface="Cambria Math" panose="02040503050406030204" pitchFamily="18" charset="0"/>
                        <a:cs typeface="Times New Roman" panose="02020603050405020304" pitchFamily="18" charset="0"/>
                      </a:rPr>
                      <m:t>𝑟</m:t>
                    </m:r>
                    <m:r>
                      <a:rPr lang="en-US" altLang="zh-CN" sz="2200">
                        <a:latin typeface="Cambria Math" panose="02040503050406030204" pitchFamily="18" charset="0"/>
                        <a:cs typeface="Times New Roman" panose="02020603050405020304" pitchFamily="18" charset="0"/>
                      </a:rPr>
                      <m:t>=5</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a:latin typeface="Cambria Math" panose="02040503050406030204" pitchFamily="18" charset="0"/>
                        <a:cs typeface="Times New Roman" panose="02020603050405020304" pitchFamily="18" charset="0"/>
                      </a:rPr>
                      <m:t>𝑝</m:t>
                    </m:r>
                    <m:r>
                      <a:rPr lang="en-US" altLang="zh-CN" sz="2200">
                        <a:latin typeface="Cambria Math" panose="02040503050406030204" pitchFamily="18" charset="0"/>
                        <a:cs typeface="Times New Roman" panose="02020603050405020304" pitchFamily="18" charset="0"/>
                      </a:rPr>
                      <m:t>=0.2</m:t>
                    </m:r>
                  </m:oMath>
                </a14:m>
                <a:r>
                  <a:rPr lang="en-US" altLang="zh-CN" sz="2200" dirty="0">
                    <a:latin typeface="Times New Roman" panose="02020603050405020304" pitchFamily="18" charset="0"/>
                    <a:cs typeface="Times New Roman" panose="02020603050405020304" pitchFamily="18" charset="0"/>
                  </a:rPr>
                  <a:t> into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𝑛𝑏</m:t>
                    </m:r>
                    <m:r>
                      <a:rPr lang="en-US" altLang="zh-CN" sz="2200" dirty="0">
                        <a:latin typeface="Cambria Math" panose="02040503050406030204" pitchFamily="18" charset="0"/>
                        <a:cs typeface="Times New Roman" panose="02020603050405020304" pitchFamily="18" charset="0"/>
                      </a:rPr>
                      <m:t>(</m:t>
                    </m:r>
                    <m:r>
                      <a:rPr lang="en-US" altLang="zh-CN" sz="2200" dirty="0">
                        <a:latin typeface="Cambria Math" panose="02040503050406030204" pitchFamily="18" charset="0"/>
                        <a:cs typeface="Times New Roman" panose="02020603050405020304" pitchFamily="18" charset="0"/>
                      </a:rPr>
                      <m:t>𝑥</m:t>
                    </m:r>
                    <m:r>
                      <a:rPr lang="en-US" altLang="zh-CN" sz="2200" dirty="0">
                        <a:latin typeface="Cambria Math" panose="02040503050406030204" pitchFamily="18" charset="0"/>
                        <a:cs typeface="Times New Roman" panose="02020603050405020304" pitchFamily="18" charset="0"/>
                      </a:rPr>
                      <m:t>; </m:t>
                    </m:r>
                    <m:r>
                      <a:rPr lang="en-US" altLang="zh-CN" sz="2200" dirty="0">
                        <a:latin typeface="Cambria Math" panose="02040503050406030204" pitchFamily="18" charset="0"/>
                        <a:cs typeface="Times New Roman" panose="02020603050405020304" pitchFamily="18" charset="0"/>
                      </a:rPr>
                      <m:t>𝑟</m:t>
                    </m:r>
                    <m:r>
                      <a:rPr lang="en-US" altLang="zh-CN" sz="2200" dirty="0">
                        <a:latin typeface="Cambria Math" panose="02040503050406030204" pitchFamily="18" charset="0"/>
                        <a:cs typeface="Times New Roman" panose="02020603050405020304" pitchFamily="18" charset="0"/>
                      </a:rPr>
                      <m:t>, </m:t>
                    </m:r>
                    <m:r>
                      <a:rPr lang="en-US" altLang="zh-CN" sz="2200" dirty="0">
                        <a:latin typeface="Cambria Math" panose="02040503050406030204" pitchFamily="18" charset="0"/>
                        <a:cs typeface="Times New Roman" panose="02020603050405020304" pitchFamily="18" charset="0"/>
                      </a:rPr>
                      <m:t>𝑝</m:t>
                    </m:r>
                    <m:r>
                      <a:rPr lang="en-US" altLang="zh-CN" sz="2200" dirty="0">
                        <a:latin typeface="Cambria Math" panose="02040503050406030204" pitchFamily="18" charset="0"/>
                        <a:cs typeface="Times New Roman" panose="02020603050405020304" pitchFamily="18" charset="0"/>
                      </a:rPr>
                      <m:t>) </m:t>
                    </m:r>
                  </m:oMath>
                </a14:m>
                <a:r>
                  <a:rPr lang="en-US" altLang="zh-CN" sz="2200" dirty="0">
                    <a:latin typeface="Times New Roman" panose="02020603050405020304" pitchFamily="18" charset="0"/>
                    <a:cs typeface="Times New Roman" panose="02020603050405020304" pitchFamily="18" charset="0"/>
                  </a:rPr>
                  <a:t>gives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206515" y="3383995"/>
                <a:ext cx="8415936" cy="1107996"/>
              </a:xfrm>
              <a:prstGeom prst="rect">
                <a:avLst/>
              </a:prstGeom>
              <a:blipFill>
                <a:blip r:embed="rId3"/>
                <a:stretch>
                  <a:fillRect l="-942" t="-3846" r="-1014" b="-104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323060" y="4712716"/>
                <a:ext cx="4845942" cy="498791"/>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𝑛𝑏</m:t>
                    </m:r>
                    <m:d>
                      <m:dPr>
                        <m:ctrlPr>
                          <a:rPr lang="en-US" altLang="zh-CN" sz="2200" b="0" i="1" smtClean="0">
                            <a:latin typeface="Cambria Math" charset="0"/>
                          </a:rPr>
                        </m:ctrlPr>
                      </m:dPr>
                      <m:e>
                        <m:r>
                          <a:rPr lang="en-US" altLang="zh-CN" sz="2200" b="0" i="1" smtClean="0">
                            <a:latin typeface="Cambria Math"/>
                          </a:rPr>
                          <m:t>10;5,0.2</m:t>
                        </m:r>
                      </m:e>
                    </m:d>
                    <m:r>
                      <a:rPr lang="en-US" altLang="zh-CN" sz="2200" b="0" i="1" smtClean="0">
                        <a:latin typeface="Cambria Math"/>
                      </a:rPr>
                      <m:t>=</m:t>
                    </m:r>
                    <m:d>
                      <m:dPr>
                        <m:ctrlPr>
                          <a:rPr lang="en-US" altLang="zh-CN" sz="2200" b="0" i="1" smtClean="0">
                            <a:latin typeface="Cambria Math" charset="0"/>
                          </a:rPr>
                        </m:ctrlPr>
                      </m:dPr>
                      <m:e>
                        <m:f>
                          <m:fPr>
                            <m:type m:val="noBar"/>
                            <m:ctrlPr>
                              <a:rPr lang="en-US" altLang="zh-CN" sz="2200" b="0" i="1" smtClean="0">
                                <a:latin typeface="Cambria Math" charset="0"/>
                              </a:rPr>
                            </m:ctrlPr>
                          </m:fPr>
                          <m:num>
                            <m:r>
                              <a:rPr lang="en-US" altLang="zh-CN" sz="2200" b="0" i="1" smtClean="0">
                                <a:latin typeface="Cambria Math"/>
                              </a:rPr>
                              <m:t>14</m:t>
                            </m:r>
                          </m:num>
                          <m:den>
                            <m:r>
                              <a:rPr lang="en-US" altLang="zh-CN" sz="2200" b="0" i="1" smtClean="0">
                                <a:latin typeface="Cambria Math"/>
                              </a:rPr>
                              <m:t>4</m:t>
                            </m:r>
                          </m:den>
                        </m:f>
                      </m:e>
                    </m:d>
                    <m:sSup>
                      <m:sSupPr>
                        <m:ctrlPr>
                          <a:rPr lang="en-US" altLang="zh-CN" sz="2200" b="0" i="1" smtClean="0">
                            <a:latin typeface="Cambria Math" charset="0"/>
                          </a:rPr>
                        </m:ctrlPr>
                      </m:sSupPr>
                      <m:e>
                        <m:r>
                          <a:rPr lang="en-US" altLang="zh-CN" sz="2200" b="0" i="1" smtClean="0">
                            <a:latin typeface="Cambria Math"/>
                          </a:rPr>
                          <m:t>0.2</m:t>
                        </m:r>
                      </m:e>
                      <m:sup>
                        <m:r>
                          <a:rPr lang="en-US" altLang="zh-CN" sz="2200" b="0" i="1" smtClean="0">
                            <a:latin typeface="Cambria Math"/>
                          </a:rPr>
                          <m:t>5</m:t>
                        </m:r>
                      </m:sup>
                    </m:sSup>
                    <m:sSup>
                      <m:sSupPr>
                        <m:ctrlPr>
                          <a:rPr lang="en-US" altLang="zh-CN" sz="2200" b="0" i="1" smtClean="0">
                            <a:latin typeface="Cambria Math" charset="0"/>
                          </a:rPr>
                        </m:ctrlPr>
                      </m:sSupPr>
                      <m:e>
                        <m:r>
                          <a:rPr lang="en-US" altLang="zh-CN" sz="2200" b="0" i="1" smtClean="0">
                            <a:latin typeface="Cambria Math"/>
                          </a:rPr>
                          <m:t>0.8</m:t>
                        </m:r>
                      </m:e>
                      <m:sup>
                        <m:r>
                          <a:rPr lang="en-US" altLang="zh-CN" sz="2200" b="0" i="1" smtClean="0">
                            <a:latin typeface="Cambria Math"/>
                          </a:rPr>
                          <m:t>10</m:t>
                        </m:r>
                      </m:sup>
                    </m:sSup>
                    <m:r>
                      <a:rPr lang="en-US" altLang="zh-CN" sz="2200" b="0" i="1" smtClean="0">
                        <a:latin typeface="Cambria Math"/>
                      </a:rPr>
                      <m:t>=0.034</m:t>
                    </m:r>
                  </m:oMath>
                </a14:m>
                <a:r>
                  <a:rPr lang="en-US" altLang="zh-CN" sz="2200" dirty="0">
                    <a:latin typeface="+mj-lt"/>
                  </a:rPr>
                  <a:t>.</a:t>
                </a:r>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323060" y="4712716"/>
                <a:ext cx="4845942" cy="498791"/>
              </a:xfrm>
              <a:prstGeom prst="rect">
                <a:avLst/>
              </a:prstGeom>
              <a:blipFill rotWithShape="1">
                <a:blip r:embed="rId4"/>
                <a:stretch>
                  <a:fillRect l="-126" t="-1220" r="-755" b="-158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99503" y="5357532"/>
                <a:ext cx="8513934"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i="1">
                          <a:latin typeface="Cambria Math"/>
                        </a:rPr>
                        <m:t>𝑛𝑏</m:t>
                      </m:r>
                      <m:d>
                        <m:dPr>
                          <m:ctrlPr>
                            <a:rPr lang="en-US" altLang="zh-CN" sz="2200" i="1">
                              <a:latin typeface="Cambria Math" charset="0"/>
                            </a:rPr>
                          </m:ctrlPr>
                        </m:dPr>
                        <m:e>
                          <m:r>
                            <a:rPr lang="en-US" altLang="zh-CN" sz="2200" i="1">
                              <a:latin typeface="Cambria Math"/>
                            </a:rPr>
                            <m:t>10;5,0.2</m:t>
                          </m:r>
                        </m:e>
                      </m:d>
                      <m:r>
                        <a:rPr lang="en-US" altLang="zh-CN" sz="2200" b="0" i="1" smtClean="0">
                          <a:latin typeface="Cambria Math"/>
                        </a:rPr>
                        <m:t>=0.2</m:t>
                      </m:r>
                      <m:r>
                        <a:rPr lang="en-US" altLang="zh-CN" sz="2200" b="0" i="1" smtClean="0">
                          <a:latin typeface="Cambria Math"/>
                          <a:ea typeface="Cambria Math"/>
                        </a:rPr>
                        <m:t>∙</m:t>
                      </m:r>
                      <m:r>
                        <a:rPr lang="en-US" altLang="zh-CN" sz="2200" b="0" i="1" smtClean="0">
                          <a:latin typeface="Cambria Math"/>
                        </a:rPr>
                        <m:t>𝑏</m:t>
                      </m:r>
                      <m:d>
                        <m:dPr>
                          <m:ctrlPr>
                            <a:rPr lang="en-US" altLang="zh-CN" sz="2200" b="0" i="1" smtClean="0">
                              <a:latin typeface="Cambria Math" charset="0"/>
                            </a:rPr>
                          </m:ctrlPr>
                        </m:dPr>
                        <m:e>
                          <m:r>
                            <a:rPr lang="en-US" altLang="zh-CN" sz="2200" b="0" i="1" smtClean="0">
                              <a:latin typeface="Cambria Math"/>
                            </a:rPr>
                            <m:t>4;14,0.2</m:t>
                          </m:r>
                        </m:e>
                      </m:d>
                      <m:r>
                        <a:rPr lang="en-US" altLang="zh-CN" sz="2200" b="0" i="1" smtClean="0">
                          <a:latin typeface="Cambria Math"/>
                        </a:rPr>
                        <m:t>=0.2</m:t>
                      </m:r>
                      <m:r>
                        <a:rPr lang="en-US" altLang="zh-CN" sz="2200" b="0" i="1" smtClean="0">
                          <a:latin typeface="Cambria Math"/>
                          <a:ea typeface="Cambria Math"/>
                        </a:rPr>
                        <m:t>∙[</m:t>
                      </m:r>
                      <m:r>
                        <a:rPr lang="en-US" altLang="zh-CN" sz="2200" b="0" i="1" smtClean="0">
                          <a:latin typeface="Cambria Math"/>
                          <a:ea typeface="Cambria Math"/>
                        </a:rPr>
                        <m:t>𝐵</m:t>
                      </m:r>
                      <m:d>
                        <m:dPr>
                          <m:ctrlPr>
                            <a:rPr lang="en-US" altLang="zh-CN" sz="2200" b="0" i="1" smtClean="0">
                              <a:latin typeface="Cambria Math" charset="0"/>
                              <a:ea typeface="Cambria Math"/>
                            </a:rPr>
                          </m:ctrlPr>
                        </m:dPr>
                        <m:e>
                          <m:r>
                            <a:rPr lang="en-US" altLang="zh-CN" sz="2200" b="0" i="1" smtClean="0">
                              <a:latin typeface="Cambria Math"/>
                              <a:ea typeface="Cambria Math"/>
                            </a:rPr>
                            <m:t>4;14,0.2</m:t>
                          </m:r>
                        </m:e>
                      </m:d>
                      <m:r>
                        <a:rPr lang="en-US" altLang="zh-CN" sz="2200" b="0" i="1" smtClean="0">
                          <a:latin typeface="Cambria Math"/>
                          <a:ea typeface="Cambria Math"/>
                        </a:rPr>
                        <m:t>−</m:t>
                      </m:r>
                      <m:r>
                        <a:rPr lang="en-US" altLang="zh-CN" sz="2200" b="0" i="1" smtClean="0">
                          <a:latin typeface="Cambria Math"/>
                          <a:ea typeface="Cambria Math"/>
                        </a:rPr>
                        <m:t>𝐵</m:t>
                      </m:r>
                      <m:d>
                        <m:dPr>
                          <m:ctrlPr>
                            <a:rPr lang="en-US" altLang="zh-CN" sz="2200" b="0" i="1" smtClean="0">
                              <a:latin typeface="Cambria Math" charset="0"/>
                              <a:ea typeface="Cambria Math"/>
                            </a:rPr>
                          </m:ctrlPr>
                        </m:dPr>
                        <m:e>
                          <m:r>
                            <a:rPr lang="en-US" altLang="zh-CN" sz="2200" b="0" i="1" smtClean="0">
                              <a:latin typeface="Cambria Math"/>
                              <a:ea typeface="Cambria Math"/>
                            </a:rPr>
                            <m:t>3;14,0.2</m:t>
                          </m:r>
                        </m:e>
                      </m:d>
                      <m:r>
                        <a:rPr lang="en-US" altLang="zh-CN" sz="2200" b="0" i="1" smtClean="0">
                          <a:latin typeface="Cambria Math"/>
                          <a:ea typeface="Cambria Math"/>
                        </a:rPr>
                        <m:t>]</m:t>
                      </m:r>
                    </m:oMath>
                  </m:oMathPara>
                </a14:m>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99503" y="5357532"/>
                <a:ext cx="8513934" cy="430887"/>
              </a:xfrm>
              <a:prstGeom prst="rect">
                <a:avLst/>
              </a:prstGeom>
              <a:blipFill rotWithShape="1">
                <a:blip r:embed="rId5"/>
                <a:stretch>
                  <a:fillRect b="-18310"/>
                </a:stretch>
              </a:blipFill>
            </p:spPr>
            <p:txBody>
              <a:bodyPr/>
              <a:lstStyle/>
              <a:p>
                <a:r>
                  <a:rPr lang="zh-CN" altLang="en-US">
                    <a:noFill/>
                  </a:rPr>
                  <a:t> </a:t>
                </a:r>
              </a:p>
            </p:txBody>
          </p:sp>
        </mc:Fallback>
      </mc:AlternateContent>
      <p:sp>
        <p:nvSpPr>
          <p:cNvPr id="7" name="灯片编号占位符 6">
            <a:extLst>
              <a:ext uri="{FF2B5EF4-FFF2-40B4-BE49-F238E27FC236}">
                <a16:creationId xmlns:a16="http://schemas.microsoft.com/office/drawing/2014/main" xmlns="" id="{CF7752F9-901A-4A81-925B-00BBAC521DFD}"/>
              </a:ext>
            </a:extLst>
          </p:cNvPr>
          <p:cNvSpPr>
            <a:spLocks noGrp="1"/>
          </p:cNvSpPr>
          <p:nvPr>
            <p:ph type="sldNum" sz="quarter" idx="11"/>
          </p:nvPr>
        </p:nvSpPr>
        <p:spPr/>
        <p:txBody>
          <a:bodyPr/>
          <a:lstStyle/>
          <a:p>
            <a:pPr>
              <a:defRPr/>
            </a:pPr>
            <a:fld id="{DF2308B0-52A9-437D-9700-D7B37876F5B1}" type="slidenum">
              <a:rPr lang="zh-CN" altLang="en-US" smtClean="0"/>
              <a:pPr>
                <a:defRPr/>
              </a:pPr>
              <a:t>77</a:t>
            </a:fld>
            <a:endParaRPr lang="en-US" altLang="zh-CN" dirty="0"/>
          </a:p>
        </p:txBody>
      </p:sp>
    </p:spTree>
    <p:extLst>
      <p:ext uri="{BB962C8B-B14F-4D97-AF65-F5344CB8AC3E}">
        <p14:creationId xmlns:p14="http://schemas.microsoft.com/office/powerpoint/2010/main" val="310183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41530" y="1043735"/>
                <a:ext cx="7695856"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altLang="zh-CN" sz="2200" i="1">
                            <a:latin typeface="Cambria Math" charset="0"/>
                            <a:cs typeface="Times New Roman" panose="02020603050405020304" pitchFamily="18" charset="0"/>
                          </a:rPr>
                        </m:ctrlPr>
                      </m:sSubPr>
                      <m:e>
                        <m:r>
                          <a:rPr lang="en-US" altLang="zh-CN" sz="2200">
                            <a:latin typeface="Cambria Math" panose="02040503050406030204" pitchFamily="18" charset="0"/>
                            <a:cs typeface="Times New Roman" panose="02020603050405020304" pitchFamily="18" charset="0"/>
                          </a:rPr>
                          <m:t>𝑋</m:t>
                        </m:r>
                      </m:e>
                      <m:sub>
                        <m:r>
                          <a:rPr lang="en-US" altLang="zh-CN" sz="2200">
                            <a:latin typeface="Cambria Math" panose="02040503050406030204" pitchFamily="18" charset="0"/>
                            <a:cs typeface="Times New Roman" panose="02020603050405020304" pitchFamily="18" charset="0"/>
                          </a:rPr>
                          <m:t>𝑖</m:t>
                        </m:r>
                      </m:sub>
                    </m:sSub>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be the number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𝐹</m:t>
                    </m:r>
                  </m:oMath>
                </a14:m>
                <a:r>
                  <a:rPr lang="en-US" altLang="zh-CN" sz="2200" dirty="0">
                    <a:latin typeface="Times New Roman" panose="02020603050405020304" pitchFamily="18" charset="0"/>
                    <a:cs typeface="Times New Roman" panose="02020603050405020304" pitchFamily="18" charset="0"/>
                  </a:rPr>
                  <a:t>’s between </a:t>
                </a:r>
                <a14:m>
                  <m:oMath xmlns:m="http://schemas.openxmlformats.org/officeDocument/2006/math">
                    <m:d>
                      <m:dPr>
                        <m:ctrlPr>
                          <a:rPr lang="en-US" altLang="zh-CN" sz="2200" i="1">
                            <a:latin typeface="Cambria Math" charset="0"/>
                            <a:cs typeface="Times New Roman" panose="02020603050405020304" pitchFamily="18" charset="0"/>
                          </a:rPr>
                        </m:ctrlPr>
                      </m:dPr>
                      <m:e>
                        <m:r>
                          <a:rPr lang="en-US" altLang="zh-CN" sz="2200">
                            <a:latin typeface="Cambria Math" panose="02040503050406030204" pitchFamily="18" charset="0"/>
                            <a:cs typeface="Times New Roman" panose="02020603050405020304" pitchFamily="18" charset="0"/>
                          </a:rPr>
                          <m:t>𝑖</m:t>
                        </m:r>
                        <m:r>
                          <a:rPr lang="en-US" altLang="zh-CN" sz="2200">
                            <a:latin typeface="Cambria Math" panose="02040503050406030204" pitchFamily="18" charset="0"/>
                            <a:cs typeface="Times New Roman" panose="02020603050405020304" pitchFamily="18" charset="0"/>
                          </a:rPr>
                          <m:t>−1</m:t>
                        </m:r>
                      </m:e>
                    </m:d>
                    <m:r>
                      <a:rPr lang="en-US" altLang="zh-CN" sz="2200">
                        <a:latin typeface="Cambria Math" panose="02040503050406030204" pitchFamily="18" charset="0"/>
                        <a:cs typeface="Times New Roman" panose="02020603050405020304" pitchFamily="18" charset="0"/>
                      </a:rPr>
                      <m:t>𝑡h</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200">
                        <a:latin typeface="Cambria Math" panose="02040503050406030204" pitchFamily="18" charset="0"/>
                        <a:cs typeface="Times New Roman" panose="02020603050405020304" pitchFamily="18" charset="0"/>
                      </a:rPr>
                      <m:t>𝑖𝑡h</m:t>
                    </m:r>
                  </m:oMath>
                </a14:m>
                <a:r>
                  <a:rPr lang="zh-CN" altLang="en-US"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𝑆</m:t>
                    </m:r>
                  </m:oMath>
                </a14:m>
                <a:r>
                  <a:rPr lang="en-US" altLang="zh-CN" sz="2200" dirty="0">
                    <a:latin typeface="Times New Roman" panose="02020603050405020304" pitchFamily="18" charset="0"/>
                    <a:cs typeface="Times New Roman" panose="02020603050405020304" pitchFamily="18" charset="0"/>
                  </a:rPr>
                  <a:t>’s</a:t>
                </a:r>
                <a:r>
                  <a:rPr lang="zh-CN" altLang="en-US" sz="2200" dirty="0">
                    <a:latin typeface="Times New Roman" panose="02020603050405020304" pitchFamily="18" charset="0"/>
                    <a:cs typeface="Times New Roman" panose="02020603050405020304" pitchFamily="18" charset="0"/>
                  </a:rPr>
                  <a:t> </a:t>
                </a:r>
              </a:p>
            </p:txBody>
          </p:sp>
        </mc:Choice>
        <mc:Fallback xmlns="">
          <p:sp>
            <p:nvSpPr>
              <p:cNvPr id="2" name="TextBox 1"/>
              <p:cNvSpPr txBox="1">
                <a:spLocks noRot="1" noChangeAspect="1" noMove="1" noResize="1" noEditPoints="1" noAdjustHandles="1" noChangeArrowheads="1" noChangeShapeType="1" noTextEdit="1"/>
              </p:cNvSpPr>
              <p:nvPr/>
            </p:nvSpPr>
            <p:spPr>
              <a:xfrm>
                <a:off x="341530" y="1043735"/>
                <a:ext cx="7695856" cy="430887"/>
              </a:xfrm>
              <a:prstGeom prst="rect">
                <a:avLst/>
              </a:prstGeom>
              <a:blipFill>
                <a:blip r:embed="rId3"/>
                <a:stretch>
                  <a:fillRect l="-1030" t="-9859"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41530" y="1636350"/>
                <a:ext cx="7560841" cy="43088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20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be the number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𝐹</m:t>
                    </m:r>
                  </m:oMath>
                </a14:m>
                <a:r>
                  <a:rPr lang="en-US" altLang="zh-CN" sz="2200" dirty="0">
                    <a:latin typeface="Times New Roman" panose="02020603050405020304" pitchFamily="18" charset="0"/>
                    <a:cs typeface="Times New Roman" panose="02020603050405020304" pitchFamily="18" charset="0"/>
                  </a:rPr>
                  <a:t>’s that precede the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𝑟</m:t>
                    </m:r>
                  </m:oMath>
                </a14:m>
                <a:r>
                  <a:rPr lang="en-US" altLang="zh-CN" sz="2200" dirty="0" err="1">
                    <a:latin typeface="Times New Roman" panose="02020603050405020304" pitchFamily="18" charset="0"/>
                    <a:cs typeface="Times New Roman" panose="02020603050405020304" pitchFamily="18" charset="0"/>
                  </a:rPr>
                  <a:t>th</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𝑆</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341530" y="1636350"/>
                <a:ext cx="7560841" cy="430887"/>
              </a:xfrm>
              <a:prstGeom prst="rect">
                <a:avLst/>
              </a:prstGeom>
              <a:blipFill>
                <a:blip r:embed="rId4"/>
                <a:stretch>
                  <a:fillRect l="-1048" t="-8451"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41530" y="2190147"/>
                <a:ext cx="666074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Clearly </a:t>
                </a:r>
                <a14:m>
                  <m:oMath xmlns:m="http://schemas.openxmlformats.org/officeDocument/2006/math">
                    <m:r>
                      <a:rPr lang="en-US" altLang="zh-CN" sz="2200">
                        <a:latin typeface="Cambria Math" panose="02040503050406030204" pitchFamily="18" charset="0"/>
                        <a:cs typeface="Times New Roman" panose="02020603050405020304" pitchFamily="18" charset="0"/>
                      </a:rPr>
                      <m:t>𝑋</m:t>
                    </m:r>
                    <m:r>
                      <a:rPr lang="en-US" altLang="zh-CN" sz="2200">
                        <a:latin typeface="Cambria Math" panose="02040503050406030204" pitchFamily="18" charset="0"/>
                        <a:cs typeface="Times New Roman" panose="02020603050405020304" pitchFamily="18" charset="0"/>
                      </a:rPr>
                      <m:t>=</m:t>
                    </m:r>
                    <m:sSub>
                      <m:sSubPr>
                        <m:ctrlPr>
                          <a:rPr lang="en-US" altLang="zh-CN" sz="2200" i="1">
                            <a:latin typeface="Cambria Math" charset="0"/>
                            <a:cs typeface="Times New Roman" panose="02020603050405020304" pitchFamily="18" charset="0"/>
                          </a:rPr>
                        </m:ctrlPr>
                      </m:sSubPr>
                      <m:e>
                        <m:r>
                          <a:rPr lang="en-US" altLang="zh-CN" sz="2200">
                            <a:latin typeface="Cambria Math" panose="02040503050406030204" pitchFamily="18" charset="0"/>
                            <a:cs typeface="Times New Roman" panose="02020603050405020304" pitchFamily="18" charset="0"/>
                          </a:rPr>
                          <m:t>𝑋</m:t>
                        </m:r>
                      </m:e>
                      <m:sub>
                        <m:r>
                          <a:rPr lang="en-US" altLang="zh-CN" sz="2200">
                            <a:latin typeface="Cambria Math" panose="02040503050406030204" pitchFamily="18" charset="0"/>
                            <a:cs typeface="Times New Roman" panose="02020603050405020304" pitchFamily="18" charset="0"/>
                          </a:rPr>
                          <m:t>1</m:t>
                        </m:r>
                      </m:sub>
                    </m:sSub>
                    <m:r>
                      <a:rPr lang="en-US" altLang="zh-CN" sz="2200">
                        <a:latin typeface="Cambria Math" panose="02040503050406030204" pitchFamily="18" charset="0"/>
                        <a:cs typeface="Times New Roman" panose="02020603050405020304" pitchFamily="18" charset="0"/>
                      </a:rPr>
                      <m:t>+</m:t>
                    </m:r>
                    <m:sSub>
                      <m:sSubPr>
                        <m:ctrlPr>
                          <a:rPr lang="en-US" altLang="zh-CN" sz="2200" i="1">
                            <a:latin typeface="Cambria Math" charset="0"/>
                            <a:cs typeface="Times New Roman" panose="02020603050405020304" pitchFamily="18" charset="0"/>
                          </a:rPr>
                        </m:ctrlPr>
                      </m:sSubPr>
                      <m:e>
                        <m:r>
                          <a:rPr lang="en-US" altLang="zh-CN" sz="2200">
                            <a:latin typeface="Cambria Math" panose="02040503050406030204" pitchFamily="18" charset="0"/>
                            <a:cs typeface="Times New Roman" panose="02020603050405020304" pitchFamily="18" charset="0"/>
                          </a:rPr>
                          <m:t>𝑋</m:t>
                        </m:r>
                      </m:e>
                      <m:sub>
                        <m:r>
                          <a:rPr lang="en-US" altLang="zh-CN" sz="2200">
                            <a:latin typeface="Cambria Math" panose="02040503050406030204" pitchFamily="18" charset="0"/>
                            <a:cs typeface="Times New Roman" panose="02020603050405020304" pitchFamily="18" charset="0"/>
                          </a:rPr>
                          <m:t>2</m:t>
                        </m:r>
                      </m:sub>
                    </m:sSub>
                    <m:r>
                      <a:rPr lang="en-US" altLang="zh-CN" sz="2200">
                        <a:latin typeface="Cambria Math" panose="02040503050406030204" pitchFamily="18" charset="0"/>
                        <a:cs typeface="Times New Roman" panose="02020603050405020304" pitchFamily="18" charset="0"/>
                      </a:rPr>
                      <m:t>+…+</m:t>
                    </m:r>
                    <m:sSub>
                      <m:sSubPr>
                        <m:ctrlPr>
                          <a:rPr lang="en-US" altLang="zh-CN" sz="2200" i="1">
                            <a:latin typeface="Cambria Math" charset="0"/>
                            <a:cs typeface="Times New Roman" panose="02020603050405020304" pitchFamily="18" charset="0"/>
                          </a:rPr>
                        </m:ctrlPr>
                      </m:sSubPr>
                      <m:e>
                        <m:r>
                          <a:rPr lang="en-US" altLang="zh-CN" sz="2200">
                            <a:latin typeface="Cambria Math" panose="02040503050406030204" pitchFamily="18" charset="0"/>
                            <a:cs typeface="Times New Roman" panose="02020603050405020304" pitchFamily="18" charset="0"/>
                          </a:rPr>
                          <m:t>𝑋</m:t>
                        </m:r>
                      </m:e>
                      <m:sub>
                        <m:r>
                          <a:rPr lang="en-US" altLang="zh-CN" sz="2200">
                            <a:latin typeface="Cambria Math" panose="02040503050406030204" pitchFamily="18" charset="0"/>
                            <a:cs typeface="Times New Roman" panose="02020603050405020304" pitchFamily="18" charset="0"/>
                          </a:rPr>
                          <m:t>𝑟</m:t>
                        </m:r>
                      </m:sub>
                    </m:sSub>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41530" y="2190147"/>
                <a:ext cx="6660740" cy="430887"/>
              </a:xfrm>
              <a:prstGeom prst="rect">
                <a:avLst/>
              </a:prstGeom>
              <a:blipFill>
                <a:blip r:embed="rId5"/>
                <a:stretch>
                  <a:fillRect l="-1189" t="-8451"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09037" y="2784793"/>
                <a:ext cx="6525725"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Recall that </a:t>
                </a:r>
                <a14:m>
                  <m:oMath xmlns:m="http://schemas.openxmlformats.org/officeDocument/2006/math">
                    <m:sSub>
                      <m:sSubPr>
                        <m:ctrlPr>
                          <a:rPr lang="en-US" altLang="zh-CN" sz="2200" i="1">
                            <a:latin typeface="Cambria Math" charset="0"/>
                            <a:cs typeface="Times New Roman" panose="02020603050405020304" pitchFamily="18" charset="0"/>
                          </a:rPr>
                        </m:ctrlPr>
                      </m:sSubPr>
                      <m:e>
                        <m:r>
                          <a:rPr lang="en-US" altLang="zh-CN" sz="2200">
                            <a:latin typeface="Cambria Math" panose="02040503050406030204" pitchFamily="18" charset="0"/>
                            <a:cs typeface="Times New Roman" panose="02020603050405020304" pitchFamily="18" charset="0"/>
                          </a:rPr>
                          <m:t>𝑋</m:t>
                        </m:r>
                      </m:e>
                      <m:sub>
                        <m:r>
                          <a:rPr lang="en-US" altLang="zh-CN" sz="2200">
                            <a:latin typeface="Cambria Math" panose="02040503050406030204" pitchFamily="18" charset="0"/>
                            <a:cs typeface="Times New Roman" panose="02020603050405020304" pitchFamily="18" charset="0"/>
                          </a:rPr>
                          <m:t>𝑖</m:t>
                        </m:r>
                      </m:sub>
                    </m:sSub>
                    <m:r>
                      <a:rPr lang="en-US" altLang="zh-CN" sz="2200">
                        <a:latin typeface="Cambria Math" panose="02040503050406030204" pitchFamily="18" charset="0"/>
                        <a:cs typeface="Times New Roman" panose="02020603050405020304" pitchFamily="18" charset="0"/>
                      </a:rPr>
                      <m:t>+1</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a geometric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We have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09037" y="2784793"/>
                <a:ext cx="6525725" cy="430887"/>
              </a:xfrm>
              <a:prstGeom prst="rect">
                <a:avLst/>
              </a:prstGeom>
              <a:blipFill>
                <a:blip r:embed="rId6"/>
                <a:stretch>
                  <a:fillRect l="-1214" t="-9859" b="-26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09037" y="3360277"/>
                <a:ext cx="1977016" cy="622991"/>
              </a:xfrm>
              <a:prstGeom prst="rect">
                <a:avLst/>
              </a:prstGeom>
              <a:noFill/>
            </p:spPr>
            <p:txBody>
              <a:bodyPr wrap="none" rtlCol="0">
                <a:spAutoFit/>
              </a:bodyPr>
              <a:lstStyle/>
              <a:p>
                <a14:m>
                  <m:oMath xmlns:m="http://schemas.openxmlformats.org/officeDocument/2006/math">
                    <m:r>
                      <a:rPr lang="en-US" altLang="zh-CN" sz="2200">
                        <a:latin typeface="Cambria Math" panose="02040503050406030204" pitchFamily="18" charset="0"/>
                        <a:cs typeface="Times New Roman" panose="02020603050405020304" pitchFamily="18" charset="0"/>
                      </a:rPr>
                      <m:t>𝐸</m:t>
                    </m:r>
                    <m:r>
                      <a:rPr lang="en-US" altLang="zh-CN" sz="2200">
                        <a:latin typeface="Cambria Math" panose="02040503050406030204" pitchFamily="18" charset="0"/>
                        <a:cs typeface="Times New Roman" panose="02020603050405020304" pitchFamily="18" charset="0"/>
                      </a:rPr>
                      <m:t>(</m:t>
                    </m:r>
                    <m:sSub>
                      <m:sSubPr>
                        <m:ctrlPr>
                          <a:rPr lang="en-US" altLang="zh-CN" sz="2200" i="1">
                            <a:latin typeface="Cambria Math" charset="0"/>
                            <a:cs typeface="Times New Roman" panose="02020603050405020304" pitchFamily="18" charset="0"/>
                          </a:rPr>
                        </m:ctrlPr>
                      </m:sSubPr>
                      <m:e>
                        <m:r>
                          <a:rPr lang="en-US" altLang="zh-CN" sz="2200">
                            <a:latin typeface="Cambria Math" panose="02040503050406030204" pitchFamily="18" charset="0"/>
                            <a:cs typeface="Times New Roman" panose="02020603050405020304" pitchFamily="18" charset="0"/>
                          </a:rPr>
                          <m:t>𝑋</m:t>
                        </m:r>
                      </m:e>
                      <m:sub>
                        <m:r>
                          <a:rPr lang="en-US" altLang="zh-CN" sz="2200">
                            <a:latin typeface="Cambria Math" panose="02040503050406030204" pitchFamily="18" charset="0"/>
                            <a:cs typeface="Times New Roman" panose="02020603050405020304" pitchFamily="18" charset="0"/>
                          </a:rPr>
                          <m:t>𝑖</m:t>
                        </m:r>
                      </m:sub>
                    </m:sSub>
                    <m:r>
                      <a:rPr lang="en-US" altLang="zh-CN" sz="2200">
                        <a:latin typeface="Cambria Math" panose="02040503050406030204" pitchFamily="18" charset="0"/>
                        <a:cs typeface="Times New Roman" panose="02020603050405020304" pitchFamily="18" charset="0"/>
                      </a:rPr>
                      <m:t>+1)=</m:t>
                    </m:r>
                    <m:f>
                      <m:fPr>
                        <m:ctrlPr>
                          <a:rPr lang="en-US" altLang="zh-CN" sz="2200" i="1">
                            <a:latin typeface="Cambria Math" charset="0"/>
                            <a:cs typeface="Times New Roman" panose="02020603050405020304" pitchFamily="18" charset="0"/>
                          </a:rPr>
                        </m:ctrlPr>
                      </m:fPr>
                      <m:num>
                        <m:r>
                          <a:rPr lang="en-US" altLang="zh-CN" sz="2200">
                            <a:latin typeface="Cambria Math" panose="02040503050406030204" pitchFamily="18" charset="0"/>
                            <a:cs typeface="Times New Roman" panose="02020603050405020304" pitchFamily="18" charset="0"/>
                          </a:rPr>
                          <m:t>1</m:t>
                        </m:r>
                      </m:num>
                      <m:den>
                        <m:r>
                          <a:rPr lang="en-US" altLang="zh-CN" sz="2200">
                            <a:latin typeface="Cambria Math" panose="02040503050406030204" pitchFamily="18" charset="0"/>
                            <a:cs typeface="Times New Roman" panose="02020603050405020304" pitchFamily="18" charset="0"/>
                          </a:rPr>
                          <m:t>𝑝</m:t>
                        </m:r>
                      </m:den>
                    </m:f>
                  </m:oMath>
                </a14:m>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 </a:t>
                </a:r>
              </a:p>
            </p:txBody>
          </p:sp>
        </mc:Choice>
        <mc:Fallback xmlns="">
          <p:sp>
            <p:nvSpPr>
              <p:cNvPr id="7" name="TextBox 6"/>
              <p:cNvSpPr txBox="1">
                <a:spLocks noRot="1" noChangeAspect="1" noMove="1" noResize="1" noEditPoints="1" noAdjustHandles="1" noChangeArrowheads="1" noChangeShapeType="1" noTextEdit="1"/>
              </p:cNvSpPr>
              <p:nvPr/>
            </p:nvSpPr>
            <p:spPr>
              <a:xfrm>
                <a:off x="409037" y="3360277"/>
                <a:ext cx="1977016" cy="622991"/>
              </a:xfrm>
              <a:prstGeom prst="rect">
                <a:avLst/>
              </a:prstGeom>
              <a:blipFill>
                <a:blip r:embed="rId7"/>
                <a:stretch>
                  <a:fillRect b="-980"/>
                </a:stretch>
              </a:blipFill>
            </p:spPr>
            <p:txBody>
              <a:bodyPr/>
              <a:lstStyle/>
              <a:p>
                <a:r>
                  <a:rPr lang="zh-CN" altLang="en-US">
                    <a:noFill/>
                  </a:rPr>
                  <a:t> </a:t>
                </a:r>
              </a:p>
            </p:txBody>
          </p:sp>
        </mc:Fallback>
      </mc:AlternateContent>
      <p:sp>
        <p:nvSpPr>
          <p:cNvPr id="8" name="TextBox 7"/>
          <p:cNvSpPr txBox="1"/>
          <p:nvPr/>
        </p:nvSpPr>
        <p:spPr>
          <a:xfrm>
            <a:off x="2462379" y="3470173"/>
            <a:ext cx="288032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which implies</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p:cNvSpPr txBox="1"/>
              <p:nvPr/>
            </p:nvSpPr>
            <p:spPr>
              <a:xfrm>
                <a:off x="4250511" y="3380885"/>
                <a:ext cx="2014526" cy="609462"/>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charset="0"/>
                          </a:rPr>
                        </m:ctrlPr>
                      </m:dPr>
                      <m:e>
                        <m:sSub>
                          <m:sSubPr>
                            <m:ctrlPr>
                              <a:rPr lang="en-US" altLang="zh-CN" sz="2200" b="0" i="1" smtClean="0">
                                <a:latin typeface="Cambria Math" charset="0"/>
                              </a:rPr>
                            </m:ctrlPr>
                          </m:sSubPr>
                          <m:e>
                            <m:r>
                              <a:rPr lang="en-US" altLang="zh-CN" sz="2200" b="0" i="1" smtClean="0">
                                <a:latin typeface="Cambria Math"/>
                              </a:rPr>
                              <m:t>𝑋</m:t>
                            </m:r>
                          </m:e>
                          <m:sub>
                            <m:r>
                              <a:rPr lang="en-US" altLang="zh-CN" sz="2200" b="0" i="1" smtClean="0">
                                <a:latin typeface="Cambria Math"/>
                              </a:rPr>
                              <m:t>𝑖</m:t>
                            </m:r>
                          </m:sub>
                        </m:sSub>
                      </m:e>
                    </m:d>
                    <m:r>
                      <a:rPr lang="en-US" altLang="zh-CN" sz="2200" b="0" i="1" smtClean="0">
                        <a:latin typeface="Cambria Math"/>
                      </a:rPr>
                      <m:t>=</m:t>
                    </m:r>
                    <m:f>
                      <m:fPr>
                        <m:ctrlPr>
                          <a:rPr lang="en-US" altLang="zh-CN" sz="2200" b="0" i="1" smtClean="0">
                            <a:latin typeface="Cambria Math" charset="0"/>
                          </a:rPr>
                        </m:ctrlPr>
                      </m:fPr>
                      <m:num>
                        <m:r>
                          <a:rPr lang="en-US" altLang="zh-CN" sz="2200" b="0" i="1" smtClean="0">
                            <a:latin typeface="Cambria Math"/>
                          </a:rPr>
                          <m:t>1</m:t>
                        </m:r>
                      </m:num>
                      <m:den>
                        <m:r>
                          <a:rPr lang="en-US" altLang="zh-CN" sz="2200" b="0" i="1" smtClean="0">
                            <a:latin typeface="Cambria Math"/>
                          </a:rPr>
                          <m:t>𝑝</m:t>
                        </m:r>
                      </m:den>
                    </m:f>
                    <m:r>
                      <a:rPr lang="en-US" altLang="zh-CN" sz="2200" b="0" i="1" smtClean="0">
                        <a:latin typeface="Cambria Math"/>
                      </a:rPr>
                      <m:t>−1</m:t>
                    </m:r>
                  </m:oMath>
                </a14:m>
                <a:r>
                  <a:rPr lang="en-US" altLang="zh-CN" sz="2200" dirty="0">
                    <a:latin typeface="+mj-lt"/>
                  </a:rPr>
                  <a:t>.</a:t>
                </a:r>
                <a:r>
                  <a:rPr lang="zh-CN" altLang="en-US" sz="2200" dirty="0">
                    <a:latin typeface="+mj-lt"/>
                  </a:rPr>
                  <a:t> </a:t>
                </a:r>
              </a:p>
            </p:txBody>
          </p:sp>
        </mc:Choice>
        <mc:Fallback xmlns="">
          <p:sp>
            <p:nvSpPr>
              <p:cNvPr id="9" name="TextBox 8"/>
              <p:cNvSpPr txBox="1">
                <a:spLocks noRot="1" noChangeAspect="1" noMove="1" noResize="1" noEditPoints="1" noAdjustHandles="1" noChangeArrowheads="1" noChangeShapeType="1" noTextEdit="1"/>
              </p:cNvSpPr>
              <p:nvPr/>
            </p:nvSpPr>
            <p:spPr>
              <a:xfrm>
                <a:off x="4250511" y="3380885"/>
                <a:ext cx="2014526" cy="609462"/>
              </a:xfrm>
              <a:prstGeom prst="rect">
                <a:avLst/>
              </a:prstGeom>
              <a:blipFill rotWithShape="1">
                <a:blip r:embed="rId8"/>
                <a:stretch>
                  <a:fillRect b="-1000"/>
                </a:stretch>
              </a:blipFill>
            </p:spPr>
            <p:txBody>
              <a:bodyPr/>
              <a:lstStyle/>
              <a:p>
                <a:r>
                  <a:rPr lang="zh-CN" altLang="en-US">
                    <a:noFill/>
                  </a:rPr>
                  <a:t> </a:t>
                </a:r>
              </a:p>
            </p:txBody>
          </p:sp>
        </mc:Fallback>
      </mc:AlternateContent>
      <p:sp>
        <p:nvSpPr>
          <p:cNvPr id="10" name="TextBox 9"/>
          <p:cNvSpPr txBox="1"/>
          <p:nvPr/>
        </p:nvSpPr>
        <p:spPr>
          <a:xfrm>
            <a:off x="360875" y="4127865"/>
            <a:ext cx="1485165"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And thus</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TextBox 11"/>
              <p:cNvSpPr txBox="1"/>
              <p:nvPr/>
            </p:nvSpPr>
            <p:spPr>
              <a:xfrm>
                <a:off x="409037" y="4527266"/>
                <a:ext cx="7118359" cy="627864"/>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r>
                      <a:rPr lang="en-US" altLang="zh-CN" sz="2200" b="0" i="1" smtClean="0">
                        <a:latin typeface="Cambria Math"/>
                      </a:rPr>
                      <m:t>𝐸</m:t>
                    </m:r>
                    <m:d>
                      <m:dPr>
                        <m:ctrlPr>
                          <a:rPr lang="en-US" altLang="zh-CN" sz="2200" b="0" i="1" smtClean="0">
                            <a:latin typeface="Cambria Math" charset="0"/>
                          </a:rPr>
                        </m:ctrlPr>
                      </m:dPr>
                      <m:e>
                        <m:sSub>
                          <m:sSubPr>
                            <m:ctrlPr>
                              <a:rPr lang="en-US" altLang="zh-CN" sz="2200" b="0" i="1" smtClean="0">
                                <a:latin typeface="Cambria Math" charset="0"/>
                              </a:rPr>
                            </m:ctrlPr>
                          </m:sSubPr>
                          <m:e>
                            <m:r>
                              <a:rPr lang="en-US" altLang="zh-CN" sz="2200" b="0" i="1" smtClean="0">
                                <a:latin typeface="Cambria Math"/>
                              </a:rPr>
                              <m:t>𝑋</m:t>
                            </m:r>
                          </m:e>
                          <m:sub>
                            <m:r>
                              <a:rPr lang="en-US" altLang="zh-CN" sz="2200" b="0" i="1" smtClean="0">
                                <a:latin typeface="Cambria Math"/>
                              </a:rPr>
                              <m:t>1</m:t>
                            </m:r>
                          </m:sub>
                        </m:sSub>
                      </m:e>
                    </m:d>
                    <m:r>
                      <a:rPr lang="en-US" altLang="zh-CN" sz="2200" b="0" i="1" smtClean="0">
                        <a:latin typeface="Cambria Math"/>
                      </a:rPr>
                      <m:t>+</m:t>
                    </m:r>
                    <m:r>
                      <a:rPr lang="en-US" altLang="zh-CN" sz="2200" b="0" i="1" smtClean="0">
                        <a:latin typeface="Cambria Math"/>
                      </a:rPr>
                      <m:t>𝐸</m:t>
                    </m:r>
                    <m:d>
                      <m:dPr>
                        <m:ctrlPr>
                          <a:rPr lang="en-US" altLang="zh-CN" sz="2200" b="0" i="1" smtClean="0">
                            <a:latin typeface="Cambria Math" charset="0"/>
                          </a:rPr>
                        </m:ctrlPr>
                      </m:dPr>
                      <m:e>
                        <m:sSub>
                          <m:sSubPr>
                            <m:ctrlPr>
                              <a:rPr lang="en-US" altLang="zh-CN" sz="2200" b="0" i="1" smtClean="0">
                                <a:latin typeface="Cambria Math" charset="0"/>
                              </a:rPr>
                            </m:ctrlPr>
                          </m:sSubPr>
                          <m:e>
                            <m:r>
                              <a:rPr lang="en-US" altLang="zh-CN" sz="2200" b="0" i="1" smtClean="0">
                                <a:latin typeface="Cambria Math"/>
                              </a:rPr>
                              <m:t>𝑋</m:t>
                            </m:r>
                          </m:e>
                          <m:sub>
                            <m:r>
                              <a:rPr lang="en-US" altLang="zh-CN" sz="2200" b="0" i="1" smtClean="0">
                                <a:latin typeface="Cambria Math"/>
                              </a:rPr>
                              <m:t>2</m:t>
                            </m:r>
                          </m:sub>
                        </m:sSub>
                      </m:e>
                    </m:d>
                    <m:r>
                      <a:rPr lang="en-US" altLang="zh-CN" sz="2200" b="0" i="1" smtClean="0">
                        <a:latin typeface="Cambria Math"/>
                      </a:rPr>
                      <m:t>+…+</m:t>
                    </m:r>
                    <m:r>
                      <a:rPr lang="en-US" altLang="zh-CN" sz="2200" b="0" i="1" smtClean="0">
                        <a:latin typeface="Cambria Math"/>
                      </a:rPr>
                      <m:t>𝐸</m:t>
                    </m:r>
                    <m:d>
                      <m:dPr>
                        <m:ctrlPr>
                          <a:rPr lang="en-US" altLang="zh-CN" sz="2200" b="0" i="1" smtClean="0">
                            <a:latin typeface="Cambria Math" charset="0"/>
                          </a:rPr>
                        </m:ctrlPr>
                      </m:dPr>
                      <m:e>
                        <m:sSub>
                          <m:sSubPr>
                            <m:ctrlPr>
                              <a:rPr lang="en-US" altLang="zh-CN" sz="2200" b="0" i="1" smtClean="0">
                                <a:latin typeface="Cambria Math" charset="0"/>
                              </a:rPr>
                            </m:ctrlPr>
                          </m:sSubPr>
                          <m:e>
                            <m:r>
                              <a:rPr lang="en-US" altLang="zh-CN" sz="2200" b="0" i="1" smtClean="0">
                                <a:latin typeface="Cambria Math"/>
                              </a:rPr>
                              <m:t>𝑋</m:t>
                            </m:r>
                          </m:e>
                          <m:sub>
                            <m:r>
                              <a:rPr lang="en-US" altLang="zh-CN" sz="2200" b="0" i="1" smtClean="0">
                                <a:latin typeface="Cambria Math"/>
                              </a:rPr>
                              <m:t>𝑟</m:t>
                            </m:r>
                          </m:sub>
                        </m:sSub>
                      </m:e>
                    </m:d>
                    <m:r>
                      <a:rPr lang="en-US" altLang="zh-CN" sz="2200" b="0" i="1" smtClean="0">
                        <a:latin typeface="Cambria Math"/>
                      </a:rPr>
                      <m:t>=</m:t>
                    </m:r>
                    <m:r>
                      <a:rPr lang="en-US" altLang="zh-CN" sz="2200" b="0" i="1" smtClean="0">
                        <a:latin typeface="Cambria Math"/>
                      </a:rPr>
                      <m:t>𝑟</m:t>
                    </m:r>
                    <m:d>
                      <m:dPr>
                        <m:ctrlPr>
                          <a:rPr lang="en-US" altLang="zh-CN" sz="2200" b="0" i="1" smtClean="0">
                            <a:latin typeface="Cambria Math" charset="0"/>
                          </a:rPr>
                        </m:ctrlPr>
                      </m:dPr>
                      <m:e>
                        <m:f>
                          <m:fPr>
                            <m:ctrlPr>
                              <a:rPr lang="en-US" altLang="zh-CN" sz="2200" b="0" i="1" smtClean="0">
                                <a:latin typeface="Cambria Math" charset="0"/>
                              </a:rPr>
                            </m:ctrlPr>
                          </m:fPr>
                          <m:num>
                            <m:r>
                              <a:rPr lang="en-US" altLang="zh-CN" sz="2200" b="0" i="1" smtClean="0">
                                <a:latin typeface="Cambria Math"/>
                              </a:rPr>
                              <m:t>1</m:t>
                            </m:r>
                          </m:num>
                          <m:den>
                            <m:r>
                              <a:rPr lang="en-US" altLang="zh-CN" sz="2200" b="0" i="1" smtClean="0">
                                <a:latin typeface="Cambria Math"/>
                              </a:rPr>
                              <m:t>𝑝</m:t>
                            </m:r>
                          </m:den>
                        </m:f>
                        <m:r>
                          <a:rPr lang="en-US" altLang="zh-CN" sz="2200" b="0" i="1" smtClean="0">
                            <a:latin typeface="Cambria Math"/>
                          </a:rPr>
                          <m:t>−1</m:t>
                        </m:r>
                      </m:e>
                    </m:d>
                    <m:r>
                      <a:rPr lang="en-US" altLang="zh-CN" sz="2200" b="0" i="1" smtClean="0">
                        <a:latin typeface="Cambria Math"/>
                      </a:rPr>
                      <m:t>=</m:t>
                    </m:r>
                    <m:r>
                      <a:rPr lang="en-US" altLang="zh-CN" sz="2200" b="0" i="1" smtClean="0">
                        <a:latin typeface="Cambria Math"/>
                      </a:rPr>
                      <m:t>𝑟</m:t>
                    </m:r>
                    <m:f>
                      <m:fPr>
                        <m:ctrlPr>
                          <a:rPr lang="en-US" altLang="zh-CN" sz="2200" b="0" i="1" smtClean="0">
                            <a:latin typeface="Cambria Math" charset="0"/>
                          </a:rPr>
                        </m:ctrlPr>
                      </m:fPr>
                      <m:num>
                        <m:r>
                          <a:rPr lang="en-US" altLang="zh-CN" sz="2200" b="0" i="1" smtClean="0">
                            <a:latin typeface="Cambria Math"/>
                          </a:rPr>
                          <m:t>1−</m:t>
                        </m:r>
                        <m:r>
                          <a:rPr lang="en-US" altLang="zh-CN" sz="2200" b="0" i="1" smtClean="0">
                            <a:latin typeface="Cambria Math"/>
                          </a:rPr>
                          <m:t>𝑝</m:t>
                        </m:r>
                      </m:num>
                      <m:den>
                        <m:r>
                          <a:rPr lang="en-US" altLang="zh-CN" sz="2200" b="0" i="1" smtClean="0">
                            <a:latin typeface="Cambria Math"/>
                          </a:rPr>
                          <m:t>𝑝</m:t>
                        </m:r>
                      </m:den>
                    </m:f>
                  </m:oMath>
                </a14:m>
                <a:r>
                  <a:rPr lang="zh-CN" altLang="en-US" sz="2200" dirty="0">
                    <a:latin typeface="+mj-lt"/>
                  </a:rPr>
                  <a:t> </a:t>
                </a:r>
                <a:r>
                  <a:rPr lang="en-US" altLang="zh-CN" sz="2200" dirty="0">
                    <a:latin typeface="+mj-lt"/>
                  </a:rPr>
                  <a:t>.</a:t>
                </a:r>
                <a:endParaRPr lang="zh-CN" altLang="en-US" sz="2200" dirty="0">
                  <a:latin typeface="+mj-lt"/>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09037" y="4527266"/>
                <a:ext cx="7118359" cy="627864"/>
              </a:xfrm>
              <a:prstGeom prst="rect">
                <a:avLst/>
              </a:prstGeom>
              <a:blipFill rotWithShape="1">
                <a:blip r:embed="rId9"/>
                <a:stretch>
                  <a:fillRect r="-257" b="-9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09036" y="5303107"/>
                <a:ext cx="8258419" cy="769441"/>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On the other hand since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𝑉</m:t>
                    </m:r>
                    <m:r>
                      <a:rPr lang="en-US" altLang="zh-CN" sz="2200" dirty="0">
                        <a:latin typeface="Cambria Math" panose="02040503050406030204" pitchFamily="18" charset="0"/>
                        <a:cs typeface="Times New Roman" panose="02020603050405020304" pitchFamily="18" charset="0"/>
                      </a:rPr>
                      <m:t>(</m:t>
                    </m:r>
                    <m:sSub>
                      <m:sSubPr>
                        <m:ctrlPr>
                          <a:rPr lang="en-US" altLang="zh-CN" sz="2200" i="1" dirty="0" err="1">
                            <a:latin typeface="Cambria Math" charset="0"/>
                            <a:cs typeface="Times New Roman" panose="02020603050405020304" pitchFamily="18" charset="0"/>
                          </a:rPr>
                        </m:ctrlPr>
                      </m:sSubPr>
                      <m:e>
                        <m:r>
                          <a:rPr lang="en-US" altLang="zh-CN" sz="2200" dirty="0" err="1">
                            <a:latin typeface="Cambria Math" panose="02040503050406030204" pitchFamily="18" charset="0"/>
                            <a:cs typeface="Times New Roman" panose="02020603050405020304" pitchFamily="18" charset="0"/>
                          </a:rPr>
                          <m:t>𝑋</m:t>
                        </m:r>
                      </m:e>
                      <m:sub>
                        <m:r>
                          <a:rPr lang="en-US" altLang="zh-CN" sz="2200" dirty="0" err="1">
                            <a:latin typeface="Cambria Math" panose="02040503050406030204" pitchFamily="18" charset="0"/>
                            <a:cs typeface="Times New Roman" panose="02020603050405020304" pitchFamily="18" charset="0"/>
                          </a:rPr>
                          <m:t>𝑖</m:t>
                        </m:r>
                      </m:sub>
                    </m:sSub>
                    <m:r>
                      <a:rPr lang="en-US" altLang="zh-CN" sz="2200" dirty="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𝑉</m:t>
                    </m:r>
                    <m:r>
                      <a:rPr lang="en-US" altLang="zh-CN" sz="2200">
                        <a:latin typeface="Cambria Math" panose="02040503050406030204" pitchFamily="18" charset="0"/>
                        <a:cs typeface="Times New Roman" panose="02020603050405020304" pitchFamily="18" charset="0"/>
                      </a:rPr>
                      <m:t>(</m:t>
                    </m:r>
                    <m:sSub>
                      <m:sSubPr>
                        <m:ctrlPr>
                          <a:rPr lang="en-US" altLang="zh-CN" sz="2200" i="1">
                            <a:latin typeface="Cambria Math" charset="0"/>
                            <a:cs typeface="Times New Roman" panose="02020603050405020304" pitchFamily="18" charset="0"/>
                          </a:rPr>
                        </m:ctrlPr>
                      </m:sSubPr>
                      <m:e>
                        <m:r>
                          <a:rPr lang="en-US" altLang="zh-CN" sz="2200">
                            <a:latin typeface="Cambria Math" panose="02040503050406030204" pitchFamily="18" charset="0"/>
                            <a:cs typeface="Times New Roman" panose="02020603050405020304" pitchFamily="18" charset="0"/>
                          </a:rPr>
                          <m:t>𝑋</m:t>
                        </m:r>
                      </m:e>
                      <m:sub>
                        <m:r>
                          <a:rPr lang="en-US" altLang="zh-CN" sz="2200">
                            <a:latin typeface="Cambria Math" panose="02040503050406030204" pitchFamily="18" charset="0"/>
                            <a:cs typeface="Times New Roman" panose="02020603050405020304" pitchFamily="18" charset="0"/>
                          </a:rPr>
                          <m:t>𝑖</m:t>
                        </m:r>
                      </m:sub>
                    </m:sSub>
                    <m:r>
                      <a:rPr lang="en-US" altLang="zh-CN" sz="2200">
                        <a:latin typeface="Cambria Math" panose="02040503050406030204" pitchFamily="18" charset="0"/>
                        <a:cs typeface="Times New Roman" panose="02020603050405020304" pitchFamily="18" charset="0"/>
                      </a:rPr>
                      <m:t>+1)</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altLang="zh-CN" sz="2200" i="1">
                            <a:latin typeface="Cambria Math" charset="0"/>
                            <a:cs typeface="Times New Roman" panose="02020603050405020304" pitchFamily="18" charset="0"/>
                          </a:rPr>
                        </m:ctrlPr>
                      </m:sSubPr>
                      <m:e>
                        <m:r>
                          <a:rPr lang="en-US" altLang="zh-CN" sz="2200">
                            <a:latin typeface="Cambria Math" panose="02040503050406030204" pitchFamily="18" charset="0"/>
                            <a:cs typeface="Times New Roman" panose="02020603050405020304" pitchFamily="18" charset="0"/>
                          </a:rPr>
                          <m:t>𝑋</m:t>
                        </m:r>
                      </m:e>
                      <m:sub>
                        <m:r>
                          <a:rPr lang="en-US" altLang="zh-CN" sz="2200">
                            <a:latin typeface="Cambria Math" panose="02040503050406030204" pitchFamily="18" charset="0"/>
                            <a:cs typeface="Times New Roman" panose="02020603050405020304" pitchFamily="18" charset="0"/>
                          </a:rPr>
                          <m:t>𝑖</m:t>
                        </m:r>
                      </m:sub>
                    </m:sSub>
                    <m:r>
                      <a:rPr lang="en-US" altLang="zh-CN" sz="2200">
                        <a:latin typeface="Cambria Math" panose="02040503050406030204" pitchFamily="18" charset="0"/>
                        <a:cs typeface="Times New Roman" panose="02020603050405020304" pitchFamily="18" charset="0"/>
                      </a:rPr>
                      <m:t>,</m:t>
                    </m:r>
                    <m:r>
                      <a:rPr lang="en-US" altLang="zh-CN" sz="2200" dirty="0">
                        <a:latin typeface="Cambria Math" panose="02040503050406030204" pitchFamily="18" charset="0"/>
                        <a:cs typeface="Times New Roman" panose="02020603050405020304" pitchFamily="18" charset="0"/>
                      </a:rPr>
                      <m:t> </m:t>
                    </m:r>
                    <m:r>
                      <a:rPr lang="en-US" altLang="zh-CN" sz="2200" dirty="0">
                        <a:latin typeface="Cambria Math" panose="02040503050406030204" pitchFamily="18" charset="0"/>
                        <a:cs typeface="Times New Roman" panose="02020603050405020304" pitchFamily="18" charset="0"/>
                      </a:rPr>
                      <m:t>𝑖</m:t>
                    </m:r>
                    <m:r>
                      <a:rPr lang="en-US" altLang="zh-CN" sz="2200" dirty="0">
                        <a:latin typeface="Cambria Math" panose="02040503050406030204" pitchFamily="18" charset="0"/>
                        <a:cs typeface="Times New Roman" panose="02020603050405020304" pitchFamily="18" charset="0"/>
                      </a:rPr>
                      <m:t>=1,2…,</m:t>
                    </m:r>
                    <m:r>
                      <m:rPr>
                        <m:sty m:val="p"/>
                      </m:rPr>
                      <a:rPr lang="en-US" altLang="zh-CN" sz="2200">
                        <a:latin typeface="Cambria Math" panose="02040503050406030204" pitchFamily="18" charset="0"/>
                        <a:cs typeface="Times New Roman" panose="02020603050405020304" pitchFamily="18" charset="0"/>
                      </a:rPr>
                      <m:t>r</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are independent and then </a:t>
                </a:r>
                <a14:m>
                  <m:oMath xmlns:m="http://schemas.openxmlformats.org/officeDocument/2006/math">
                    <m:r>
                      <a:rPr lang="en-US" altLang="zh-CN" sz="2200">
                        <a:latin typeface="Cambria Math" panose="02040503050406030204" pitchFamily="18" charset="0"/>
                        <a:cs typeface="Times New Roman" panose="02020603050405020304" pitchFamily="18" charset="0"/>
                      </a:rPr>
                      <m:t>𝑉</m:t>
                    </m:r>
                    <m:d>
                      <m:dPr>
                        <m:ctrlPr>
                          <a:rPr lang="en-US" altLang="zh-CN" sz="2200" i="1">
                            <a:latin typeface="Cambria Math" charset="0"/>
                            <a:cs typeface="Times New Roman" panose="02020603050405020304" pitchFamily="18" charset="0"/>
                          </a:rPr>
                        </m:ctrlPr>
                      </m:dPr>
                      <m:e>
                        <m:r>
                          <a:rPr lang="en-US" altLang="zh-CN" sz="2200">
                            <a:latin typeface="Cambria Math" panose="02040503050406030204" pitchFamily="18" charset="0"/>
                            <a:cs typeface="Times New Roman" panose="02020603050405020304" pitchFamily="18" charset="0"/>
                          </a:rPr>
                          <m:t>𝑋</m:t>
                        </m:r>
                      </m:e>
                    </m:d>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𝑟𝑉</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𝑌</m:t>
                    </m:r>
                    <m:r>
                      <a:rPr lang="en-US" altLang="zh-CN" sz="2200">
                        <a:latin typeface="Cambria Math" panose="02040503050406030204" pitchFamily="18" charset="0"/>
                        <a:cs typeface="Times New Roman" panose="02020603050405020304" pitchFamily="18" charset="0"/>
                      </a:rPr>
                      <m:t>)</m:t>
                    </m:r>
                  </m:oMath>
                </a14:m>
                <a:r>
                  <a:rPr lang="en-US" altLang="zh-CN" sz="2200" dirty="0">
                    <a:latin typeface="Times New Roman" panose="02020603050405020304" pitchFamily="18" charset="0"/>
                    <a:cs typeface="Times New Roman" panose="02020603050405020304" pitchFamily="18" charset="0"/>
                  </a:rPr>
                  <a:t>, where </a:t>
                </a:r>
                <a14:m>
                  <m:oMath xmlns:m="http://schemas.openxmlformats.org/officeDocument/2006/math">
                    <m:r>
                      <a:rPr lang="en-US" altLang="zh-CN" sz="2200">
                        <a:latin typeface="Cambria Math" panose="02040503050406030204" pitchFamily="18" charset="0"/>
                        <a:cs typeface="Times New Roman" panose="02020603050405020304" pitchFamily="18" charset="0"/>
                      </a:rPr>
                      <m:t>𝑌</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a geometric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09036" y="5303107"/>
                <a:ext cx="8258419" cy="769441"/>
              </a:xfrm>
              <a:prstGeom prst="rect">
                <a:avLst/>
              </a:prstGeom>
              <a:blipFill>
                <a:blip r:embed="rId10"/>
                <a:stretch>
                  <a:fillRect l="-959" t="-5556" r="-886" b="-15079"/>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xmlns="" id="{8484465A-A874-428B-93FD-D7E88069AF8F}"/>
              </a:ext>
            </a:extLst>
          </p:cNvPr>
          <p:cNvSpPr>
            <a:spLocks noGrp="1"/>
          </p:cNvSpPr>
          <p:nvPr>
            <p:ph type="sldNum" sz="quarter" idx="11"/>
          </p:nvPr>
        </p:nvSpPr>
        <p:spPr/>
        <p:txBody>
          <a:bodyPr/>
          <a:lstStyle/>
          <a:p>
            <a:pPr>
              <a:defRPr/>
            </a:pPr>
            <a:fld id="{DF2308B0-52A9-437D-9700-D7B37876F5B1}" type="slidenum">
              <a:rPr lang="zh-CN" altLang="en-US" smtClean="0"/>
              <a:pPr>
                <a:defRPr/>
              </a:pPr>
              <a:t>78</a:t>
            </a:fld>
            <a:endParaRPr lang="en-US" altLang="zh-CN" dirty="0"/>
          </a:p>
        </p:txBody>
      </p:sp>
    </p:spTree>
    <p:extLst>
      <p:ext uri="{BB962C8B-B14F-4D97-AF65-F5344CB8AC3E}">
        <p14:creationId xmlns:p14="http://schemas.microsoft.com/office/powerpoint/2010/main" val="231353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arn(inVertical)">
                                      <p:cBhvr>
                                        <p:cTn id="30" dur="500"/>
                                        <p:tgtEl>
                                          <p:spTgt spid="10"/>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arn(inVertical)">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arn(inVertical)">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P spid="12" grpId="0"/>
      <p:bldP spid="1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08911" y="773932"/>
                <a:ext cx="423047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If </a:t>
                </a:r>
                <a14:m>
                  <m:oMath xmlns:m="http://schemas.openxmlformats.org/officeDocument/2006/math">
                    <m:r>
                      <a:rPr lang="en-US" altLang="zh-CN" sz="2200">
                        <a:latin typeface="Cambria Math" panose="02040503050406030204" pitchFamily="18" charset="0"/>
                        <a:cs typeface="Times New Roman" panose="02020603050405020304" pitchFamily="18" charset="0"/>
                      </a:rPr>
                      <m:t>𝑌</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a geometric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with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08911" y="773932"/>
                <a:ext cx="4230470" cy="430887"/>
              </a:xfrm>
              <a:prstGeom prst="rect">
                <a:avLst/>
              </a:prstGeom>
              <a:blipFill>
                <a:blip r:embed="rId2"/>
                <a:stretch>
                  <a:fillRect l="-1873" t="-9859" b="-26761"/>
                </a:stretch>
              </a:blipFill>
            </p:spPr>
            <p:txBody>
              <a:bodyPr/>
              <a:lstStyle/>
              <a:p>
                <a:r>
                  <a:rPr lang="zh-CN" altLang="en-US">
                    <a:noFill/>
                  </a:rPr>
                  <a:t> </a:t>
                </a:r>
              </a:p>
            </p:txBody>
          </p:sp>
        </mc:Fallback>
      </mc:AlternateContent>
      <p:grpSp>
        <p:nvGrpSpPr>
          <p:cNvPr id="3" name="组合 2"/>
          <p:cNvGrpSpPr/>
          <p:nvPr/>
        </p:nvGrpSpPr>
        <p:grpSpPr>
          <a:xfrm>
            <a:off x="241372" y="1176382"/>
            <a:ext cx="6311828" cy="918728"/>
            <a:chOff x="396936" y="2822918"/>
            <a:chExt cx="6311828" cy="918728"/>
          </a:xfrm>
        </p:grpSpPr>
        <mc:AlternateContent xmlns:mc="http://schemas.openxmlformats.org/markup-compatibility/2006" xmlns:a14="http://schemas.microsoft.com/office/drawing/2010/main">
          <mc:Choice Requires="a14">
            <p:sp>
              <p:nvSpPr>
                <p:cNvPr id="4" name="TextBox 3"/>
                <p:cNvSpPr txBox="1"/>
                <p:nvPr/>
              </p:nvSpPr>
              <p:spPr>
                <a:xfrm>
                  <a:off x="396936" y="2822918"/>
                  <a:ext cx="2858283" cy="7382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𝑝</m:t>
                        </m:r>
                        <m:d>
                          <m:dPr>
                            <m:ctrlPr>
                              <a:rPr lang="en-US" altLang="zh-CN" sz="2200" b="0" i="1" smtClean="0">
                                <a:latin typeface="Cambria Math" charset="0"/>
                              </a:rPr>
                            </m:ctrlPr>
                          </m:dPr>
                          <m:e>
                            <m:r>
                              <a:rPr lang="en-US" altLang="zh-CN" sz="2200" b="0" i="1" smtClean="0">
                                <a:latin typeface="Cambria Math"/>
                              </a:rPr>
                              <m:t>𝑦</m:t>
                            </m:r>
                          </m:e>
                        </m:d>
                        <m:r>
                          <a:rPr lang="en-US" altLang="zh-CN" sz="2200" b="0" i="1" smtClean="0">
                            <a:latin typeface="Cambria Math"/>
                          </a:rPr>
                          <m:t>=</m:t>
                        </m:r>
                        <m:d>
                          <m:dPr>
                            <m:begChr m:val="{"/>
                            <m:endChr m:val=""/>
                            <m:ctrlPr>
                              <a:rPr lang="en-US" altLang="zh-CN" sz="2200" b="0" i="1" smtClean="0">
                                <a:latin typeface="Cambria Math" charset="0"/>
                              </a:rPr>
                            </m:ctrlPr>
                          </m:dPr>
                          <m:e>
                            <m:eqArr>
                              <m:eqArrPr>
                                <m:ctrlPr>
                                  <a:rPr lang="en-US" altLang="zh-CN" sz="2200" b="0" i="1" smtClean="0">
                                    <a:latin typeface="Cambria Math" charset="0"/>
                                  </a:rPr>
                                </m:ctrlPr>
                              </m:eqArrPr>
                              <m:e>
                                <m:sSup>
                                  <m:sSupPr>
                                    <m:ctrlPr>
                                      <a:rPr lang="en-US" altLang="zh-CN" sz="2200" i="1">
                                        <a:latin typeface="Cambria Math" charset="0"/>
                                      </a:rPr>
                                    </m:ctrlPr>
                                  </m:sSupPr>
                                  <m:e>
                                    <m:r>
                                      <a:rPr lang="en-US" altLang="zh-CN" sz="2200" i="1">
                                        <a:latin typeface="Cambria Math"/>
                                      </a:rPr>
                                      <m:t>(1−</m:t>
                                    </m:r>
                                    <m:r>
                                      <a:rPr lang="en-US" altLang="zh-CN" sz="2200" b="0" i="1" smtClean="0">
                                        <a:latin typeface="Cambria Math"/>
                                      </a:rPr>
                                      <m:t>𝑝</m:t>
                                    </m:r>
                                    <m:r>
                                      <a:rPr lang="en-US" altLang="zh-CN" sz="2200" i="1">
                                        <a:latin typeface="Cambria Math"/>
                                      </a:rPr>
                                      <m:t>)</m:t>
                                    </m:r>
                                  </m:e>
                                  <m:sup>
                                    <m:r>
                                      <a:rPr lang="en-US" altLang="zh-CN" sz="2200" b="0" i="1" smtClean="0">
                                        <a:latin typeface="Cambria Math"/>
                                      </a:rPr>
                                      <m:t>𝑦</m:t>
                                    </m:r>
                                    <m:r>
                                      <a:rPr lang="en-US" altLang="zh-CN" sz="2200" b="0" i="1" smtClean="0">
                                        <a:latin typeface="Cambria Math"/>
                                      </a:rPr>
                                      <m:t>−1</m:t>
                                    </m:r>
                                  </m:sup>
                                </m:sSup>
                                <m:r>
                                  <a:rPr lang="en-US" altLang="zh-CN" sz="2200" b="0" i="1" smtClean="0">
                                    <a:latin typeface="Cambria Math"/>
                                  </a:rPr>
                                  <m:t>𝑝</m:t>
                                </m:r>
                                <m:r>
                                  <m:rPr>
                                    <m:nor/>
                                  </m:rPr>
                                  <a:rPr lang="zh-CN" altLang="en-US" sz="2200" dirty="0"/>
                                  <m:t> </m:t>
                                </m:r>
                              </m:e>
                              <m:e>
                                <m:r>
                                  <a:rPr lang="en-US" altLang="zh-CN" sz="2200" b="0" i="1" smtClean="0">
                                    <a:latin typeface="Cambria Math"/>
                                  </a:rPr>
                                  <m:t>0</m:t>
                                </m:r>
                              </m:e>
                            </m:eqArr>
                          </m:e>
                        </m:d>
                      </m:oMath>
                    </m:oMathPara>
                  </a14:m>
                  <a:endParaRPr lang="zh-CN" altLang="en-US" sz="22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96936" y="2822918"/>
                  <a:ext cx="2858283" cy="738215"/>
                </a:xfrm>
                <a:prstGeom prst="rect">
                  <a:avLst/>
                </a:prstGeom>
                <a:blipFill>
                  <a:blip r:embed="rId3"/>
                  <a:stretch>
                    <a:fillRect b="-74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444515" y="2870291"/>
                  <a:ext cx="1687320"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𝑦</m:t>
                        </m:r>
                        <m:r>
                          <a:rPr lang="en-US" altLang="zh-CN" sz="2200" b="0" i="1" smtClean="0">
                            <a:latin typeface="Cambria Math"/>
                          </a:rPr>
                          <m:t>=1,2,3,…</m:t>
                        </m:r>
                      </m:oMath>
                    </m:oMathPara>
                  </a14:m>
                  <a:endParaRPr lang="zh-CN" altLang="en-US" sz="2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444515" y="2870291"/>
                  <a:ext cx="1687320" cy="430887"/>
                </a:xfrm>
                <a:prstGeom prst="rect">
                  <a:avLst/>
                </a:prstGeom>
                <a:blipFill rotWithShape="1">
                  <a:blip r:embed="rId4"/>
                  <a:stretch>
                    <a:fillRect b="-12857"/>
                  </a:stretch>
                </a:blipFill>
              </p:spPr>
              <p:txBody>
                <a:bodyPr/>
                <a:lstStyle/>
                <a:p>
                  <a:r>
                    <a:rPr lang="zh-CN" altLang="en-US">
                      <a:noFill/>
                    </a:rPr>
                    <a:t> </a:t>
                  </a:r>
                </a:p>
              </p:txBody>
            </p:sp>
          </mc:Fallback>
        </mc:AlternateContent>
        <p:sp>
          <p:nvSpPr>
            <p:cNvPr id="6" name="TextBox 5"/>
            <p:cNvSpPr txBox="1"/>
            <p:nvPr/>
          </p:nvSpPr>
          <p:spPr>
            <a:xfrm>
              <a:off x="3513409" y="3310759"/>
              <a:ext cx="3195355"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otherwise</a:t>
              </a:r>
              <a:endParaRPr lang="zh-CN" altLang="en-US" sz="2200" dirty="0">
                <a:latin typeface="Times New Roman" panose="02020603050405020304" pitchFamily="18" charset="0"/>
                <a:cs typeface="Times New Roman" panose="02020603050405020304" pitchFamily="18" charset="0"/>
              </a:endParaRPr>
            </a:p>
          </p:txBody>
        </p:sp>
      </p:grpSp>
      <p:sp>
        <p:nvSpPr>
          <p:cNvPr id="7" name="TextBox 6"/>
          <p:cNvSpPr txBox="1"/>
          <p:nvPr/>
        </p:nvSpPr>
        <p:spPr>
          <a:xfrm>
            <a:off x="5342537" y="1461595"/>
            <a:ext cx="1429141"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then,</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256316" y="2033845"/>
                <a:ext cx="3843553" cy="469424"/>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charset="0"/>
                          </a:rPr>
                        </m:ctrlPr>
                      </m:dPr>
                      <m:e>
                        <m:sSup>
                          <m:sSupPr>
                            <m:ctrlPr>
                              <a:rPr lang="en-US" altLang="zh-CN" sz="2200" b="0" i="1" smtClean="0">
                                <a:latin typeface="Cambria Math" charset="0"/>
                              </a:rPr>
                            </m:ctrlPr>
                          </m:sSupPr>
                          <m:e>
                            <m:r>
                              <a:rPr lang="en-US" altLang="zh-CN" sz="2200" b="0" i="1" smtClean="0">
                                <a:latin typeface="Cambria Math"/>
                              </a:rPr>
                              <m:t>𝑌</m:t>
                            </m:r>
                          </m:e>
                          <m:sup>
                            <m:r>
                              <a:rPr lang="en-US" altLang="zh-CN" sz="2200" b="0" i="1" smtClean="0">
                                <a:latin typeface="Cambria Math"/>
                              </a:rPr>
                              <m:t>2</m:t>
                            </m:r>
                          </m:sup>
                        </m:sSup>
                      </m:e>
                    </m:d>
                    <m:r>
                      <a:rPr lang="en-US" altLang="zh-CN" sz="2200" b="0" i="1" smtClean="0">
                        <a:latin typeface="Cambria Math"/>
                      </a:rPr>
                      <m:t>=</m:t>
                    </m:r>
                    <m:nary>
                      <m:naryPr>
                        <m:chr m:val="∑"/>
                        <m:limLoc m:val="subSup"/>
                        <m:ctrlPr>
                          <a:rPr lang="en-US" altLang="zh-CN" sz="2200" b="0" i="1" smtClean="0">
                            <a:latin typeface="Cambria Math" charset="0"/>
                          </a:rPr>
                        </m:ctrlPr>
                      </m:naryPr>
                      <m:sub>
                        <m:r>
                          <m:rPr>
                            <m:brk m:alnAt="25"/>
                          </m:rPr>
                          <a:rPr lang="en-US" altLang="zh-CN" sz="2200" b="0" i="1" smtClean="0">
                            <a:latin typeface="Cambria Math"/>
                          </a:rPr>
                          <m:t>𝑦</m:t>
                        </m:r>
                        <m:r>
                          <a:rPr lang="en-US" altLang="zh-CN" sz="2200" b="0" i="1" smtClean="0">
                            <a:latin typeface="Cambria Math"/>
                          </a:rPr>
                          <m:t>=1</m:t>
                        </m:r>
                      </m:sub>
                      <m:sup>
                        <m:r>
                          <a:rPr lang="en-US" altLang="zh-CN" sz="2200" b="0" i="1" smtClean="0">
                            <a:latin typeface="Cambria Math"/>
                          </a:rPr>
                          <m:t>∞</m:t>
                        </m:r>
                      </m:sup>
                      <m:e>
                        <m:sSup>
                          <m:sSupPr>
                            <m:ctrlPr>
                              <a:rPr lang="en-US" altLang="zh-CN" sz="2200" b="0" i="1" smtClean="0">
                                <a:latin typeface="Cambria Math" charset="0"/>
                              </a:rPr>
                            </m:ctrlPr>
                          </m:sSupPr>
                          <m:e>
                            <m:r>
                              <a:rPr lang="en-US" altLang="zh-CN" sz="2200" b="0" i="1" smtClean="0">
                                <a:latin typeface="Cambria Math"/>
                              </a:rPr>
                              <m:t>𝑦</m:t>
                            </m:r>
                          </m:e>
                          <m:sup>
                            <m:r>
                              <a:rPr lang="en-US" altLang="zh-CN" sz="2200" b="0" i="1" smtClean="0">
                                <a:latin typeface="Cambria Math"/>
                              </a:rPr>
                              <m:t>2</m:t>
                            </m:r>
                          </m:sup>
                        </m:sSup>
                        <m:sSup>
                          <m:sSupPr>
                            <m:ctrlPr>
                              <a:rPr lang="en-US" altLang="zh-CN" sz="2200" b="0" i="1" smtClean="0">
                                <a:latin typeface="Cambria Math" charset="0"/>
                              </a:rPr>
                            </m:ctrlPr>
                          </m:sSupPr>
                          <m:e>
                            <m:d>
                              <m:dPr>
                                <m:ctrlPr>
                                  <a:rPr lang="en-US" altLang="zh-CN" sz="2200" b="0" i="1" smtClean="0">
                                    <a:latin typeface="Cambria Math" charset="0"/>
                                  </a:rPr>
                                </m:ctrlPr>
                              </m:dPr>
                              <m:e>
                                <m:r>
                                  <a:rPr lang="en-US" altLang="zh-CN" sz="2200" b="0" i="1" smtClean="0">
                                    <a:latin typeface="Cambria Math"/>
                                  </a:rPr>
                                  <m:t>1−</m:t>
                                </m:r>
                                <m:r>
                                  <a:rPr lang="en-US" altLang="zh-CN" sz="2200" b="0" i="1" smtClean="0">
                                    <a:latin typeface="Cambria Math"/>
                                  </a:rPr>
                                  <m:t>𝑝</m:t>
                                </m:r>
                              </m:e>
                            </m:d>
                          </m:e>
                          <m:sup>
                            <m:r>
                              <a:rPr lang="en-US" altLang="zh-CN" sz="2200" b="0" i="1" smtClean="0">
                                <a:latin typeface="Cambria Math"/>
                              </a:rPr>
                              <m:t>𝑦</m:t>
                            </m:r>
                            <m:r>
                              <a:rPr lang="en-US" altLang="zh-CN" sz="2200" b="0" i="1" smtClean="0">
                                <a:latin typeface="Cambria Math"/>
                              </a:rPr>
                              <m:t>−1</m:t>
                            </m:r>
                          </m:sup>
                        </m:sSup>
                        <m:r>
                          <a:rPr lang="en-US" altLang="zh-CN" sz="2200" b="0" i="1" smtClean="0">
                            <a:latin typeface="Cambria Math"/>
                          </a:rPr>
                          <m:t>𝑝</m:t>
                        </m:r>
                      </m:e>
                    </m:nary>
                    <m:r>
                      <a:rPr lang="en-US" altLang="zh-CN" sz="2200" b="0" i="1" smtClean="0">
                        <a:latin typeface="Cambria Math"/>
                      </a:rPr>
                      <m:t> </m:t>
                    </m:r>
                  </m:oMath>
                </a14:m>
                <a:r>
                  <a:rPr lang="zh-CN" altLang="en-US" sz="2200" dirty="0">
                    <a:latin typeface="+mj-lt"/>
                  </a:rPr>
                  <a:t> </a:t>
                </a:r>
              </a:p>
            </p:txBody>
          </p:sp>
        </mc:Choice>
        <mc:Fallback xmlns="">
          <p:sp>
            <p:nvSpPr>
              <p:cNvPr id="8" name="TextBox 7"/>
              <p:cNvSpPr txBox="1">
                <a:spLocks noRot="1" noChangeAspect="1" noMove="1" noResize="1" noEditPoints="1" noAdjustHandles="1" noChangeArrowheads="1" noChangeShapeType="1" noTextEdit="1"/>
              </p:cNvSpPr>
              <p:nvPr/>
            </p:nvSpPr>
            <p:spPr>
              <a:xfrm>
                <a:off x="256316" y="2033845"/>
                <a:ext cx="3843553" cy="469424"/>
              </a:xfrm>
              <a:prstGeom prst="rect">
                <a:avLst/>
              </a:prstGeom>
              <a:blipFill rotWithShape="1">
                <a:blip r:embed="rId5"/>
                <a:stretch>
                  <a:fillRect t="-114286" b="-1688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96824" y="2483895"/>
                <a:ext cx="7262950" cy="469424"/>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r>
                      <a:rPr lang="en-US" altLang="zh-CN" sz="2200" b="0" i="1" smtClean="0">
                        <a:latin typeface="Cambria Math"/>
                      </a:rPr>
                      <m:t>𝑝</m:t>
                    </m:r>
                    <m:r>
                      <a:rPr lang="en-US" altLang="zh-CN" sz="2200" b="0" i="1" smtClean="0">
                        <a:latin typeface="Cambria Math"/>
                      </a:rPr>
                      <m:t>(1−</m:t>
                    </m:r>
                    <m:r>
                      <a:rPr lang="en-US" altLang="zh-CN" sz="2200" b="0" i="1" smtClean="0">
                        <a:latin typeface="Cambria Math"/>
                      </a:rPr>
                      <m:t>𝑝</m:t>
                    </m:r>
                    <m:r>
                      <a:rPr lang="en-US" altLang="zh-CN" sz="2200" b="0" i="1" smtClean="0">
                        <a:latin typeface="Cambria Math"/>
                      </a:rPr>
                      <m:t>)</m:t>
                    </m:r>
                    <m:nary>
                      <m:naryPr>
                        <m:chr m:val="∑"/>
                        <m:limLoc m:val="subSup"/>
                        <m:ctrlPr>
                          <a:rPr lang="en-US" altLang="zh-CN" sz="2200" b="0" i="1" smtClean="0">
                            <a:latin typeface="Cambria Math" charset="0"/>
                          </a:rPr>
                        </m:ctrlPr>
                      </m:naryPr>
                      <m:sub>
                        <m:r>
                          <m:rPr>
                            <m:brk m:alnAt="25"/>
                          </m:rPr>
                          <a:rPr lang="en-US" altLang="zh-CN" sz="2200" b="0" i="1" smtClean="0">
                            <a:latin typeface="Cambria Math"/>
                          </a:rPr>
                          <m:t>𝑦</m:t>
                        </m:r>
                        <m:r>
                          <a:rPr lang="en-US" altLang="zh-CN" sz="2200" b="0" i="1" smtClean="0">
                            <a:latin typeface="Cambria Math"/>
                          </a:rPr>
                          <m:t>=1</m:t>
                        </m:r>
                      </m:sub>
                      <m:sup>
                        <m:r>
                          <a:rPr lang="en-US" altLang="zh-CN" sz="2200" b="0" i="1" smtClean="0">
                            <a:latin typeface="Cambria Math"/>
                            <a:ea typeface="Cambria Math"/>
                          </a:rPr>
                          <m:t>∞</m:t>
                        </m:r>
                      </m:sup>
                      <m:e>
                        <m:r>
                          <a:rPr lang="en-US" altLang="zh-CN" sz="2200" b="0" i="1" smtClean="0">
                            <a:latin typeface="Cambria Math"/>
                          </a:rPr>
                          <m:t>𝑦</m:t>
                        </m:r>
                        <m:d>
                          <m:dPr>
                            <m:ctrlPr>
                              <a:rPr lang="en-US" altLang="zh-CN" sz="2200" b="0" i="1" smtClean="0">
                                <a:latin typeface="Cambria Math" charset="0"/>
                              </a:rPr>
                            </m:ctrlPr>
                          </m:dPr>
                          <m:e>
                            <m:r>
                              <a:rPr lang="en-US" altLang="zh-CN" sz="2200" b="0" i="1" smtClean="0">
                                <a:latin typeface="Cambria Math"/>
                              </a:rPr>
                              <m:t>𝑦</m:t>
                            </m:r>
                            <m:r>
                              <a:rPr lang="en-US" altLang="zh-CN" sz="2200" b="0" i="1" smtClean="0">
                                <a:latin typeface="Cambria Math"/>
                              </a:rPr>
                              <m:t>−1</m:t>
                            </m:r>
                          </m:e>
                        </m:d>
                        <m:sSup>
                          <m:sSupPr>
                            <m:ctrlPr>
                              <a:rPr lang="en-US" altLang="zh-CN" sz="2200" b="0" i="1" smtClean="0">
                                <a:latin typeface="Cambria Math" charset="0"/>
                              </a:rPr>
                            </m:ctrlPr>
                          </m:sSupPr>
                          <m:e>
                            <m:d>
                              <m:dPr>
                                <m:ctrlPr>
                                  <a:rPr lang="en-US" altLang="zh-CN" sz="2200" b="0" i="1" smtClean="0">
                                    <a:latin typeface="Cambria Math" charset="0"/>
                                  </a:rPr>
                                </m:ctrlPr>
                              </m:dPr>
                              <m:e>
                                <m:r>
                                  <a:rPr lang="en-US" altLang="zh-CN" sz="2200" b="0" i="1" smtClean="0">
                                    <a:latin typeface="Cambria Math"/>
                                  </a:rPr>
                                  <m:t>1−</m:t>
                                </m:r>
                                <m:r>
                                  <a:rPr lang="en-US" altLang="zh-CN" sz="2200" b="0" i="1" smtClean="0">
                                    <a:latin typeface="Cambria Math"/>
                                  </a:rPr>
                                  <m:t>𝑝</m:t>
                                </m:r>
                              </m:e>
                            </m:d>
                          </m:e>
                          <m:sup>
                            <m:r>
                              <a:rPr lang="en-US" altLang="zh-CN" sz="2200" b="0" i="1" smtClean="0">
                                <a:latin typeface="Cambria Math"/>
                              </a:rPr>
                              <m:t>𝑦</m:t>
                            </m:r>
                            <m:r>
                              <a:rPr lang="en-US" altLang="zh-CN" sz="2200" b="0" i="1" smtClean="0">
                                <a:latin typeface="Cambria Math"/>
                              </a:rPr>
                              <m:t>−2</m:t>
                            </m:r>
                          </m:sup>
                        </m:sSup>
                      </m:e>
                    </m:nary>
                    <m:r>
                      <a:rPr lang="en-US" altLang="zh-CN" sz="2200" b="0" i="1" smtClean="0">
                        <a:latin typeface="Cambria Math"/>
                      </a:rPr>
                      <m:t>+</m:t>
                    </m:r>
                    <m:nary>
                      <m:naryPr>
                        <m:chr m:val="∑"/>
                        <m:limLoc m:val="subSup"/>
                        <m:ctrlPr>
                          <a:rPr lang="en-US" altLang="zh-CN" sz="2200" b="0" i="1" smtClean="0">
                            <a:latin typeface="Cambria Math" charset="0"/>
                          </a:rPr>
                        </m:ctrlPr>
                      </m:naryPr>
                      <m:sub>
                        <m:r>
                          <m:rPr>
                            <m:brk m:alnAt="25"/>
                          </m:rPr>
                          <a:rPr lang="en-US" altLang="zh-CN" sz="2200" b="0" i="1" smtClean="0">
                            <a:latin typeface="Cambria Math"/>
                          </a:rPr>
                          <m:t>𝑦</m:t>
                        </m:r>
                        <m:r>
                          <a:rPr lang="en-US" altLang="zh-CN" sz="2200" b="0" i="1" smtClean="0">
                            <a:latin typeface="Cambria Math"/>
                          </a:rPr>
                          <m:t>=1</m:t>
                        </m:r>
                      </m:sub>
                      <m:sup>
                        <m:r>
                          <a:rPr lang="en-US" altLang="zh-CN" sz="2200" b="0" i="1" smtClean="0">
                            <a:latin typeface="Cambria Math"/>
                            <a:ea typeface="Cambria Math"/>
                          </a:rPr>
                          <m:t>∞</m:t>
                        </m:r>
                      </m:sup>
                      <m:e>
                        <m:r>
                          <a:rPr lang="en-US" altLang="zh-CN" sz="2200" b="0" i="1" smtClean="0">
                            <a:latin typeface="Cambria Math"/>
                          </a:rPr>
                          <m:t>𝑦</m:t>
                        </m:r>
                        <m:sSup>
                          <m:sSupPr>
                            <m:ctrlPr>
                              <a:rPr lang="en-US" altLang="zh-CN" sz="2200" b="0" i="1" smtClean="0">
                                <a:latin typeface="Cambria Math" charset="0"/>
                              </a:rPr>
                            </m:ctrlPr>
                          </m:sSupPr>
                          <m:e>
                            <m:r>
                              <a:rPr lang="en-US" altLang="zh-CN" sz="2200" b="0" i="1" smtClean="0">
                                <a:latin typeface="Cambria Math"/>
                              </a:rPr>
                              <m:t>(1−</m:t>
                            </m:r>
                            <m:r>
                              <a:rPr lang="en-US" altLang="zh-CN" sz="2200" b="0" i="1" smtClean="0">
                                <a:latin typeface="Cambria Math"/>
                              </a:rPr>
                              <m:t>𝑝</m:t>
                            </m:r>
                            <m:r>
                              <a:rPr lang="en-US" altLang="zh-CN" sz="2200" b="0" i="1" smtClean="0">
                                <a:latin typeface="Cambria Math"/>
                              </a:rPr>
                              <m:t>)</m:t>
                            </m:r>
                          </m:e>
                          <m:sup>
                            <m:r>
                              <a:rPr lang="en-US" altLang="zh-CN" sz="2200" b="0" i="1" smtClean="0">
                                <a:latin typeface="Cambria Math"/>
                              </a:rPr>
                              <m:t>𝑦</m:t>
                            </m:r>
                            <m:r>
                              <a:rPr lang="en-US" altLang="zh-CN" sz="2200" b="0" i="1" smtClean="0">
                                <a:latin typeface="Cambria Math"/>
                              </a:rPr>
                              <m:t>−1</m:t>
                            </m:r>
                          </m:sup>
                        </m:sSup>
                        <m:r>
                          <a:rPr lang="en-US" altLang="zh-CN" sz="2200" b="0" i="1" smtClean="0">
                            <a:latin typeface="Cambria Math"/>
                          </a:rPr>
                          <m:t>𝑝</m:t>
                        </m:r>
                      </m:e>
                    </m:nary>
                  </m:oMath>
                </a14:m>
                <a:r>
                  <a:rPr lang="zh-CN" altLang="en-US" sz="2200" dirty="0">
                    <a:latin typeface="+mj-lt"/>
                  </a:rPr>
                  <a:t> </a:t>
                </a:r>
              </a:p>
            </p:txBody>
          </p:sp>
        </mc:Choice>
        <mc:Fallback xmlns="">
          <p:sp>
            <p:nvSpPr>
              <p:cNvPr id="9" name="TextBox 8"/>
              <p:cNvSpPr txBox="1">
                <a:spLocks noRot="1" noChangeAspect="1" noMove="1" noResize="1" noEditPoints="1" noAdjustHandles="1" noChangeArrowheads="1" noChangeShapeType="1" noTextEdit="1"/>
              </p:cNvSpPr>
              <p:nvPr/>
            </p:nvSpPr>
            <p:spPr>
              <a:xfrm>
                <a:off x="996824" y="2483895"/>
                <a:ext cx="7262950" cy="469424"/>
              </a:xfrm>
              <a:prstGeom prst="rect">
                <a:avLst/>
              </a:prstGeom>
              <a:blipFill rotWithShape="1">
                <a:blip r:embed="rId6"/>
                <a:stretch>
                  <a:fillRect t="-114286" b="-1688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029366" y="2978950"/>
                <a:ext cx="3759619" cy="657681"/>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r>
                      <a:rPr lang="en-US" altLang="zh-CN" sz="2200" b="0" i="1" smtClean="0">
                        <a:latin typeface="Cambria Math"/>
                      </a:rPr>
                      <m:t>𝑝</m:t>
                    </m:r>
                    <m:r>
                      <a:rPr lang="en-US" altLang="zh-CN" sz="2200" b="0" i="1" smtClean="0">
                        <a:latin typeface="Cambria Math"/>
                      </a:rPr>
                      <m:t>(1−</m:t>
                    </m:r>
                    <m:r>
                      <a:rPr lang="en-US" altLang="zh-CN" sz="2200" b="0" i="1" smtClean="0">
                        <a:latin typeface="Cambria Math"/>
                      </a:rPr>
                      <m:t>𝑝</m:t>
                    </m:r>
                    <m:r>
                      <a:rPr lang="en-US" altLang="zh-CN" sz="2200" b="0" i="1" smtClean="0">
                        <a:latin typeface="Cambria Math"/>
                      </a:rPr>
                      <m:t>)</m:t>
                    </m:r>
                    <m:nary>
                      <m:naryPr>
                        <m:chr m:val="∑"/>
                        <m:limLoc m:val="subSup"/>
                        <m:ctrlPr>
                          <a:rPr lang="en-US" altLang="zh-CN" sz="2200" b="0" i="1" smtClean="0">
                            <a:latin typeface="Cambria Math" charset="0"/>
                          </a:rPr>
                        </m:ctrlPr>
                      </m:naryPr>
                      <m:sub>
                        <m:r>
                          <m:rPr>
                            <m:brk m:alnAt="25"/>
                          </m:rPr>
                          <a:rPr lang="en-US" altLang="zh-CN" sz="2200" b="0" i="1" smtClean="0">
                            <a:latin typeface="Cambria Math"/>
                          </a:rPr>
                          <m:t>𝑦</m:t>
                        </m:r>
                        <m:r>
                          <a:rPr lang="en-US" altLang="zh-CN" sz="2200" b="0" i="1" smtClean="0">
                            <a:latin typeface="Cambria Math"/>
                          </a:rPr>
                          <m:t>=1</m:t>
                        </m:r>
                      </m:sub>
                      <m:sup>
                        <m:r>
                          <a:rPr lang="en-US" altLang="zh-CN" sz="2200" b="0" i="1" smtClean="0">
                            <a:latin typeface="Cambria Math"/>
                            <a:ea typeface="Cambria Math"/>
                          </a:rPr>
                          <m:t>∞</m:t>
                        </m:r>
                      </m:sup>
                      <m:e>
                        <m:f>
                          <m:fPr>
                            <m:ctrlPr>
                              <a:rPr lang="en-US" altLang="zh-CN" sz="2200" b="0" i="1" smtClean="0">
                                <a:latin typeface="Cambria Math" charset="0"/>
                              </a:rPr>
                            </m:ctrlPr>
                          </m:fPr>
                          <m:num>
                            <m:sSup>
                              <m:sSupPr>
                                <m:ctrlPr>
                                  <a:rPr lang="en-US" altLang="zh-CN" sz="2200" b="0" i="1" smtClean="0">
                                    <a:latin typeface="Cambria Math" charset="0"/>
                                  </a:rPr>
                                </m:ctrlPr>
                              </m:sSupPr>
                              <m:e>
                                <m:r>
                                  <a:rPr lang="en-US" altLang="zh-CN" sz="2200" b="0" i="1" smtClean="0">
                                    <a:latin typeface="Cambria Math"/>
                                  </a:rPr>
                                  <m:t>𝑑</m:t>
                                </m:r>
                              </m:e>
                              <m:sup>
                                <m:r>
                                  <a:rPr lang="en-US" altLang="zh-CN" sz="2200" b="0" i="1" smtClean="0">
                                    <a:latin typeface="Cambria Math"/>
                                  </a:rPr>
                                  <m:t>2</m:t>
                                </m:r>
                              </m:sup>
                            </m:sSup>
                          </m:num>
                          <m:den>
                            <m:r>
                              <a:rPr lang="en-US" altLang="zh-CN" sz="2200" b="0" i="1" smtClean="0">
                                <a:latin typeface="Cambria Math"/>
                              </a:rPr>
                              <m:t>𝑑</m:t>
                            </m:r>
                            <m:sSup>
                              <m:sSupPr>
                                <m:ctrlPr>
                                  <a:rPr lang="en-US" altLang="zh-CN" sz="2200" b="0" i="1" smtClean="0">
                                    <a:latin typeface="Cambria Math" charset="0"/>
                                  </a:rPr>
                                </m:ctrlPr>
                              </m:sSupPr>
                              <m:e>
                                <m:r>
                                  <a:rPr lang="en-US" altLang="zh-CN" sz="2200" b="0" i="1" smtClean="0">
                                    <a:latin typeface="Cambria Math"/>
                                  </a:rPr>
                                  <m:t>𝑝</m:t>
                                </m:r>
                              </m:e>
                              <m:sup>
                                <m:r>
                                  <a:rPr lang="en-US" altLang="zh-CN" sz="2200" b="0" i="1" smtClean="0">
                                    <a:latin typeface="Cambria Math"/>
                                  </a:rPr>
                                  <m:t>2</m:t>
                                </m:r>
                              </m:sup>
                            </m:sSup>
                          </m:den>
                        </m:f>
                        <m:sSup>
                          <m:sSupPr>
                            <m:ctrlPr>
                              <a:rPr lang="en-US" altLang="zh-CN" sz="2200" b="0" i="1" smtClean="0">
                                <a:latin typeface="Cambria Math" charset="0"/>
                              </a:rPr>
                            </m:ctrlPr>
                          </m:sSupPr>
                          <m:e>
                            <m:d>
                              <m:dPr>
                                <m:ctrlPr>
                                  <a:rPr lang="en-US" altLang="zh-CN" sz="2200" b="0" i="1" smtClean="0">
                                    <a:latin typeface="Cambria Math" charset="0"/>
                                  </a:rPr>
                                </m:ctrlPr>
                              </m:dPr>
                              <m:e>
                                <m:r>
                                  <a:rPr lang="en-US" altLang="zh-CN" sz="2200" b="0" i="1" smtClean="0">
                                    <a:latin typeface="Cambria Math"/>
                                  </a:rPr>
                                  <m:t>1−</m:t>
                                </m:r>
                                <m:r>
                                  <a:rPr lang="en-US" altLang="zh-CN" sz="2200" b="0" i="1" smtClean="0">
                                    <a:latin typeface="Cambria Math"/>
                                  </a:rPr>
                                  <m:t>𝑝</m:t>
                                </m:r>
                              </m:e>
                            </m:d>
                          </m:e>
                          <m:sup>
                            <m:r>
                              <a:rPr lang="en-US" altLang="zh-CN" sz="2200" b="0" i="1" smtClean="0">
                                <a:latin typeface="Cambria Math"/>
                              </a:rPr>
                              <m:t>𝑦</m:t>
                            </m:r>
                          </m:sup>
                        </m:sSup>
                      </m:e>
                    </m:nary>
                  </m:oMath>
                </a14:m>
                <a:r>
                  <a:rPr lang="zh-CN" altLang="en-US" sz="2200" dirty="0">
                    <a:latin typeface="+mj-lt"/>
                  </a:rPr>
                  <a:t> </a:t>
                </a:r>
              </a:p>
            </p:txBody>
          </p:sp>
        </mc:Choice>
        <mc:Fallback xmlns="">
          <p:sp>
            <p:nvSpPr>
              <p:cNvPr id="10" name="TextBox 9"/>
              <p:cNvSpPr txBox="1">
                <a:spLocks noRot="1" noChangeAspect="1" noMove="1" noResize="1" noEditPoints="1" noAdjustHandles="1" noChangeArrowheads="1" noChangeShapeType="1" noTextEdit="1"/>
              </p:cNvSpPr>
              <p:nvPr/>
            </p:nvSpPr>
            <p:spPr>
              <a:xfrm>
                <a:off x="1029366" y="2978950"/>
                <a:ext cx="3759619" cy="657681"/>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597150" y="3027169"/>
                <a:ext cx="652551" cy="609462"/>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f>
                      <m:fPr>
                        <m:ctrlPr>
                          <a:rPr lang="en-US" altLang="zh-CN" sz="2200" b="0" i="1" smtClean="0">
                            <a:latin typeface="Cambria Math" charset="0"/>
                          </a:rPr>
                        </m:ctrlPr>
                      </m:fPr>
                      <m:num>
                        <m:r>
                          <a:rPr lang="en-US" altLang="zh-CN" sz="2200" b="0" i="1" smtClean="0">
                            <a:latin typeface="Cambria Math"/>
                          </a:rPr>
                          <m:t>1</m:t>
                        </m:r>
                      </m:num>
                      <m:den>
                        <m:r>
                          <a:rPr lang="en-US" altLang="zh-CN" sz="2200" b="0" i="1" smtClean="0">
                            <a:latin typeface="Cambria Math"/>
                          </a:rPr>
                          <m:t>𝑝</m:t>
                        </m:r>
                      </m:den>
                    </m:f>
                  </m:oMath>
                </a14:m>
                <a:r>
                  <a:rPr lang="zh-CN" altLang="en-US" sz="2200" dirty="0">
                    <a:latin typeface="+mj-lt"/>
                  </a:rPr>
                  <a:t> </a:t>
                </a:r>
              </a:p>
            </p:txBody>
          </p:sp>
        </mc:Choice>
        <mc:Fallback xmlns="">
          <p:sp>
            <p:nvSpPr>
              <p:cNvPr id="11" name="TextBox 10"/>
              <p:cNvSpPr txBox="1">
                <a:spLocks noRot="1" noChangeAspect="1" noMove="1" noResize="1" noEditPoints="1" noAdjustHandles="1" noChangeArrowheads="1" noChangeShapeType="1" noTextEdit="1"/>
              </p:cNvSpPr>
              <p:nvPr/>
            </p:nvSpPr>
            <p:spPr>
              <a:xfrm>
                <a:off x="4597150" y="3027169"/>
                <a:ext cx="652551" cy="609462"/>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053147" y="3609020"/>
                <a:ext cx="3171574" cy="671081"/>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r>
                      <a:rPr lang="en-US" altLang="zh-CN" sz="2200" b="0" i="1" smtClean="0">
                        <a:latin typeface="Cambria Math"/>
                      </a:rPr>
                      <m:t>𝑝</m:t>
                    </m:r>
                    <m:d>
                      <m:dPr>
                        <m:ctrlPr>
                          <a:rPr lang="en-US" altLang="zh-CN" sz="2200" b="0" i="1" smtClean="0">
                            <a:latin typeface="Cambria Math" charset="0"/>
                          </a:rPr>
                        </m:ctrlPr>
                      </m:dPr>
                      <m:e>
                        <m:r>
                          <a:rPr lang="en-US" altLang="zh-CN" sz="2200" b="0" i="1" smtClean="0">
                            <a:latin typeface="Cambria Math"/>
                          </a:rPr>
                          <m:t>1−</m:t>
                        </m:r>
                        <m:r>
                          <a:rPr lang="en-US" altLang="zh-CN" sz="2200" b="0" i="1" smtClean="0">
                            <a:latin typeface="Cambria Math"/>
                          </a:rPr>
                          <m:t>𝑝</m:t>
                        </m:r>
                      </m:e>
                    </m:d>
                    <m:sSup>
                      <m:sSupPr>
                        <m:ctrlPr>
                          <a:rPr lang="en-US" altLang="zh-CN" sz="2200" b="0" i="1" smtClean="0">
                            <a:latin typeface="Cambria Math" charset="0"/>
                          </a:rPr>
                        </m:ctrlPr>
                      </m:sSupPr>
                      <m:e>
                        <m:d>
                          <m:dPr>
                            <m:ctrlPr>
                              <a:rPr lang="en-US" altLang="zh-CN" sz="2200" b="0" i="1" smtClean="0">
                                <a:latin typeface="Cambria Math" charset="0"/>
                              </a:rPr>
                            </m:ctrlPr>
                          </m:dPr>
                          <m:e>
                            <m:f>
                              <m:fPr>
                                <m:ctrlPr>
                                  <a:rPr lang="en-US" altLang="zh-CN" sz="2200" b="0" i="1" smtClean="0">
                                    <a:latin typeface="Cambria Math" charset="0"/>
                                  </a:rPr>
                                </m:ctrlPr>
                              </m:fPr>
                              <m:num>
                                <m:r>
                                  <a:rPr lang="en-US" altLang="zh-CN" sz="2200" b="0" i="1" smtClean="0">
                                    <a:latin typeface="Cambria Math"/>
                                  </a:rPr>
                                  <m:t>1</m:t>
                                </m:r>
                              </m:num>
                              <m:den>
                                <m:r>
                                  <a:rPr lang="en-US" altLang="zh-CN" sz="2200" b="0" i="1" smtClean="0">
                                    <a:latin typeface="Cambria Math"/>
                                  </a:rPr>
                                  <m:t>𝑝</m:t>
                                </m:r>
                              </m:den>
                            </m:f>
                            <m:r>
                              <a:rPr lang="en-US" altLang="zh-CN" sz="2200" b="0" i="1" smtClean="0">
                                <a:latin typeface="Cambria Math"/>
                              </a:rPr>
                              <m:t>−1</m:t>
                            </m:r>
                          </m:e>
                        </m:d>
                      </m:e>
                      <m:sup>
                        <m:r>
                          <a:rPr lang="en-US" altLang="zh-CN" sz="2200" b="0" i="1" smtClean="0">
                            <a:latin typeface="Cambria Math"/>
                          </a:rPr>
                          <m:t>′′</m:t>
                        </m:r>
                      </m:sup>
                    </m:sSup>
                    <m:r>
                      <a:rPr lang="en-US" altLang="zh-CN" sz="2200" b="0" i="1" smtClean="0">
                        <a:latin typeface="Cambria Math"/>
                      </a:rPr>
                      <m:t>+</m:t>
                    </m:r>
                    <m:f>
                      <m:fPr>
                        <m:ctrlPr>
                          <a:rPr lang="en-US" altLang="zh-CN" sz="2200" b="0" i="1" smtClean="0">
                            <a:latin typeface="Cambria Math" charset="0"/>
                          </a:rPr>
                        </m:ctrlPr>
                      </m:fPr>
                      <m:num>
                        <m:r>
                          <a:rPr lang="en-US" altLang="zh-CN" sz="2200" b="0" i="1" smtClean="0">
                            <a:latin typeface="Cambria Math"/>
                          </a:rPr>
                          <m:t>1</m:t>
                        </m:r>
                      </m:num>
                      <m:den>
                        <m:r>
                          <a:rPr lang="en-US" altLang="zh-CN" sz="2200" b="0" i="1" smtClean="0">
                            <a:latin typeface="Cambria Math"/>
                          </a:rPr>
                          <m:t>𝑝</m:t>
                        </m:r>
                      </m:den>
                    </m:f>
                  </m:oMath>
                </a14:m>
                <a:r>
                  <a:rPr lang="zh-CN" altLang="en-US" sz="2200" dirty="0">
                    <a:latin typeface="+mj-lt"/>
                  </a:rPr>
                  <a:t> </a:t>
                </a:r>
              </a:p>
            </p:txBody>
          </p:sp>
        </mc:Choice>
        <mc:Fallback xmlns="">
          <p:sp>
            <p:nvSpPr>
              <p:cNvPr id="12" name="TextBox 11"/>
              <p:cNvSpPr txBox="1">
                <a:spLocks noRot="1" noChangeAspect="1" noMove="1" noResize="1" noEditPoints="1" noAdjustHandles="1" noChangeArrowheads="1" noChangeShapeType="1" noTextEdit="1"/>
              </p:cNvSpPr>
              <p:nvPr/>
            </p:nvSpPr>
            <p:spPr>
              <a:xfrm>
                <a:off x="1053147" y="3609020"/>
                <a:ext cx="3171574" cy="671081"/>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996824" y="4280101"/>
                <a:ext cx="2208040" cy="627864"/>
              </a:xfrm>
              <a:prstGeom prst="rect">
                <a:avLst/>
              </a:prstGeom>
              <a:noFill/>
            </p:spPr>
            <p:txBody>
              <a:bodyPr wrap="none" rtlCol="0">
                <a:spAutoFit/>
              </a:bodyPr>
              <a:lstStyle/>
              <a:p>
                <a14:m>
                  <m:oMath xmlns:m="http://schemas.openxmlformats.org/officeDocument/2006/math">
                    <m:r>
                      <a:rPr lang="en-US" altLang="zh-CN" sz="2200" b="0" i="1" smtClean="0">
                        <a:latin typeface="Cambria Math"/>
                      </a:rPr>
                      <m:t>=2</m:t>
                    </m:r>
                    <m:d>
                      <m:dPr>
                        <m:ctrlPr>
                          <a:rPr lang="en-US" altLang="zh-CN" sz="2200" b="0" i="1" smtClean="0">
                            <a:latin typeface="Cambria Math" charset="0"/>
                          </a:rPr>
                        </m:ctrlPr>
                      </m:dPr>
                      <m:e>
                        <m:f>
                          <m:fPr>
                            <m:ctrlPr>
                              <a:rPr lang="en-US" altLang="zh-CN" sz="2200" b="0" i="1" smtClean="0">
                                <a:latin typeface="Cambria Math" charset="0"/>
                              </a:rPr>
                            </m:ctrlPr>
                          </m:fPr>
                          <m:num>
                            <m:r>
                              <a:rPr lang="en-US" altLang="zh-CN" sz="2200" b="0" i="1" smtClean="0">
                                <a:latin typeface="Cambria Math"/>
                              </a:rPr>
                              <m:t>1</m:t>
                            </m:r>
                          </m:num>
                          <m:den>
                            <m:sSup>
                              <m:sSupPr>
                                <m:ctrlPr>
                                  <a:rPr lang="en-US" altLang="zh-CN" sz="2200" b="0" i="1" smtClean="0">
                                    <a:latin typeface="Cambria Math" charset="0"/>
                                  </a:rPr>
                                </m:ctrlPr>
                              </m:sSupPr>
                              <m:e>
                                <m:r>
                                  <a:rPr lang="en-US" altLang="zh-CN" sz="2200" b="0" i="1" smtClean="0">
                                    <a:latin typeface="Cambria Math"/>
                                  </a:rPr>
                                  <m:t>𝑝</m:t>
                                </m:r>
                              </m:e>
                              <m:sup>
                                <m:r>
                                  <a:rPr lang="en-US" altLang="zh-CN" sz="2200" b="0" i="1" smtClean="0">
                                    <a:latin typeface="Cambria Math"/>
                                  </a:rPr>
                                  <m:t>2</m:t>
                                </m:r>
                              </m:sup>
                            </m:sSup>
                          </m:den>
                        </m:f>
                        <m:r>
                          <a:rPr lang="en-US" altLang="zh-CN" sz="2200" b="0" i="1" smtClean="0">
                            <a:latin typeface="Cambria Math"/>
                          </a:rPr>
                          <m:t>−</m:t>
                        </m:r>
                        <m:f>
                          <m:fPr>
                            <m:ctrlPr>
                              <a:rPr lang="en-US" altLang="zh-CN" sz="2200" b="0" i="1" smtClean="0">
                                <a:latin typeface="Cambria Math" charset="0"/>
                              </a:rPr>
                            </m:ctrlPr>
                          </m:fPr>
                          <m:num>
                            <m:r>
                              <a:rPr lang="en-US" altLang="zh-CN" sz="2200" b="0" i="1" smtClean="0">
                                <a:latin typeface="Cambria Math"/>
                              </a:rPr>
                              <m:t>1</m:t>
                            </m:r>
                          </m:num>
                          <m:den>
                            <m:r>
                              <a:rPr lang="en-US" altLang="zh-CN" sz="2200" b="0" i="1" smtClean="0">
                                <a:latin typeface="Cambria Math"/>
                              </a:rPr>
                              <m:t>𝑝</m:t>
                            </m:r>
                          </m:den>
                        </m:f>
                      </m:e>
                    </m:d>
                    <m:r>
                      <a:rPr lang="en-US" altLang="zh-CN" sz="2200" b="0" i="1" smtClean="0">
                        <a:latin typeface="Cambria Math"/>
                      </a:rPr>
                      <m:t>+</m:t>
                    </m:r>
                    <m:f>
                      <m:fPr>
                        <m:ctrlPr>
                          <a:rPr lang="en-US" altLang="zh-CN" sz="2200" b="0" i="1" smtClean="0">
                            <a:latin typeface="Cambria Math" charset="0"/>
                          </a:rPr>
                        </m:ctrlPr>
                      </m:fPr>
                      <m:num>
                        <m:r>
                          <a:rPr lang="en-US" altLang="zh-CN" sz="2200" b="0" i="1" smtClean="0">
                            <a:latin typeface="Cambria Math"/>
                          </a:rPr>
                          <m:t>1</m:t>
                        </m:r>
                      </m:num>
                      <m:den>
                        <m:r>
                          <a:rPr lang="en-US" altLang="zh-CN" sz="2200" b="0" i="1" smtClean="0">
                            <a:latin typeface="Cambria Math"/>
                          </a:rPr>
                          <m:t>𝑝</m:t>
                        </m:r>
                      </m:den>
                    </m:f>
                  </m:oMath>
                </a14:m>
                <a:r>
                  <a:rPr lang="zh-CN" altLang="en-US" sz="2200" dirty="0">
                    <a:latin typeface="+mj-lt"/>
                  </a:rPr>
                  <a:t> </a:t>
                </a:r>
              </a:p>
            </p:txBody>
          </p:sp>
        </mc:Choice>
        <mc:Fallback xmlns="">
          <p:sp>
            <p:nvSpPr>
              <p:cNvPr id="13" name="TextBox 12"/>
              <p:cNvSpPr txBox="1">
                <a:spLocks noRot="1" noChangeAspect="1" noMove="1" noResize="1" noEditPoints="1" noAdjustHandles="1" noChangeArrowheads="1" noChangeShapeType="1" noTextEdit="1"/>
              </p:cNvSpPr>
              <p:nvPr/>
            </p:nvSpPr>
            <p:spPr>
              <a:xfrm>
                <a:off x="996824" y="4280101"/>
                <a:ext cx="2208040" cy="627864"/>
              </a:xfrm>
              <a:prstGeom prst="rect">
                <a:avLst/>
              </a:prstGeom>
              <a:blipFill rotWithShape="1">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099655" y="4317972"/>
                <a:ext cx="1339726" cy="610167"/>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f>
                      <m:fPr>
                        <m:ctrlPr>
                          <a:rPr lang="en-US" altLang="zh-CN" sz="2200" b="0" i="1" smtClean="0">
                            <a:latin typeface="Cambria Math" charset="0"/>
                          </a:rPr>
                        </m:ctrlPr>
                      </m:fPr>
                      <m:num>
                        <m:r>
                          <a:rPr lang="en-US" altLang="zh-CN" sz="2200" b="0" i="1" smtClean="0">
                            <a:latin typeface="Cambria Math"/>
                          </a:rPr>
                          <m:t>2</m:t>
                        </m:r>
                      </m:num>
                      <m:den>
                        <m:sSup>
                          <m:sSupPr>
                            <m:ctrlPr>
                              <a:rPr lang="en-US" altLang="zh-CN" sz="2200" b="0" i="1" smtClean="0">
                                <a:latin typeface="Cambria Math" charset="0"/>
                              </a:rPr>
                            </m:ctrlPr>
                          </m:sSupPr>
                          <m:e>
                            <m:r>
                              <a:rPr lang="en-US" altLang="zh-CN" sz="2200" b="0" i="1" smtClean="0">
                                <a:latin typeface="Cambria Math"/>
                              </a:rPr>
                              <m:t>𝑝</m:t>
                            </m:r>
                          </m:e>
                          <m:sup>
                            <m:r>
                              <a:rPr lang="en-US" altLang="zh-CN" sz="2200" b="0" i="1" smtClean="0">
                                <a:latin typeface="Cambria Math"/>
                              </a:rPr>
                              <m:t>2</m:t>
                            </m:r>
                          </m:sup>
                        </m:sSup>
                      </m:den>
                    </m:f>
                    <m:r>
                      <a:rPr lang="en-US" altLang="zh-CN" sz="2200" b="0" i="1" smtClean="0">
                        <a:latin typeface="Cambria Math"/>
                      </a:rPr>
                      <m:t>−</m:t>
                    </m:r>
                    <m:f>
                      <m:fPr>
                        <m:ctrlPr>
                          <a:rPr lang="en-US" altLang="zh-CN" sz="2200" b="0" i="1" smtClean="0">
                            <a:latin typeface="Cambria Math" charset="0"/>
                          </a:rPr>
                        </m:ctrlPr>
                      </m:fPr>
                      <m:num>
                        <m:r>
                          <a:rPr lang="en-US" altLang="zh-CN" sz="2200" b="0" i="1" smtClean="0">
                            <a:latin typeface="Cambria Math"/>
                          </a:rPr>
                          <m:t>1</m:t>
                        </m:r>
                      </m:num>
                      <m:den>
                        <m:r>
                          <a:rPr lang="en-US" altLang="zh-CN" sz="2200" b="0" i="1" smtClean="0">
                            <a:latin typeface="Cambria Math"/>
                          </a:rPr>
                          <m:t>𝑝</m:t>
                        </m:r>
                      </m:den>
                    </m:f>
                  </m:oMath>
                </a14:m>
                <a:r>
                  <a:rPr lang="zh-CN" altLang="en-US" sz="2200" dirty="0">
                    <a:latin typeface="+mj-lt"/>
                  </a:rPr>
                  <a:t> </a:t>
                </a:r>
                <a:r>
                  <a:rPr lang="en-US" altLang="zh-CN" sz="2200" dirty="0">
                    <a:latin typeface="+mj-lt"/>
                  </a:rPr>
                  <a:t>.</a:t>
                </a:r>
                <a:endParaRPr lang="zh-CN" altLang="en-US" sz="2200" dirty="0">
                  <a:latin typeface="+mj-lt"/>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099655" y="4317972"/>
                <a:ext cx="1339726" cy="610167"/>
              </a:xfrm>
              <a:prstGeom prst="rect">
                <a:avLst/>
              </a:prstGeom>
              <a:blipFill rotWithShape="1">
                <a:blip r:embed="rId11"/>
                <a:stretch>
                  <a:fillRect r="-5455" b="-1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341530" y="5004175"/>
                <a:ext cx="6137962" cy="609462"/>
              </a:xfrm>
              <a:prstGeom prst="rect">
                <a:avLst/>
              </a:prstGeom>
              <a:noFill/>
            </p:spPr>
            <p:txBody>
              <a:bodyPr wrap="none" rtlCol="0">
                <a:spAutoFit/>
              </a:bodyPr>
              <a:lstStyle/>
              <a:p>
                <a:r>
                  <a:rPr lang="en-US" altLang="zh-CN" sz="2200" dirty="0">
                    <a:latin typeface="Times New Roman" panose="02020603050405020304" pitchFamily="18" charset="0"/>
                    <a:cs typeface="Times New Roman" panose="02020603050405020304" pitchFamily="18" charset="0"/>
                  </a:rPr>
                  <a:t>And thus </a:t>
                </a:r>
                <a14:m>
                  <m:oMath xmlns:m="http://schemas.openxmlformats.org/officeDocument/2006/math">
                    <m:r>
                      <a:rPr lang="en-US" altLang="zh-CN" sz="2200" b="0" i="1" smtClean="0">
                        <a:latin typeface="Cambria Math"/>
                      </a:rPr>
                      <m:t>𝑉</m:t>
                    </m:r>
                    <m:d>
                      <m:dPr>
                        <m:ctrlPr>
                          <a:rPr lang="en-US" altLang="zh-CN" sz="2200" b="0" i="1" smtClean="0">
                            <a:latin typeface="Cambria Math" charset="0"/>
                          </a:rPr>
                        </m:ctrlPr>
                      </m:dPr>
                      <m:e>
                        <m:r>
                          <a:rPr lang="en-US" altLang="zh-CN" sz="2200" b="0" i="1" smtClean="0">
                            <a:latin typeface="Cambria Math"/>
                          </a:rPr>
                          <m:t>𝑌</m:t>
                        </m:r>
                      </m:e>
                    </m:d>
                    <m:r>
                      <a:rPr lang="en-US" altLang="zh-CN" sz="2200" b="0" i="1" smtClean="0">
                        <a:latin typeface="Cambria Math"/>
                      </a:rPr>
                      <m:t>=</m:t>
                    </m:r>
                    <m:r>
                      <a:rPr lang="en-US" altLang="zh-CN" sz="2200" b="0" i="1" smtClean="0">
                        <a:latin typeface="Cambria Math"/>
                      </a:rPr>
                      <m:t>𝐸</m:t>
                    </m:r>
                    <m:d>
                      <m:dPr>
                        <m:ctrlPr>
                          <a:rPr lang="en-US" altLang="zh-CN" sz="2200" b="0" i="1" smtClean="0">
                            <a:latin typeface="Cambria Math" charset="0"/>
                          </a:rPr>
                        </m:ctrlPr>
                      </m:dPr>
                      <m:e>
                        <m:sSup>
                          <m:sSupPr>
                            <m:ctrlPr>
                              <a:rPr lang="en-US" altLang="zh-CN" sz="2200" b="0" i="1" smtClean="0">
                                <a:latin typeface="Cambria Math" charset="0"/>
                              </a:rPr>
                            </m:ctrlPr>
                          </m:sSupPr>
                          <m:e>
                            <m:r>
                              <a:rPr lang="en-US" altLang="zh-CN" sz="2200" b="0" i="1" smtClean="0">
                                <a:latin typeface="Cambria Math"/>
                              </a:rPr>
                              <m:t>𝑌</m:t>
                            </m:r>
                          </m:e>
                          <m:sup>
                            <m:r>
                              <a:rPr lang="en-US" altLang="zh-CN" sz="2200" b="0" i="1" smtClean="0">
                                <a:latin typeface="Cambria Math"/>
                              </a:rPr>
                              <m:t>2</m:t>
                            </m:r>
                          </m:sup>
                        </m:sSup>
                      </m:e>
                    </m:d>
                    <m:r>
                      <a:rPr lang="en-US" altLang="zh-CN" sz="2200" b="0" i="1" smtClean="0">
                        <a:latin typeface="Cambria Math"/>
                      </a:rPr>
                      <m:t>−</m:t>
                    </m:r>
                    <m:r>
                      <a:rPr lang="en-US" altLang="zh-CN" sz="2200" b="0" i="1" smtClean="0">
                        <a:latin typeface="Cambria Math"/>
                      </a:rPr>
                      <m:t>𝐸</m:t>
                    </m:r>
                    <m:sSup>
                      <m:sSupPr>
                        <m:ctrlPr>
                          <a:rPr lang="en-US" altLang="zh-CN" sz="2200" b="0" i="1" smtClean="0">
                            <a:latin typeface="Cambria Math" charset="0"/>
                          </a:rPr>
                        </m:ctrlPr>
                      </m:sSupPr>
                      <m:e>
                        <m:d>
                          <m:dPr>
                            <m:ctrlPr>
                              <a:rPr lang="en-US" altLang="zh-CN" sz="2200" b="0" i="1" smtClean="0">
                                <a:latin typeface="Cambria Math" charset="0"/>
                              </a:rPr>
                            </m:ctrlPr>
                          </m:dPr>
                          <m:e>
                            <m:r>
                              <a:rPr lang="en-US" altLang="zh-CN" sz="2200" b="0" i="1" smtClean="0">
                                <a:latin typeface="Cambria Math"/>
                              </a:rPr>
                              <m:t>𝑌</m:t>
                            </m:r>
                          </m:e>
                        </m:d>
                      </m:e>
                      <m:sup>
                        <m:r>
                          <a:rPr lang="en-US" altLang="zh-CN" sz="2200" b="0" i="1" smtClean="0">
                            <a:latin typeface="Cambria Math"/>
                          </a:rPr>
                          <m:t>2</m:t>
                        </m:r>
                      </m:sup>
                    </m:sSup>
                    <m:r>
                      <a:rPr lang="en-US" altLang="zh-CN" sz="2200" b="0" i="1" smtClean="0">
                        <a:latin typeface="Cambria Math"/>
                      </a:rPr>
                      <m:t>=</m:t>
                    </m:r>
                    <m:f>
                      <m:fPr>
                        <m:ctrlPr>
                          <a:rPr lang="en-US" altLang="zh-CN" sz="2200" b="0" i="1" smtClean="0">
                            <a:latin typeface="Cambria Math" charset="0"/>
                          </a:rPr>
                        </m:ctrlPr>
                      </m:fPr>
                      <m:num>
                        <m:r>
                          <a:rPr lang="en-US" altLang="zh-CN" sz="2200" b="0" i="1" smtClean="0">
                            <a:latin typeface="Cambria Math"/>
                          </a:rPr>
                          <m:t>1</m:t>
                        </m:r>
                      </m:num>
                      <m:den>
                        <m:sSup>
                          <m:sSupPr>
                            <m:ctrlPr>
                              <a:rPr lang="en-US" altLang="zh-CN" sz="2200" b="0" i="1" smtClean="0">
                                <a:latin typeface="Cambria Math" charset="0"/>
                              </a:rPr>
                            </m:ctrlPr>
                          </m:sSupPr>
                          <m:e>
                            <m:r>
                              <a:rPr lang="en-US" altLang="zh-CN" sz="2200" b="0" i="1" smtClean="0">
                                <a:latin typeface="Cambria Math"/>
                              </a:rPr>
                              <m:t>𝑝</m:t>
                            </m:r>
                          </m:e>
                          <m:sup>
                            <m:r>
                              <a:rPr lang="en-US" altLang="zh-CN" sz="2200" b="0" i="1" smtClean="0">
                                <a:latin typeface="Cambria Math"/>
                              </a:rPr>
                              <m:t>2</m:t>
                            </m:r>
                          </m:sup>
                        </m:sSup>
                      </m:den>
                    </m:f>
                    <m:r>
                      <a:rPr lang="en-US" altLang="zh-CN" sz="2200" b="0" i="1" smtClean="0">
                        <a:latin typeface="Cambria Math"/>
                      </a:rPr>
                      <m:t>−</m:t>
                    </m:r>
                    <m:f>
                      <m:fPr>
                        <m:ctrlPr>
                          <a:rPr lang="en-US" altLang="zh-CN" sz="2200" b="0" i="1" smtClean="0">
                            <a:latin typeface="Cambria Math" charset="0"/>
                          </a:rPr>
                        </m:ctrlPr>
                      </m:fPr>
                      <m:num>
                        <m:r>
                          <a:rPr lang="en-US" altLang="zh-CN" sz="2200" b="0" i="1" smtClean="0">
                            <a:latin typeface="Cambria Math"/>
                          </a:rPr>
                          <m:t>1</m:t>
                        </m:r>
                      </m:num>
                      <m:den>
                        <m:r>
                          <a:rPr lang="en-US" altLang="zh-CN" sz="2200" b="0" i="1" smtClean="0">
                            <a:latin typeface="Cambria Math"/>
                          </a:rPr>
                          <m:t>𝑝</m:t>
                        </m:r>
                      </m:den>
                    </m:f>
                    <m:r>
                      <a:rPr lang="en-US" altLang="zh-CN" sz="2200" b="0" i="1" smtClean="0">
                        <a:latin typeface="Cambria Math"/>
                      </a:rPr>
                      <m:t>=</m:t>
                    </m:r>
                    <m:f>
                      <m:fPr>
                        <m:ctrlPr>
                          <a:rPr lang="en-US" altLang="zh-CN" sz="2200" b="0" i="1" smtClean="0">
                            <a:latin typeface="Cambria Math" charset="0"/>
                          </a:rPr>
                        </m:ctrlPr>
                      </m:fPr>
                      <m:num>
                        <m:r>
                          <a:rPr lang="en-US" altLang="zh-CN" sz="2200" b="0" i="1" smtClean="0">
                            <a:latin typeface="Cambria Math"/>
                          </a:rPr>
                          <m:t>1−</m:t>
                        </m:r>
                        <m:r>
                          <a:rPr lang="en-US" altLang="zh-CN" sz="2200" b="0" i="1" smtClean="0">
                            <a:latin typeface="Cambria Math"/>
                          </a:rPr>
                          <m:t>𝑝</m:t>
                        </m:r>
                      </m:num>
                      <m:den>
                        <m:sSup>
                          <m:sSupPr>
                            <m:ctrlPr>
                              <a:rPr lang="en-US" altLang="zh-CN" sz="2200" b="0" i="1" smtClean="0">
                                <a:latin typeface="Cambria Math" charset="0"/>
                              </a:rPr>
                            </m:ctrlPr>
                          </m:sSupPr>
                          <m:e>
                            <m:r>
                              <a:rPr lang="en-US" altLang="zh-CN" sz="2200" b="0" i="1" smtClean="0">
                                <a:latin typeface="Cambria Math"/>
                              </a:rPr>
                              <m:t>𝑝</m:t>
                            </m:r>
                          </m:e>
                          <m:sup>
                            <m:r>
                              <a:rPr lang="en-US" altLang="zh-CN" sz="2200" b="0" i="1" smtClean="0">
                                <a:latin typeface="Cambria Math"/>
                              </a:rPr>
                              <m:t>2</m:t>
                            </m:r>
                          </m:sup>
                        </m:sSup>
                        <m:r>
                          <a:rPr lang="en-US" altLang="zh-CN" sz="2200" b="0" i="1" smtClean="0">
                            <a:latin typeface="Cambria Math"/>
                          </a:rPr>
                          <m:t> </m:t>
                        </m:r>
                      </m:den>
                    </m:f>
                  </m:oMath>
                </a14:m>
                <a:r>
                  <a:rPr lang="en-US" altLang="zh-CN" sz="2200" dirty="0">
                    <a:latin typeface="+mj-lt"/>
                  </a:rPr>
                  <a:t>.</a:t>
                </a:r>
                <a:r>
                  <a:rPr lang="zh-CN" altLang="en-US" sz="2200" dirty="0">
                    <a:latin typeface="+mj-lt"/>
                  </a:rPr>
                  <a:t> </a:t>
                </a:r>
              </a:p>
            </p:txBody>
          </p:sp>
        </mc:Choice>
        <mc:Fallback xmlns="">
          <p:sp>
            <p:nvSpPr>
              <p:cNvPr id="15" name="TextBox 14"/>
              <p:cNvSpPr txBox="1">
                <a:spLocks noRot="1" noChangeAspect="1" noMove="1" noResize="1" noEditPoints="1" noAdjustHandles="1" noChangeArrowheads="1" noChangeShapeType="1" noTextEdit="1"/>
              </p:cNvSpPr>
              <p:nvPr/>
            </p:nvSpPr>
            <p:spPr>
              <a:xfrm>
                <a:off x="341530" y="5004175"/>
                <a:ext cx="6137962" cy="609462"/>
              </a:xfrm>
              <a:prstGeom prst="rect">
                <a:avLst/>
              </a:prstGeom>
              <a:blipFill>
                <a:blip r:embed="rId12"/>
                <a:stretch>
                  <a:fillRect l="-1291" b="-1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66545" y="5609859"/>
                <a:ext cx="5355595" cy="625236"/>
              </a:xfrm>
              <a:prstGeom prst="rect">
                <a:avLst/>
              </a:prstGeom>
              <a:noFill/>
            </p:spPr>
            <p:txBody>
              <a:bodyPr wrap="square" rtlCol="0">
                <a:spAutoFit/>
              </a:bodyPr>
              <a:lstStyle/>
              <a:p>
                <a14:m>
                  <m:oMath xmlns:m="http://schemas.openxmlformats.org/officeDocument/2006/math">
                    <m:r>
                      <a:rPr lang="en-US" altLang="zh-CN" sz="2200" b="0" i="1" smtClean="0">
                        <a:latin typeface="Cambria Math"/>
                      </a:rPr>
                      <m:t>𝑉</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r>
                      <a:rPr lang="en-US" altLang="zh-CN" sz="2200" b="0" i="1" smtClean="0">
                        <a:latin typeface="Cambria Math"/>
                      </a:rPr>
                      <m:t>𝑟𝑉</m:t>
                    </m:r>
                    <m:d>
                      <m:dPr>
                        <m:ctrlPr>
                          <a:rPr lang="en-US" altLang="zh-CN" sz="2200" b="0" i="1" smtClean="0">
                            <a:latin typeface="Cambria Math" charset="0"/>
                          </a:rPr>
                        </m:ctrlPr>
                      </m:dPr>
                      <m:e>
                        <m:r>
                          <a:rPr lang="en-US" altLang="zh-CN" sz="2200" b="0" i="1" smtClean="0">
                            <a:latin typeface="Cambria Math"/>
                          </a:rPr>
                          <m:t>𝑌</m:t>
                        </m:r>
                      </m:e>
                    </m:d>
                    <m:r>
                      <a:rPr lang="en-US" altLang="zh-CN" sz="2200" b="0" i="1" smtClean="0">
                        <a:latin typeface="Cambria Math"/>
                      </a:rPr>
                      <m:t>=</m:t>
                    </m:r>
                    <m:f>
                      <m:fPr>
                        <m:ctrlPr>
                          <a:rPr lang="en-US" altLang="zh-CN" sz="2200" b="0" i="1" smtClean="0">
                            <a:latin typeface="Cambria Math" charset="0"/>
                          </a:rPr>
                        </m:ctrlPr>
                      </m:fPr>
                      <m:num>
                        <m:r>
                          <a:rPr lang="en-US" altLang="zh-CN" sz="2200" b="0" i="1" smtClean="0">
                            <a:latin typeface="Cambria Math"/>
                          </a:rPr>
                          <m:t>𝑟</m:t>
                        </m:r>
                        <m:r>
                          <a:rPr lang="en-US" altLang="zh-CN" sz="2200" b="0" i="1" smtClean="0">
                            <a:latin typeface="Cambria Math"/>
                          </a:rPr>
                          <m:t>(1−</m:t>
                        </m:r>
                        <m:r>
                          <a:rPr lang="en-US" altLang="zh-CN" sz="2200" b="0" i="1" smtClean="0">
                            <a:latin typeface="Cambria Math"/>
                          </a:rPr>
                          <m:t>𝑝</m:t>
                        </m:r>
                        <m:r>
                          <a:rPr lang="en-US" altLang="zh-CN" sz="2200" b="0" i="1" smtClean="0">
                            <a:latin typeface="Cambria Math"/>
                          </a:rPr>
                          <m:t>)</m:t>
                        </m:r>
                      </m:num>
                      <m:den>
                        <m:sSup>
                          <m:sSupPr>
                            <m:ctrlPr>
                              <a:rPr lang="en-US" altLang="zh-CN" sz="2200" b="0" i="1" smtClean="0">
                                <a:latin typeface="Cambria Math" charset="0"/>
                              </a:rPr>
                            </m:ctrlPr>
                          </m:sSupPr>
                          <m:e>
                            <m:r>
                              <a:rPr lang="en-US" altLang="zh-CN" sz="2200" b="0" i="1" smtClean="0">
                                <a:latin typeface="Cambria Math"/>
                              </a:rPr>
                              <m:t>𝑝</m:t>
                            </m:r>
                          </m:e>
                          <m:sup>
                            <m:r>
                              <a:rPr lang="en-US" altLang="zh-CN" sz="2200" b="0" i="1" smtClean="0">
                                <a:latin typeface="Cambria Math"/>
                              </a:rPr>
                              <m:t>2</m:t>
                            </m:r>
                          </m:sup>
                        </m:sSup>
                      </m:den>
                    </m:f>
                  </m:oMath>
                </a14:m>
                <a:r>
                  <a:rPr lang="en-US" altLang="zh-CN" sz="2200" dirty="0">
                    <a:latin typeface="+mj-lt"/>
                  </a:rPr>
                  <a:t>.</a:t>
                </a:r>
                <a:endParaRPr lang="zh-CN" altLang="en-US" sz="2200" dirty="0">
                  <a:latin typeface="+mj-lt"/>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366545" y="5609859"/>
                <a:ext cx="5355595" cy="625236"/>
              </a:xfrm>
              <a:prstGeom prst="rect">
                <a:avLst/>
              </a:prstGeom>
              <a:blipFill rotWithShape="1">
                <a:blip r:embed="rId13"/>
                <a:stretch>
                  <a:fillRect/>
                </a:stretch>
              </a:blipFill>
            </p:spPr>
            <p:txBody>
              <a:bodyPr/>
              <a:lstStyle/>
              <a:p>
                <a:r>
                  <a:rPr lang="zh-CN" altLang="en-US">
                    <a:noFill/>
                  </a:rPr>
                  <a:t> </a:t>
                </a:r>
              </a:p>
            </p:txBody>
          </p:sp>
        </mc:Fallback>
      </mc:AlternateContent>
      <p:sp>
        <p:nvSpPr>
          <p:cNvPr id="17" name="灯片编号占位符 16">
            <a:extLst>
              <a:ext uri="{FF2B5EF4-FFF2-40B4-BE49-F238E27FC236}">
                <a16:creationId xmlns:a16="http://schemas.microsoft.com/office/drawing/2014/main" xmlns="" id="{B31EEE77-DD34-47AB-949D-BF972F6739DF}"/>
              </a:ext>
            </a:extLst>
          </p:cNvPr>
          <p:cNvSpPr>
            <a:spLocks noGrp="1"/>
          </p:cNvSpPr>
          <p:nvPr>
            <p:ph type="sldNum" sz="quarter" idx="11"/>
          </p:nvPr>
        </p:nvSpPr>
        <p:spPr/>
        <p:txBody>
          <a:bodyPr/>
          <a:lstStyle/>
          <a:p>
            <a:pPr>
              <a:defRPr/>
            </a:pPr>
            <a:fld id="{DF2308B0-52A9-437D-9700-D7B37876F5B1}" type="slidenum">
              <a:rPr lang="zh-CN" altLang="en-US" smtClean="0"/>
              <a:pPr>
                <a:defRPr/>
              </a:pPr>
              <a:t>79</a:t>
            </a:fld>
            <a:endParaRPr lang="en-US" altLang="zh-CN" dirty="0"/>
          </a:p>
        </p:txBody>
      </p:sp>
    </p:spTree>
    <p:extLst>
      <p:ext uri="{BB962C8B-B14F-4D97-AF65-F5344CB8AC3E}">
        <p14:creationId xmlns:p14="http://schemas.microsoft.com/office/powerpoint/2010/main" val="169919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inVertic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arn(inVertical)">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arn(inVertical)">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8918" y="1088740"/>
            <a:ext cx="8553562"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We now consider several examples to show how the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of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can be obtained.</a:t>
            </a:r>
            <a:endParaRPr lang="zh-CN" altLang="en-US" sz="22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21728" y="1943835"/>
            <a:ext cx="265529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p:sp>
        <p:nvSpPr>
          <p:cNvPr id="4" name="矩形 3"/>
          <p:cNvSpPr/>
          <p:nvPr/>
        </p:nvSpPr>
        <p:spPr>
          <a:xfrm>
            <a:off x="292851" y="2383155"/>
            <a:ext cx="8599629"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Six lots of components are ready to be shipped by a certain supplier. The number of defective components in each lot is as follows:</a:t>
            </a:r>
            <a:endParaRPr lang="zh-CN" altLang="en-US" sz="2200" dirty="0">
              <a:latin typeface="Times New Roman" panose="02020603050405020304" pitchFamily="18" charset="0"/>
              <a:cs typeface="Times New Roman" panose="02020603050405020304" pitchFamily="18"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4052226555"/>
              </p:ext>
            </p:extLst>
          </p:nvPr>
        </p:nvGraphicFramePr>
        <p:xfrm>
          <a:off x="1212753" y="3335452"/>
          <a:ext cx="6095999" cy="741680"/>
        </p:xfrm>
        <a:graphic>
          <a:graphicData uri="http://schemas.openxmlformats.org/drawingml/2006/table">
            <a:tbl>
              <a:tblPr firstRow="1" bandRow="1">
                <a:tableStyleId>{F5AB1C69-6EDB-4FF4-983F-18BD219EF322}</a:tableStyleId>
              </a:tblPr>
              <a:tblGrid>
                <a:gridCol w="1890210">
                  <a:extLst>
                    <a:ext uri="{9D8B030D-6E8A-4147-A177-3AD203B41FA5}">
                      <a16:colId xmlns:a16="http://schemas.microsoft.com/office/drawing/2014/main" xmlns="" val="20000"/>
                    </a:ext>
                  </a:extLst>
                </a:gridCol>
                <a:gridCol w="675075">
                  <a:extLst>
                    <a:ext uri="{9D8B030D-6E8A-4147-A177-3AD203B41FA5}">
                      <a16:colId xmlns:a16="http://schemas.microsoft.com/office/drawing/2014/main" xmlns="" val="20001"/>
                    </a:ext>
                  </a:extLst>
                </a:gridCol>
                <a:gridCol w="709863">
                  <a:extLst>
                    <a:ext uri="{9D8B030D-6E8A-4147-A177-3AD203B41FA5}">
                      <a16:colId xmlns:a16="http://schemas.microsoft.com/office/drawing/2014/main" xmlns="" val="20002"/>
                    </a:ext>
                  </a:extLst>
                </a:gridCol>
                <a:gridCol w="730297">
                  <a:extLst>
                    <a:ext uri="{9D8B030D-6E8A-4147-A177-3AD203B41FA5}">
                      <a16:colId xmlns:a16="http://schemas.microsoft.com/office/drawing/2014/main" xmlns="" val="20003"/>
                    </a:ext>
                  </a:extLst>
                </a:gridCol>
                <a:gridCol w="720080">
                  <a:extLst>
                    <a:ext uri="{9D8B030D-6E8A-4147-A177-3AD203B41FA5}">
                      <a16:colId xmlns:a16="http://schemas.microsoft.com/office/drawing/2014/main" xmlns="" val="20004"/>
                    </a:ext>
                  </a:extLst>
                </a:gridCol>
                <a:gridCol w="720080">
                  <a:extLst>
                    <a:ext uri="{9D8B030D-6E8A-4147-A177-3AD203B41FA5}">
                      <a16:colId xmlns:a16="http://schemas.microsoft.com/office/drawing/2014/main" xmlns="" val="20005"/>
                    </a:ext>
                  </a:extLst>
                </a:gridCol>
                <a:gridCol w="650394">
                  <a:extLst>
                    <a:ext uri="{9D8B030D-6E8A-4147-A177-3AD203B41FA5}">
                      <a16:colId xmlns:a16="http://schemas.microsoft.com/office/drawing/2014/main" xmlns="" val="20006"/>
                    </a:ext>
                  </a:extLst>
                </a:gridCol>
              </a:tblGrid>
              <a:tr h="370840">
                <a:tc>
                  <a:txBody>
                    <a:bodyPr/>
                    <a:lstStyle/>
                    <a:p>
                      <a:r>
                        <a:rPr lang="en-US" altLang="zh-CN" b="0" dirty="0">
                          <a:solidFill>
                            <a:schemeClr val="tx1"/>
                          </a:solidFill>
                          <a:latin typeface="Times New Roman" panose="02020603050405020304" pitchFamily="18" charset="0"/>
                          <a:cs typeface="Times New Roman" panose="02020603050405020304" pitchFamily="18" charset="0"/>
                        </a:rPr>
                        <a:t>lot</a:t>
                      </a:r>
                      <a:endParaRPr lang="zh-CN" altLang="en-US"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b="0" dirty="0">
                          <a:solidFill>
                            <a:schemeClr val="tx1"/>
                          </a:solidFill>
                        </a:rPr>
                        <a:t>1</a:t>
                      </a:r>
                      <a:endParaRPr lang="zh-CN" altLang="en-US" b="0" dirty="0">
                        <a:solidFill>
                          <a:schemeClr val="tx1"/>
                        </a:solidFill>
                      </a:endParaRPr>
                    </a:p>
                  </a:txBody>
                  <a:tcPr/>
                </a:tc>
                <a:tc>
                  <a:txBody>
                    <a:bodyPr/>
                    <a:lstStyle/>
                    <a:p>
                      <a:r>
                        <a:rPr lang="en-US" altLang="zh-CN" b="0" dirty="0">
                          <a:solidFill>
                            <a:schemeClr val="tx1"/>
                          </a:solidFill>
                        </a:rPr>
                        <a:t>2</a:t>
                      </a:r>
                      <a:endParaRPr lang="zh-CN" altLang="en-US" b="0" dirty="0">
                        <a:solidFill>
                          <a:schemeClr val="tx1"/>
                        </a:solidFill>
                      </a:endParaRPr>
                    </a:p>
                  </a:txBody>
                  <a:tcPr/>
                </a:tc>
                <a:tc>
                  <a:txBody>
                    <a:bodyPr/>
                    <a:lstStyle/>
                    <a:p>
                      <a:r>
                        <a:rPr lang="en-US" altLang="zh-CN" b="0" dirty="0">
                          <a:solidFill>
                            <a:schemeClr val="tx1"/>
                          </a:solidFill>
                        </a:rPr>
                        <a:t>3</a:t>
                      </a:r>
                      <a:endParaRPr lang="zh-CN" altLang="en-US" b="0" dirty="0">
                        <a:solidFill>
                          <a:schemeClr val="tx1"/>
                        </a:solidFill>
                      </a:endParaRPr>
                    </a:p>
                  </a:txBody>
                  <a:tcPr/>
                </a:tc>
                <a:tc>
                  <a:txBody>
                    <a:bodyPr/>
                    <a:lstStyle/>
                    <a:p>
                      <a:r>
                        <a:rPr lang="en-US" altLang="zh-CN" b="0" dirty="0">
                          <a:solidFill>
                            <a:schemeClr val="tx1"/>
                          </a:solidFill>
                        </a:rPr>
                        <a:t>4</a:t>
                      </a:r>
                      <a:endParaRPr lang="zh-CN" altLang="en-US" b="0" dirty="0">
                        <a:solidFill>
                          <a:schemeClr val="tx1"/>
                        </a:solidFill>
                      </a:endParaRPr>
                    </a:p>
                  </a:txBody>
                  <a:tcPr/>
                </a:tc>
                <a:tc>
                  <a:txBody>
                    <a:bodyPr/>
                    <a:lstStyle/>
                    <a:p>
                      <a:r>
                        <a:rPr lang="en-US" altLang="zh-CN" b="0" dirty="0">
                          <a:solidFill>
                            <a:schemeClr val="tx1"/>
                          </a:solidFill>
                        </a:rPr>
                        <a:t>5</a:t>
                      </a:r>
                      <a:endParaRPr lang="zh-CN" altLang="en-US" b="0" dirty="0">
                        <a:solidFill>
                          <a:schemeClr val="tx1"/>
                        </a:solidFill>
                      </a:endParaRPr>
                    </a:p>
                  </a:txBody>
                  <a:tcPr/>
                </a:tc>
                <a:tc>
                  <a:txBody>
                    <a:bodyPr/>
                    <a:lstStyle/>
                    <a:p>
                      <a:r>
                        <a:rPr lang="en-US" altLang="zh-CN" b="0" dirty="0">
                          <a:solidFill>
                            <a:schemeClr val="tx1"/>
                          </a:solidFill>
                        </a:rPr>
                        <a:t>6</a:t>
                      </a:r>
                      <a:endParaRPr lang="zh-CN" altLang="en-US" b="0" dirty="0">
                        <a:solidFill>
                          <a:schemeClr val="tx1"/>
                        </a:solidFill>
                      </a:endParaRPr>
                    </a:p>
                  </a:txBody>
                  <a:tcPr/>
                </a:tc>
                <a:extLst>
                  <a:ext uri="{0D108BD9-81ED-4DB2-BD59-A6C34878D82A}">
                    <a16:rowId xmlns:a16="http://schemas.microsoft.com/office/drawing/2014/main" xmlns="" val="10000"/>
                  </a:ext>
                </a:extLst>
              </a:tr>
              <a:tr h="370840">
                <a:tc>
                  <a:txBody>
                    <a:bodyPr/>
                    <a:lstStyle/>
                    <a:p>
                      <a:r>
                        <a:rPr lang="en-US" altLang="zh-CN" dirty="0">
                          <a:latin typeface="Times New Roman" panose="02020603050405020304" pitchFamily="18" charset="0"/>
                          <a:cs typeface="Times New Roman" panose="02020603050405020304" pitchFamily="18" charset="0"/>
                        </a:rPr>
                        <a:t>No.</a:t>
                      </a:r>
                      <a:r>
                        <a:rPr lang="en-US" altLang="zh-CN" baseline="0" dirty="0">
                          <a:latin typeface="Times New Roman" panose="02020603050405020304" pitchFamily="18" charset="0"/>
                          <a:cs typeface="Times New Roman" panose="02020603050405020304" pitchFamily="18" charset="0"/>
                        </a:rPr>
                        <a:t> of defective</a:t>
                      </a:r>
                      <a:endParaRPr lang="zh-CN" altLang="en-US" dirty="0">
                        <a:latin typeface="Times New Roman" panose="02020603050405020304" pitchFamily="18" charset="0"/>
                        <a:cs typeface="Times New Roman" panose="02020603050405020304" pitchFamily="18" charset="0"/>
                      </a:endParaRPr>
                    </a:p>
                  </a:txBody>
                  <a:tcPr/>
                </a:tc>
                <a:tc>
                  <a:txBody>
                    <a:bodyPr/>
                    <a:lstStyle/>
                    <a:p>
                      <a:r>
                        <a:rPr lang="en-US" altLang="zh-CN" dirty="0"/>
                        <a:t>0</a:t>
                      </a:r>
                      <a:endParaRPr lang="zh-CN" altLang="en-US" dirty="0"/>
                    </a:p>
                  </a:txBody>
                  <a:tcPr/>
                </a:tc>
                <a:tc>
                  <a:txBody>
                    <a:bodyPr/>
                    <a:lstStyle/>
                    <a:p>
                      <a:r>
                        <a:rPr lang="en-US" altLang="zh-CN" dirty="0"/>
                        <a:t>2</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xmlns="" val="10001"/>
                  </a:ext>
                </a:extLst>
              </a:tr>
            </a:tbl>
          </a:graphicData>
        </a:graphic>
      </p:graphicFrame>
      <mc:AlternateContent xmlns:mc="http://schemas.openxmlformats.org/markup-compatibility/2006" xmlns:a14="http://schemas.microsoft.com/office/drawing/2010/main">
        <mc:Choice Requires="a14">
          <p:sp>
            <p:nvSpPr>
              <p:cNvPr id="6" name="矩形 5"/>
              <p:cNvSpPr/>
              <p:nvPr/>
            </p:nvSpPr>
            <p:spPr>
              <a:xfrm>
                <a:off x="240313" y="4248996"/>
                <a:ext cx="8742177" cy="1107996"/>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One of these lots is to be randomly selected for shipment to a particular customer. Let </a:t>
                </a:r>
                <a14:m>
                  <m:oMath xmlns:m="http://schemas.openxmlformats.org/officeDocument/2006/math">
                    <m:r>
                      <a:rPr lang="en-US" altLang="zh-CN" sz="2200" i="1" dirty="0" smtClean="0">
                        <a:latin typeface="Cambria Math"/>
                      </a:rPr>
                      <m:t>𝑋</m:t>
                    </m:r>
                  </m:oMath>
                </a14:m>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be the number of defectives in the selected lot. Please give the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200" i="1" dirty="0" smtClean="0">
                        <a:latin typeface="Cambria Math"/>
                      </a:rPr>
                      <m:t>𝑋</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240313" y="4248996"/>
                <a:ext cx="8742177" cy="1107996"/>
              </a:xfrm>
              <a:prstGeom prst="rect">
                <a:avLst/>
              </a:prstGeom>
              <a:blipFill>
                <a:blip r:embed="rId2"/>
                <a:stretch>
                  <a:fillRect l="-906" t="-3846" r="-836" b="-10440"/>
                </a:stretch>
              </a:blipFill>
            </p:spPr>
            <p:txBody>
              <a:bodyPr/>
              <a:lstStyle/>
              <a:p>
                <a:r>
                  <a:rPr lang="zh-CN" altLang="en-US">
                    <a:noFill/>
                  </a:rPr>
                  <a:t> </a:t>
                </a:r>
              </a:p>
            </p:txBody>
          </p:sp>
        </mc:Fallback>
      </mc:AlternateContent>
      <p:sp>
        <p:nvSpPr>
          <p:cNvPr id="7" name="灯片编号占位符 6">
            <a:extLst>
              <a:ext uri="{FF2B5EF4-FFF2-40B4-BE49-F238E27FC236}">
                <a16:creationId xmlns:a16="http://schemas.microsoft.com/office/drawing/2014/main" xmlns="" id="{808CF365-5472-44E3-BC06-6FAAC1180311}"/>
              </a:ext>
            </a:extLst>
          </p:cNvPr>
          <p:cNvSpPr>
            <a:spLocks noGrp="1"/>
          </p:cNvSpPr>
          <p:nvPr>
            <p:ph type="sldNum" sz="quarter" idx="11"/>
          </p:nvPr>
        </p:nvSpPr>
        <p:spPr/>
        <p:txBody>
          <a:bodyPr/>
          <a:lstStyle/>
          <a:p>
            <a:pPr>
              <a:defRPr/>
            </a:pPr>
            <a:fld id="{DF2308B0-52A9-437D-9700-D7B37876F5B1}" type="slidenum">
              <a:rPr lang="zh-CN" altLang="en-US" smtClean="0"/>
              <a:pPr>
                <a:defRPr/>
              </a:pPr>
              <a:t>8</a:t>
            </a:fld>
            <a:endParaRPr lang="en-US" altLang="zh-CN" dirty="0"/>
          </a:p>
        </p:txBody>
      </p:sp>
    </p:spTree>
    <p:extLst>
      <p:ext uri="{BB962C8B-B14F-4D97-AF65-F5344CB8AC3E}">
        <p14:creationId xmlns:p14="http://schemas.microsoft.com/office/powerpoint/2010/main" val="164358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49208" y="2618910"/>
                <a:ext cx="846094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If</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 </m:t>
                    </m:r>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is a </a:t>
                </a:r>
                <a:r>
                  <a:rPr lang="en-US" altLang="zh-CN" sz="2200" dirty="0">
                    <a:solidFill>
                      <a:srgbClr val="FF0000"/>
                    </a:solidFill>
                    <a:latin typeface="Times New Roman" panose="02020603050405020304" pitchFamily="18" charset="0"/>
                    <a:cs typeface="Times New Roman" panose="02020603050405020304" pitchFamily="18" charset="0"/>
                  </a:rPr>
                  <a:t>negative binomial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with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a:latin typeface="Cambria Math" panose="02040503050406030204" pitchFamily="18" charset="0"/>
                        <a:cs typeface="Times New Roman" panose="02020603050405020304" pitchFamily="18" charset="0"/>
                      </a:rPr>
                      <m:t>𝑛𝑏</m:t>
                    </m:r>
                    <m:d>
                      <m:dPr>
                        <m:ctrlPr>
                          <a:rPr lang="en-US" altLang="zh-CN" sz="2200" i="1">
                            <a:latin typeface="Cambria Math" charset="0"/>
                            <a:cs typeface="Times New Roman" panose="02020603050405020304" pitchFamily="18" charset="0"/>
                          </a:rPr>
                        </m:ctrlPr>
                      </m:dPr>
                      <m:e>
                        <m:r>
                          <a:rPr lang="en-US" altLang="zh-CN" sz="2200">
                            <a:latin typeface="Cambria Math" panose="02040503050406030204" pitchFamily="18" charset="0"/>
                            <a:cs typeface="Times New Roman" panose="02020603050405020304" pitchFamily="18" charset="0"/>
                          </a:rPr>
                          <m:t>𝑥</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𝑟</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𝑝</m:t>
                        </m:r>
                      </m:e>
                    </m:d>
                    <m:r>
                      <a:rPr lang="en-US" altLang="zh-CN" sz="2200">
                        <a:latin typeface="Cambria Math" panose="02040503050406030204" pitchFamily="18" charset="0"/>
                        <a:cs typeface="Times New Roman" panose="02020603050405020304" pitchFamily="18" charset="0"/>
                      </a:rPr>
                      <m:t>, </m:t>
                    </m:r>
                  </m:oMath>
                </a14:m>
                <a:r>
                  <a:rPr lang="en-US" altLang="zh-CN" sz="2200" dirty="0">
                    <a:latin typeface="Times New Roman" panose="02020603050405020304" pitchFamily="18" charset="0"/>
                    <a:cs typeface="Times New Roman" panose="02020603050405020304" pitchFamily="18" charset="0"/>
                  </a:rPr>
                  <a:t>then</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49208" y="2618910"/>
                <a:ext cx="8460940" cy="430887"/>
              </a:xfrm>
              <a:prstGeom prst="rect">
                <a:avLst/>
              </a:prstGeom>
              <a:blipFill>
                <a:blip r:embed="rId2"/>
                <a:stretch>
                  <a:fillRect l="-937"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311860" y="3296130"/>
                <a:ext cx="2295255" cy="625236"/>
              </a:xfrm>
              <a:prstGeom prst="rect">
                <a:avLst/>
              </a:prstGeom>
              <a:noFill/>
            </p:spPr>
            <p:txBody>
              <a:bodyPr wrap="square" rtlCol="0">
                <a:spAutoFit/>
              </a:bodyPr>
              <a:lstStyle/>
              <a:p>
                <a14:m>
                  <m:oMath xmlns:m="http://schemas.openxmlformats.org/officeDocument/2006/math">
                    <m:r>
                      <a:rPr lang="en-US" altLang="zh-CN" sz="2200" b="0" i="1" smtClean="0">
                        <a:latin typeface="Cambria Math"/>
                      </a:rPr>
                      <m:t>𝑉</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r>
                      <a:rPr lang="en-US" altLang="zh-CN" sz="2200" i="1">
                        <a:latin typeface="Cambria Math"/>
                      </a:rPr>
                      <m:t>𝑟</m:t>
                    </m:r>
                    <m:f>
                      <m:fPr>
                        <m:ctrlPr>
                          <a:rPr lang="en-US" altLang="zh-CN" sz="2200" b="0" i="1" smtClean="0">
                            <a:latin typeface="Cambria Math" charset="0"/>
                          </a:rPr>
                        </m:ctrlPr>
                      </m:fPr>
                      <m:num>
                        <m:r>
                          <a:rPr lang="en-US" altLang="zh-CN" sz="2200" b="0" i="1" smtClean="0">
                            <a:latin typeface="Cambria Math"/>
                          </a:rPr>
                          <m:t> (1−</m:t>
                        </m:r>
                        <m:r>
                          <a:rPr lang="en-US" altLang="zh-CN" sz="2200" b="0" i="1" smtClean="0">
                            <a:latin typeface="Cambria Math"/>
                          </a:rPr>
                          <m:t>𝑝</m:t>
                        </m:r>
                        <m:r>
                          <a:rPr lang="en-US" altLang="zh-CN" sz="2200" b="0" i="1" smtClean="0">
                            <a:latin typeface="Cambria Math"/>
                          </a:rPr>
                          <m:t>)</m:t>
                        </m:r>
                      </m:num>
                      <m:den>
                        <m:sSup>
                          <m:sSupPr>
                            <m:ctrlPr>
                              <a:rPr lang="en-US" altLang="zh-CN" sz="2200" b="0" i="1" smtClean="0">
                                <a:latin typeface="Cambria Math" charset="0"/>
                              </a:rPr>
                            </m:ctrlPr>
                          </m:sSupPr>
                          <m:e>
                            <m:r>
                              <a:rPr lang="en-US" altLang="zh-CN" sz="2200" b="0" i="1" smtClean="0">
                                <a:latin typeface="Cambria Math"/>
                              </a:rPr>
                              <m:t>𝑝</m:t>
                            </m:r>
                          </m:e>
                          <m:sup>
                            <m:r>
                              <a:rPr lang="en-US" altLang="zh-CN" sz="2200" b="0" i="1" smtClean="0">
                                <a:latin typeface="Cambria Math"/>
                              </a:rPr>
                              <m:t>2</m:t>
                            </m:r>
                          </m:sup>
                        </m:sSup>
                      </m:den>
                    </m:f>
                  </m:oMath>
                </a14:m>
                <a:r>
                  <a:rPr lang="en-US" altLang="zh-CN" sz="2200" dirty="0">
                    <a:latin typeface="+mj-lt"/>
                  </a:rPr>
                  <a:t>.</a:t>
                </a:r>
                <a:endParaRPr lang="zh-CN" altLang="en-US" sz="22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311860" y="3296130"/>
                <a:ext cx="2295255" cy="625236"/>
              </a:xfrm>
              <a:prstGeom prst="rect">
                <a:avLst/>
              </a:prstGeom>
              <a:blipFill>
                <a:blip r:embed="rId3"/>
                <a:stretch>
                  <a:fillRect b="-980"/>
                </a:stretch>
              </a:blipFill>
            </p:spPr>
            <p:txBody>
              <a:bodyPr/>
              <a:lstStyle/>
              <a:p>
                <a:r>
                  <a:rPr lang="zh-CN" altLang="en-US">
                    <a:noFill/>
                  </a:rPr>
                  <a:t> </a:t>
                </a:r>
              </a:p>
            </p:txBody>
          </p:sp>
        </mc:Fallback>
      </mc:AlternateContent>
      <p:sp>
        <p:nvSpPr>
          <p:cNvPr id="5" name="TextBox 4"/>
          <p:cNvSpPr txBox="1"/>
          <p:nvPr/>
        </p:nvSpPr>
        <p:spPr>
          <a:xfrm>
            <a:off x="386535" y="1850486"/>
            <a:ext cx="211523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Proposition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p:cNvSpPr txBox="1"/>
              <p:nvPr/>
            </p:nvSpPr>
            <p:spPr>
              <a:xfrm>
                <a:off x="449208" y="3293985"/>
                <a:ext cx="2814488" cy="627864"/>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r>
                      <a:rPr lang="en-US" altLang="zh-CN" sz="2200" b="0" i="1" smtClean="0">
                        <a:latin typeface="Cambria Math"/>
                      </a:rPr>
                      <m:t>𝑟</m:t>
                    </m:r>
                    <m:d>
                      <m:dPr>
                        <m:ctrlPr>
                          <a:rPr lang="en-US" altLang="zh-CN" sz="2200" b="0" i="1" smtClean="0">
                            <a:latin typeface="Cambria Math" charset="0"/>
                          </a:rPr>
                        </m:ctrlPr>
                      </m:dPr>
                      <m:e>
                        <m:f>
                          <m:fPr>
                            <m:ctrlPr>
                              <a:rPr lang="en-US" altLang="zh-CN" sz="2200" b="0" i="1" smtClean="0">
                                <a:latin typeface="Cambria Math" charset="0"/>
                              </a:rPr>
                            </m:ctrlPr>
                          </m:fPr>
                          <m:num>
                            <m:r>
                              <a:rPr lang="en-US" altLang="zh-CN" sz="2200" b="0" i="1" smtClean="0">
                                <a:latin typeface="Cambria Math"/>
                              </a:rPr>
                              <m:t>1</m:t>
                            </m:r>
                          </m:num>
                          <m:den>
                            <m:r>
                              <a:rPr lang="en-US" altLang="zh-CN" sz="2200" b="0" i="1" smtClean="0">
                                <a:latin typeface="Cambria Math"/>
                              </a:rPr>
                              <m:t>𝑝</m:t>
                            </m:r>
                          </m:den>
                        </m:f>
                        <m:r>
                          <a:rPr lang="en-US" altLang="zh-CN" sz="2200" b="0" i="1" smtClean="0">
                            <a:latin typeface="Cambria Math"/>
                          </a:rPr>
                          <m:t>−1</m:t>
                        </m:r>
                      </m:e>
                    </m:d>
                  </m:oMath>
                </a14:m>
                <a:r>
                  <a:rPr lang="zh-CN" altLang="en-US" sz="2200" dirty="0">
                    <a:latin typeface="+mj-lt"/>
                  </a:rPr>
                  <a:t> </a:t>
                </a:r>
                <a:r>
                  <a:rPr lang="en-US" altLang="zh-CN" sz="2200" dirty="0">
                    <a:latin typeface="+mj-lt"/>
                  </a:rPr>
                  <a:t> </a:t>
                </a:r>
                <a:r>
                  <a:rPr lang="en-US" altLang="zh-CN" sz="2200" dirty="0">
                    <a:latin typeface="Times New Roman" panose="02020603050405020304" pitchFamily="18" charset="0"/>
                    <a:cs typeface="Times New Roman" panose="02020603050405020304" pitchFamily="18" charset="0"/>
                  </a:rPr>
                  <a:t>and</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49208" y="3293985"/>
                <a:ext cx="2814488" cy="627864"/>
              </a:xfrm>
              <a:prstGeom prst="rect">
                <a:avLst/>
              </a:prstGeom>
              <a:blipFill>
                <a:blip r:embed="rId4"/>
                <a:stretch>
                  <a:fillRect r="-1952" b="-1942"/>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xmlns="" id="{8A03540D-5ED9-45C2-BEF3-8EEF2FE640E4}"/>
              </a:ext>
            </a:extLst>
          </p:cNvPr>
          <p:cNvSpPr>
            <a:spLocks noGrp="1"/>
          </p:cNvSpPr>
          <p:nvPr>
            <p:ph type="sldNum" sz="quarter" idx="11"/>
          </p:nvPr>
        </p:nvSpPr>
        <p:spPr/>
        <p:txBody>
          <a:bodyPr/>
          <a:lstStyle/>
          <a:p>
            <a:pPr>
              <a:defRPr/>
            </a:pPr>
            <a:fld id="{DF2308B0-52A9-437D-9700-D7B37876F5B1}" type="slidenum">
              <a:rPr lang="zh-CN" altLang="en-US" smtClean="0"/>
              <a:pPr>
                <a:defRPr/>
              </a:pPr>
              <a:t>80</a:t>
            </a:fld>
            <a:endParaRPr lang="en-US" altLang="zh-CN" dirty="0"/>
          </a:p>
        </p:txBody>
      </p:sp>
    </p:spTree>
    <p:extLst>
      <p:ext uri="{BB962C8B-B14F-4D97-AF65-F5344CB8AC3E}">
        <p14:creationId xmlns:p14="http://schemas.microsoft.com/office/powerpoint/2010/main" val="23605152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hlinkClick r:id="rId2" action="ppaction://hlinksldjump"/>
          </p:cNvPr>
          <p:cNvSpPr/>
          <p:nvPr/>
        </p:nvSpPr>
        <p:spPr>
          <a:xfrm>
            <a:off x="386535" y="865704"/>
            <a:ext cx="5159618" cy="461665"/>
          </a:xfrm>
          <a:prstGeom prst="rect">
            <a:avLst/>
          </a:prstGeom>
        </p:spPr>
        <p:txBody>
          <a:bodyPr wrap="none">
            <a:spAutoFit/>
          </a:bodyPr>
          <a:lstStyle/>
          <a:p>
            <a:r>
              <a:rPr lang="en-US" altLang="zh-CN" sz="2400" dirty="0">
                <a:solidFill>
                  <a:srgbClr val="3333FF"/>
                </a:solidFill>
                <a:latin typeface="Times New Roman" panose="02020603050405020304" pitchFamily="18" charset="0"/>
                <a:cs typeface="Times New Roman" panose="02020603050405020304" pitchFamily="18" charset="0"/>
              </a:rPr>
              <a:t>3.6 The Poisson Probability Distribution</a:t>
            </a:r>
          </a:p>
        </p:txBody>
      </p:sp>
      <mc:AlternateContent xmlns:mc="http://schemas.openxmlformats.org/markup-compatibility/2006" xmlns:a14="http://schemas.microsoft.com/office/drawing/2010/main">
        <mc:Choice Requires="a14">
          <p:sp>
            <p:nvSpPr>
              <p:cNvPr id="6" name="矩形 5"/>
              <p:cNvSpPr/>
              <p:nvPr/>
            </p:nvSpPr>
            <p:spPr>
              <a:xfrm>
                <a:off x="386535" y="1795779"/>
                <a:ext cx="8370930"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A discrete random variable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is said to have a</a:t>
                </a:r>
                <a:r>
                  <a:rPr lang="en-US" altLang="zh-CN" sz="2200" dirty="0"/>
                  <a:t> </a:t>
                </a:r>
                <a:r>
                  <a:rPr lang="en-US" altLang="zh-CN" sz="2200" dirty="0">
                    <a:solidFill>
                      <a:srgbClr val="FF0000"/>
                    </a:solidFill>
                    <a:latin typeface="Times New Roman" panose="02020603050405020304" pitchFamily="18" charset="0"/>
                    <a:cs typeface="Times New Roman" panose="02020603050405020304" pitchFamily="18" charset="0"/>
                  </a:rPr>
                  <a:t>Poisson distribution </a:t>
                </a:r>
                <a:r>
                  <a:rPr lang="en-US" altLang="zh-CN" sz="2200" dirty="0">
                    <a:latin typeface="Times New Roman" panose="02020603050405020304" pitchFamily="18" charset="0"/>
                    <a:cs typeface="Times New Roman" panose="02020603050405020304" pitchFamily="18" charset="0"/>
                  </a:rPr>
                  <a:t>with parameter </a:t>
                </a:r>
                <a14:m>
                  <m:oMath xmlns:m="http://schemas.openxmlformats.org/officeDocument/2006/math">
                    <m:r>
                      <a:rPr lang="en-US" altLang="zh-CN" sz="2200">
                        <a:latin typeface="Cambria Math" panose="02040503050406030204" pitchFamily="18" charset="0"/>
                        <a:cs typeface="Times New Roman" panose="02020603050405020304" pitchFamily="18" charset="0"/>
                      </a:rPr>
                      <m:t>𝜇</m:t>
                    </m:r>
                    <m:r>
                      <a:rPr lang="en-US" altLang="zh-CN" sz="2200">
                        <a:latin typeface="Cambria Math" panose="02040503050406030204" pitchFamily="18" charset="0"/>
                        <a:cs typeface="Times New Roman" panose="02020603050405020304" pitchFamily="18" charset="0"/>
                      </a:rPr>
                      <m:t> (</m:t>
                    </m:r>
                    <m:r>
                      <a:rPr lang="en-US" altLang="zh-CN" sz="2200">
                        <a:latin typeface="Cambria Math" panose="02040503050406030204" pitchFamily="18" charset="0"/>
                        <a:cs typeface="Times New Roman" panose="02020603050405020304" pitchFamily="18" charset="0"/>
                      </a:rPr>
                      <m:t>𝜇</m:t>
                    </m:r>
                    <m:r>
                      <a:rPr lang="en-US" altLang="zh-CN" sz="2200">
                        <a:latin typeface="Cambria Math" panose="02040503050406030204" pitchFamily="18" charset="0"/>
                        <a:cs typeface="Times New Roman" panose="02020603050405020304" pitchFamily="18" charset="0"/>
                      </a:rPr>
                      <m:t>&gt;0)</m:t>
                    </m:r>
                  </m:oMath>
                </a14:m>
                <a:r>
                  <a:rPr lang="en-US" altLang="zh-CN" sz="2200" dirty="0">
                    <a:latin typeface="Times New Roman" panose="02020603050405020304" pitchFamily="18" charset="0"/>
                    <a:cs typeface="Times New Roman" panose="02020603050405020304" pitchFamily="18" charset="0"/>
                  </a:rPr>
                  <a:t> if the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is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386535" y="1795779"/>
                <a:ext cx="8370930" cy="769441"/>
              </a:xfrm>
              <a:prstGeom prst="rect">
                <a:avLst/>
              </a:prstGeom>
              <a:blipFill>
                <a:blip r:embed="rId3"/>
                <a:stretch>
                  <a:fillRect l="-946" t="-5556" b="-15079"/>
                </a:stretch>
              </a:blipFill>
            </p:spPr>
            <p:txBody>
              <a:bodyPr/>
              <a:lstStyle/>
              <a:p>
                <a:r>
                  <a:rPr lang="zh-CN" altLang="en-US">
                    <a:noFill/>
                  </a:rPr>
                  <a:t> </a:t>
                </a:r>
              </a:p>
            </p:txBody>
          </p:sp>
        </mc:Fallback>
      </mc:AlternateContent>
      <p:sp>
        <p:nvSpPr>
          <p:cNvPr id="7" name="TextBox 6"/>
          <p:cNvSpPr txBox="1"/>
          <p:nvPr/>
        </p:nvSpPr>
        <p:spPr>
          <a:xfrm>
            <a:off x="386535" y="1377258"/>
            <a:ext cx="1956211"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Definition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2342746" y="2573905"/>
                <a:ext cx="4735784" cy="7441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𝑝</m:t>
                      </m:r>
                      <m:d>
                        <m:dPr>
                          <m:ctrlPr>
                            <a:rPr lang="en-US" altLang="zh-CN" sz="2200" b="0" i="1" smtClean="0">
                              <a:latin typeface="Cambria Math" charset="0"/>
                            </a:rPr>
                          </m:ctrlPr>
                        </m:dPr>
                        <m:e>
                          <m:r>
                            <a:rPr lang="en-US" altLang="zh-CN" sz="2200" b="0" i="1" smtClean="0">
                              <a:latin typeface="Cambria Math"/>
                            </a:rPr>
                            <m:t>𝑥</m:t>
                          </m:r>
                          <m:r>
                            <a:rPr lang="en-US" altLang="zh-CN" sz="2200" b="0" i="1" smtClean="0">
                              <a:latin typeface="Cambria Math"/>
                            </a:rPr>
                            <m:t>;</m:t>
                          </m:r>
                          <m:r>
                            <a:rPr lang="en-US" altLang="zh-CN" sz="2200" b="0" i="1" smtClean="0">
                              <a:latin typeface="Cambria Math"/>
                            </a:rPr>
                            <m:t>𝜇</m:t>
                          </m:r>
                        </m:e>
                      </m:d>
                      <m:r>
                        <a:rPr lang="en-US" altLang="zh-CN" sz="2200" b="0" i="1" smtClean="0">
                          <a:latin typeface="Cambria Math"/>
                        </a:rPr>
                        <m:t>=</m:t>
                      </m:r>
                      <m:f>
                        <m:fPr>
                          <m:ctrlPr>
                            <a:rPr lang="en-US" altLang="zh-CN" sz="2200" b="0" i="1" smtClean="0">
                              <a:latin typeface="Cambria Math" charset="0"/>
                            </a:rPr>
                          </m:ctrlPr>
                        </m:fPr>
                        <m:num>
                          <m:sSup>
                            <m:sSupPr>
                              <m:ctrlPr>
                                <a:rPr lang="en-US" altLang="zh-CN" sz="2200" b="0" i="1" smtClean="0">
                                  <a:latin typeface="Cambria Math" charset="0"/>
                                </a:rPr>
                              </m:ctrlPr>
                            </m:sSupPr>
                            <m:e>
                              <m:r>
                                <a:rPr lang="en-US" altLang="zh-CN" sz="2200" b="0" i="1" smtClean="0">
                                  <a:latin typeface="Cambria Math"/>
                                </a:rPr>
                                <m:t>𝑒</m:t>
                              </m:r>
                            </m:e>
                            <m:sup>
                              <m:r>
                                <a:rPr lang="en-US" altLang="zh-CN" sz="2200" b="0" i="1" smtClean="0">
                                  <a:latin typeface="Cambria Math"/>
                                </a:rPr>
                                <m:t>−</m:t>
                              </m:r>
                              <m:r>
                                <a:rPr lang="en-US" altLang="zh-CN" sz="2200" b="0" i="1" smtClean="0">
                                  <a:latin typeface="Cambria Math"/>
                                </a:rPr>
                                <m:t>𝜇</m:t>
                              </m:r>
                            </m:sup>
                          </m:sSup>
                          <m:r>
                            <a:rPr lang="en-US" altLang="zh-CN" sz="2200" b="0" i="1" smtClean="0">
                              <a:latin typeface="Cambria Math"/>
                              <a:ea typeface="Cambria Math"/>
                            </a:rPr>
                            <m:t>∙</m:t>
                          </m:r>
                          <m:sSup>
                            <m:sSupPr>
                              <m:ctrlPr>
                                <a:rPr lang="en-US" altLang="zh-CN" sz="2200" b="0" i="1" smtClean="0">
                                  <a:latin typeface="Cambria Math" charset="0"/>
                                  <a:ea typeface="Cambria Math"/>
                                </a:rPr>
                              </m:ctrlPr>
                            </m:sSupPr>
                            <m:e>
                              <m:r>
                                <a:rPr lang="en-US" altLang="zh-CN" sz="2200" b="0" i="1" smtClean="0">
                                  <a:latin typeface="Cambria Math"/>
                                  <a:ea typeface="Cambria Math"/>
                                </a:rPr>
                                <m:t>𝜇</m:t>
                              </m:r>
                            </m:e>
                            <m:sup>
                              <m:r>
                                <a:rPr lang="en-US" altLang="zh-CN" sz="2200" b="0" i="1" smtClean="0">
                                  <a:latin typeface="Cambria Math"/>
                                  <a:ea typeface="Cambria Math"/>
                                </a:rPr>
                                <m:t>𝑥</m:t>
                              </m:r>
                            </m:sup>
                          </m:sSup>
                        </m:num>
                        <m:den>
                          <m:r>
                            <a:rPr lang="en-US" altLang="zh-CN" sz="2200" b="0" i="1" smtClean="0">
                              <a:latin typeface="Cambria Math"/>
                            </a:rPr>
                            <m:t>𝑥</m:t>
                          </m:r>
                          <m:r>
                            <a:rPr lang="en-US" altLang="zh-CN" sz="2200" b="0" i="1" smtClean="0">
                              <a:latin typeface="Cambria Math"/>
                            </a:rPr>
                            <m:t>!</m:t>
                          </m:r>
                        </m:den>
                      </m:f>
                      <m:r>
                        <a:rPr lang="en-US" altLang="zh-CN" sz="2200" b="0" i="1" smtClean="0">
                          <a:latin typeface="Cambria Math"/>
                        </a:rPr>
                        <m:t>,   </m:t>
                      </m:r>
                      <m:r>
                        <a:rPr lang="en-US" altLang="zh-CN" sz="2200" b="0" i="1" smtClean="0">
                          <a:latin typeface="Cambria Math"/>
                        </a:rPr>
                        <m:t>𝑥</m:t>
                      </m:r>
                      <m:r>
                        <a:rPr lang="en-US" altLang="zh-CN" sz="2200" b="0" i="1" smtClean="0">
                          <a:latin typeface="Cambria Math"/>
                        </a:rPr>
                        <m:t>=0,1,2,3…</m:t>
                      </m:r>
                    </m:oMath>
                  </m:oMathPara>
                </a14:m>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342746" y="2573905"/>
                <a:ext cx="4735784" cy="744114"/>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41530" y="3320539"/>
                <a:ext cx="8055895"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The letter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𝑒</m:t>
                    </m:r>
                  </m:oMath>
                </a14:m>
                <a:r>
                  <a:rPr lang="en-US" altLang="zh-CN" sz="2200" dirty="0">
                    <a:latin typeface="Times New Roman" panose="02020603050405020304" pitchFamily="18" charset="0"/>
                    <a:cs typeface="Times New Roman" panose="02020603050405020304" pitchFamily="18" charset="0"/>
                  </a:rPr>
                  <a:t> in the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represents the base of the natural logarithm system; its numerical value is approximately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2.71828.</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341530" y="3320539"/>
                <a:ext cx="8055895" cy="769441"/>
              </a:xfrm>
              <a:prstGeom prst="rect">
                <a:avLst/>
              </a:prstGeom>
              <a:blipFill>
                <a:blip r:embed="rId5"/>
                <a:stretch>
                  <a:fillRect l="-983" t="-5556" r="-908"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60272" y="4143670"/>
                <a:ext cx="5601618"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Is </a:t>
                </a:r>
                <a14:m>
                  <m:oMath xmlns:m="http://schemas.openxmlformats.org/officeDocument/2006/math">
                    <m:r>
                      <a:rPr lang="en-US" altLang="zh-CN" sz="2200">
                        <a:latin typeface="Cambria Math" panose="02040503050406030204" pitchFamily="18" charset="0"/>
                        <a:cs typeface="Times New Roman" panose="02020603050405020304" pitchFamily="18" charset="0"/>
                      </a:rPr>
                      <m:t>𝑝</m:t>
                    </m:r>
                    <m:d>
                      <m:dPr>
                        <m:ctrlPr>
                          <a:rPr lang="en-US" altLang="zh-CN" sz="2200" i="1">
                            <a:latin typeface="Cambria Math" charset="0"/>
                            <a:cs typeface="Times New Roman" panose="02020603050405020304" pitchFamily="18" charset="0"/>
                          </a:rPr>
                        </m:ctrlPr>
                      </m:dPr>
                      <m:e>
                        <m:r>
                          <a:rPr lang="en-US" altLang="zh-CN" sz="2200">
                            <a:latin typeface="Cambria Math" panose="02040503050406030204" pitchFamily="18" charset="0"/>
                            <a:cs typeface="Times New Roman" panose="02020603050405020304" pitchFamily="18" charset="0"/>
                          </a:rPr>
                          <m:t>𝑥</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𝜇</m:t>
                        </m:r>
                      </m:e>
                    </m:d>
                  </m:oMath>
                </a14:m>
                <a:r>
                  <a:rPr lang="en-US" altLang="zh-CN" sz="2200" dirty="0">
                    <a:latin typeface="Times New Roman" panose="02020603050405020304" pitchFamily="18" charset="0"/>
                    <a:cs typeface="Times New Roman" panose="02020603050405020304" pitchFamily="18" charset="0"/>
                  </a:rPr>
                  <a:t> a legitimate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60272" y="4143670"/>
                <a:ext cx="5601618" cy="430887"/>
              </a:xfrm>
              <a:prstGeom prst="rect">
                <a:avLst/>
              </a:prstGeom>
              <a:blipFill>
                <a:blip r:embed="rId6"/>
                <a:stretch>
                  <a:fillRect l="-1415"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60272" y="4586831"/>
                <a:ext cx="4407745"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By </a:t>
                </a:r>
                <a:r>
                  <a:rPr lang="en-US" altLang="zh-CN" sz="2200" dirty="0" err="1">
                    <a:latin typeface="Times New Roman" panose="02020603050405020304" pitchFamily="18" charset="0"/>
                    <a:cs typeface="Times New Roman" panose="02020603050405020304" pitchFamily="18" charset="0"/>
                  </a:rPr>
                  <a:t>Maclaurin</a:t>
                </a:r>
                <a:r>
                  <a:rPr lang="en-US" altLang="zh-CN" sz="2200" dirty="0">
                    <a:latin typeface="Times New Roman" panose="02020603050405020304" pitchFamily="18" charset="0"/>
                    <a:cs typeface="Times New Roman" panose="02020603050405020304" pitchFamily="18" charset="0"/>
                  </a:rPr>
                  <a:t> series expansion of </a:t>
                </a:r>
                <a14:m>
                  <m:oMath xmlns:m="http://schemas.openxmlformats.org/officeDocument/2006/math">
                    <m:sSup>
                      <m:sSupPr>
                        <m:ctrlPr>
                          <a:rPr lang="en-US" altLang="zh-CN" sz="2200" i="1">
                            <a:latin typeface="Cambria Math" charset="0"/>
                            <a:cs typeface="Times New Roman" panose="02020603050405020304" pitchFamily="18" charset="0"/>
                          </a:rPr>
                        </m:ctrlPr>
                      </m:sSupPr>
                      <m:e>
                        <m:r>
                          <a:rPr lang="en-US" altLang="zh-CN" sz="2200">
                            <a:latin typeface="Cambria Math" panose="02040503050406030204" pitchFamily="18" charset="0"/>
                            <a:cs typeface="Times New Roman" panose="02020603050405020304" pitchFamily="18" charset="0"/>
                          </a:rPr>
                          <m:t>𝑒</m:t>
                        </m:r>
                      </m:e>
                      <m:sup>
                        <m:r>
                          <a:rPr lang="en-US" altLang="zh-CN" sz="2200">
                            <a:latin typeface="Cambria Math" panose="02040503050406030204" pitchFamily="18" charset="0"/>
                            <a:cs typeface="Times New Roman" panose="02020603050405020304" pitchFamily="18" charset="0"/>
                          </a:rPr>
                          <m:t>𝜇</m:t>
                        </m:r>
                      </m:sup>
                    </m:sSup>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360272" y="4586831"/>
                <a:ext cx="4407745" cy="430887"/>
              </a:xfrm>
              <a:prstGeom prst="rect">
                <a:avLst/>
              </a:prstGeom>
              <a:blipFill>
                <a:blip r:embed="rId7"/>
                <a:stretch>
                  <a:fillRect l="-1798" t="-8451" r="-692"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60821" y="5017718"/>
                <a:ext cx="6119689" cy="605102"/>
              </a:xfrm>
              <a:prstGeom prst="rect">
                <a:avLst/>
              </a:prstGeom>
              <a:noFill/>
            </p:spPr>
            <p:txBody>
              <a:bodyPr wrap="none" rtlCol="0">
                <a:spAutoFit/>
              </a:bodyPr>
              <a:lstStyle/>
              <a:p>
                <a14:m>
                  <m:oMath xmlns:m="http://schemas.openxmlformats.org/officeDocument/2006/math">
                    <m:sSup>
                      <m:sSupPr>
                        <m:ctrlPr>
                          <a:rPr lang="en-US" altLang="zh-CN" sz="2200" b="0" i="1" smtClean="0">
                            <a:latin typeface="Cambria Math" charset="0"/>
                          </a:rPr>
                        </m:ctrlPr>
                      </m:sSupPr>
                      <m:e>
                        <m:r>
                          <a:rPr lang="en-US" altLang="zh-CN" sz="2200" b="0" i="1" smtClean="0">
                            <a:latin typeface="Cambria Math"/>
                          </a:rPr>
                          <m:t>𝑒</m:t>
                        </m:r>
                      </m:e>
                      <m:sup>
                        <m:r>
                          <a:rPr lang="en-US" altLang="zh-CN" sz="2200" b="0" i="1" smtClean="0">
                            <a:latin typeface="Cambria Math"/>
                          </a:rPr>
                          <m:t>𝜇</m:t>
                        </m:r>
                      </m:sup>
                    </m:sSup>
                    <m:r>
                      <a:rPr lang="en-US" altLang="zh-CN" sz="2200" b="0" i="1" smtClean="0">
                        <a:latin typeface="Cambria Math"/>
                      </a:rPr>
                      <m:t>=1+</m:t>
                    </m:r>
                    <m:r>
                      <a:rPr lang="en-US" altLang="zh-CN" sz="2200" b="0" i="1" smtClean="0">
                        <a:latin typeface="Cambria Math"/>
                      </a:rPr>
                      <m:t>𝜇</m:t>
                    </m:r>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sSup>
                              <m:sSupPr>
                                <m:ctrlPr>
                                  <a:rPr lang="en-US" altLang="zh-CN" sz="2200" b="0" i="1" smtClean="0">
                                    <a:latin typeface="Cambria Math" charset="0"/>
                                  </a:rPr>
                                </m:ctrlPr>
                              </m:sSupPr>
                              <m:e>
                                <m:r>
                                  <a:rPr lang="en-US" altLang="zh-CN" sz="2200" b="0" i="1" smtClean="0">
                                    <a:latin typeface="Cambria Math"/>
                                  </a:rPr>
                                  <m:t>𝜇</m:t>
                                </m:r>
                              </m:e>
                              <m:sup>
                                <m:r>
                                  <a:rPr lang="en-US" altLang="zh-CN" sz="2200" b="0" i="1" smtClean="0">
                                    <a:latin typeface="Cambria Math"/>
                                  </a:rPr>
                                  <m:t>2</m:t>
                                </m:r>
                              </m:sup>
                            </m:sSup>
                          </m:num>
                          <m:den>
                            <m:r>
                              <a:rPr lang="en-US" altLang="zh-CN" sz="2200" b="0" i="1" smtClean="0">
                                <a:latin typeface="Cambria Math"/>
                              </a:rPr>
                              <m:t>2</m:t>
                            </m:r>
                          </m:den>
                        </m:f>
                      </m:e>
                    </m:box>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sSup>
                              <m:sSupPr>
                                <m:ctrlPr>
                                  <a:rPr lang="en-US" altLang="zh-CN" sz="2200" b="0" i="1" smtClean="0">
                                    <a:latin typeface="Cambria Math" charset="0"/>
                                  </a:rPr>
                                </m:ctrlPr>
                              </m:sSupPr>
                              <m:e>
                                <m:r>
                                  <a:rPr lang="en-US" altLang="zh-CN" sz="2200" b="0" i="1" smtClean="0">
                                    <a:latin typeface="Cambria Math"/>
                                  </a:rPr>
                                  <m:t>𝜇</m:t>
                                </m:r>
                              </m:e>
                              <m:sup>
                                <m:r>
                                  <a:rPr lang="en-US" altLang="zh-CN" sz="2200" b="0" i="1" smtClean="0">
                                    <a:latin typeface="Cambria Math"/>
                                  </a:rPr>
                                  <m:t>3</m:t>
                                </m:r>
                              </m:sup>
                            </m:sSup>
                          </m:num>
                          <m:den>
                            <m:r>
                              <a:rPr lang="en-US" altLang="zh-CN" sz="2200" b="0" i="1" smtClean="0">
                                <a:latin typeface="Cambria Math"/>
                              </a:rPr>
                              <m:t>3!</m:t>
                            </m:r>
                          </m:den>
                        </m:f>
                      </m:e>
                    </m:box>
                    <m:r>
                      <a:rPr lang="en-US" altLang="zh-CN" sz="2200" b="0" i="1" smtClean="0">
                        <a:latin typeface="Cambria Math"/>
                      </a:rPr>
                      <m:t>+…=</m:t>
                    </m:r>
                    <m:nary>
                      <m:naryPr>
                        <m:chr m:val="∑"/>
                        <m:limLoc m:val="subSup"/>
                        <m:ctrlPr>
                          <a:rPr lang="en-US" altLang="zh-CN" sz="2200" b="0" i="1" smtClean="0">
                            <a:latin typeface="Cambria Math" charset="0"/>
                          </a:rPr>
                        </m:ctrlPr>
                      </m:naryPr>
                      <m:sub>
                        <m:r>
                          <m:rPr>
                            <m:brk m:alnAt="25"/>
                          </m:rPr>
                          <a:rPr lang="en-US" altLang="zh-CN" sz="2200" b="0" i="1" smtClean="0">
                            <a:latin typeface="Cambria Math"/>
                          </a:rPr>
                          <m:t>𝑥</m:t>
                        </m:r>
                        <m:r>
                          <a:rPr lang="en-US" altLang="zh-CN" sz="2200" b="0" i="1" smtClean="0">
                            <a:latin typeface="Cambria Math"/>
                          </a:rPr>
                          <m:t>=0</m:t>
                        </m:r>
                      </m:sub>
                      <m:sup>
                        <m:r>
                          <a:rPr lang="en-US" altLang="zh-CN" sz="2200" b="0" i="1" smtClean="0">
                            <a:latin typeface="Cambria Math"/>
                          </a:rPr>
                          <m:t>∞</m:t>
                        </m:r>
                      </m:sup>
                      <m:e>
                        <m:f>
                          <m:fPr>
                            <m:ctrlPr>
                              <a:rPr lang="en-US" altLang="zh-CN" sz="2200" i="1">
                                <a:latin typeface="Cambria Math" charset="0"/>
                              </a:rPr>
                            </m:ctrlPr>
                          </m:fPr>
                          <m:num>
                            <m:sSup>
                              <m:sSupPr>
                                <m:ctrlPr>
                                  <a:rPr lang="en-US" altLang="zh-CN" sz="2200" i="1" smtClean="0">
                                    <a:latin typeface="Cambria Math" charset="0"/>
                                    <a:ea typeface="Cambria Math"/>
                                  </a:rPr>
                                </m:ctrlPr>
                              </m:sSupPr>
                              <m:e>
                                <m:r>
                                  <a:rPr lang="en-US" altLang="zh-CN" sz="2200" i="1">
                                    <a:latin typeface="Cambria Math"/>
                                    <a:ea typeface="Cambria Math"/>
                                  </a:rPr>
                                  <m:t>𝜇</m:t>
                                </m:r>
                              </m:e>
                              <m:sup>
                                <m:r>
                                  <a:rPr lang="en-US" altLang="zh-CN" sz="2200" i="1">
                                    <a:latin typeface="Cambria Math"/>
                                    <a:ea typeface="Cambria Math"/>
                                  </a:rPr>
                                  <m:t>𝑥</m:t>
                                </m:r>
                              </m:sup>
                            </m:sSup>
                          </m:num>
                          <m:den>
                            <m:r>
                              <a:rPr lang="en-US" altLang="zh-CN" sz="2200" i="1">
                                <a:latin typeface="Cambria Math"/>
                              </a:rPr>
                              <m:t>𝑥</m:t>
                            </m:r>
                            <m:r>
                              <a:rPr lang="en-US" altLang="zh-CN" sz="2200" i="1">
                                <a:latin typeface="Cambria Math"/>
                              </a:rPr>
                              <m:t>!</m:t>
                            </m:r>
                          </m:den>
                        </m:f>
                      </m:e>
                    </m:nary>
                    <m:r>
                      <a:rPr lang="en-US" altLang="zh-CN" sz="2200" b="0" i="1" smtClean="0">
                        <a:latin typeface="Cambria Math"/>
                      </a:rPr>
                      <m:t> </m:t>
                    </m:r>
                  </m:oMath>
                </a14:m>
                <a:r>
                  <a:rPr lang="en-US" altLang="zh-CN" sz="2200" dirty="0">
                    <a:latin typeface="+mj-lt"/>
                  </a:rPr>
                  <a:t>, </a:t>
                </a:r>
                <a:r>
                  <a:rPr lang="en-US" altLang="zh-CN" sz="2200" dirty="0">
                    <a:latin typeface="Times New Roman" panose="02020603050405020304" pitchFamily="18" charset="0"/>
                    <a:cs typeface="Times New Roman" panose="02020603050405020304" pitchFamily="18" charset="0"/>
                  </a:rPr>
                  <a:t>we find that</a:t>
                </a:r>
                <a:r>
                  <a:rPr lang="zh-CN" altLang="en-US" sz="2200" dirty="0">
                    <a:latin typeface="Times New Roman" panose="02020603050405020304" pitchFamily="18" charset="0"/>
                    <a:cs typeface="Times New Roman" panose="02020603050405020304" pitchFamily="18" charset="0"/>
                  </a:rPr>
                  <a:t> </a:t>
                </a:r>
              </a:p>
            </p:txBody>
          </p:sp>
        </mc:Choice>
        <mc:Fallback xmlns="">
          <p:sp>
            <p:nvSpPr>
              <p:cNvPr id="12" name="TextBox 11"/>
              <p:cNvSpPr txBox="1">
                <a:spLocks noRot="1" noChangeAspect="1" noMove="1" noResize="1" noEditPoints="1" noAdjustHandles="1" noChangeArrowheads="1" noChangeShapeType="1" noTextEdit="1"/>
              </p:cNvSpPr>
              <p:nvPr/>
            </p:nvSpPr>
            <p:spPr>
              <a:xfrm>
                <a:off x="360821" y="5017718"/>
                <a:ext cx="6119689" cy="605102"/>
              </a:xfrm>
              <a:prstGeom prst="rect">
                <a:avLst/>
              </a:prstGeom>
              <a:blipFill>
                <a:blip r:embed="rId8"/>
                <a:stretch>
                  <a:fillRect b="-80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86535" y="5630191"/>
                <a:ext cx="5803961" cy="605102"/>
              </a:xfrm>
              <a:prstGeom prst="rect">
                <a:avLst/>
              </a:prstGeom>
              <a:noFill/>
            </p:spPr>
            <p:txBody>
              <a:bodyPr wrap="none" rtlCol="0">
                <a:spAutoFit/>
              </a:bodyPr>
              <a:lstStyle/>
              <a:p>
                <a14:m>
                  <m:oMath xmlns:m="http://schemas.openxmlformats.org/officeDocument/2006/math">
                    <m:nary>
                      <m:naryPr>
                        <m:chr m:val="∑"/>
                        <m:limLoc m:val="subSup"/>
                        <m:ctrlPr>
                          <a:rPr lang="zh-CN" altLang="en-US" sz="2200" i="1" smtClean="0">
                            <a:latin typeface="Cambria Math" charset="0"/>
                          </a:rPr>
                        </m:ctrlPr>
                      </m:naryPr>
                      <m:sub>
                        <m:r>
                          <m:rPr>
                            <m:brk m:alnAt="25"/>
                          </m:rPr>
                          <a:rPr lang="en-US" altLang="zh-CN" sz="2200" b="0" i="1" smtClean="0">
                            <a:latin typeface="Cambria Math"/>
                          </a:rPr>
                          <m:t>𝑥</m:t>
                        </m:r>
                        <m:r>
                          <a:rPr lang="en-US" altLang="zh-CN" sz="2200" b="0" i="1" smtClean="0">
                            <a:latin typeface="Cambria Math"/>
                          </a:rPr>
                          <m:t>=0</m:t>
                        </m:r>
                      </m:sub>
                      <m:sup>
                        <m:r>
                          <a:rPr lang="en-US" altLang="zh-CN" sz="2200" b="0" i="1" smtClean="0">
                            <a:latin typeface="Cambria Math"/>
                          </a:rPr>
                          <m:t>∞</m:t>
                        </m:r>
                      </m:sup>
                      <m:e>
                        <m:r>
                          <a:rPr lang="en-US" altLang="zh-CN" sz="2200" b="0" i="1" smtClean="0">
                            <a:latin typeface="Cambria Math"/>
                          </a:rPr>
                          <m:t>𝑝</m:t>
                        </m:r>
                        <m:r>
                          <a:rPr lang="en-US" altLang="zh-CN" sz="2200" b="0" i="1" smtClean="0">
                            <a:latin typeface="Cambria Math"/>
                          </a:rPr>
                          <m:t>(</m:t>
                        </m:r>
                        <m:r>
                          <a:rPr lang="en-US" altLang="zh-CN" sz="2200" b="0" i="1" smtClean="0">
                            <a:latin typeface="Cambria Math"/>
                          </a:rPr>
                          <m:t>𝑥</m:t>
                        </m:r>
                        <m:r>
                          <a:rPr lang="en-US" altLang="zh-CN" sz="2200" b="0" i="1" smtClean="0">
                            <a:latin typeface="Cambria Math"/>
                          </a:rPr>
                          <m:t>;</m:t>
                        </m:r>
                        <m:r>
                          <a:rPr lang="en-US" altLang="zh-CN" sz="2200" b="0" i="1" smtClean="0">
                            <a:latin typeface="Cambria Math"/>
                          </a:rPr>
                          <m:t>𝜇</m:t>
                        </m:r>
                        <m:r>
                          <a:rPr lang="en-US" altLang="zh-CN" sz="2200" b="0" i="1" smtClean="0">
                            <a:latin typeface="Cambria Math"/>
                          </a:rPr>
                          <m:t>)</m:t>
                        </m:r>
                      </m:e>
                    </m:nary>
                    <m:r>
                      <a:rPr lang="en-US" altLang="zh-CN" sz="2200" b="0" i="1" smtClean="0">
                        <a:latin typeface="Cambria Math"/>
                      </a:rPr>
                      <m:t>=</m:t>
                    </m:r>
                    <m:nary>
                      <m:naryPr>
                        <m:chr m:val="∑"/>
                        <m:limLoc m:val="subSup"/>
                        <m:ctrlPr>
                          <a:rPr lang="en-US" altLang="zh-CN" sz="2200" b="0" i="1" smtClean="0">
                            <a:latin typeface="Cambria Math" charset="0"/>
                          </a:rPr>
                        </m:ctrlPr>
                      </m:naryPr>
                      <m:sub>
                        <m:r>
                          <m:rPr>
                            <m:brk m:alnAt="25"/>
                          </m:rPr>
                          <a:rPr lang="en-US" altLang="zh-CN" sz="2200" b="0" i="1" smtClean="0">
                            <a:latin typeface="Cambria Math"/>
                          </a:rPr>
                          <m:t>𝑥</m:t>
                        </m:r>
                        <m:r>
                          <a:rPr lang="en-US" altLang="zh-CN" sz="2200" b="0" i="1" smtClean="0">
                            <a:latin typeface="Cambria Math"/>
                          </a:rPr>
                          <m:t>=0</m:t>
                        </m:r>
                      </m:sub>
                      <m:sup>
                        <m:r>
                          <a:rPr lang="en-US" altLang="zh-CN" sz="2200" b="0" i="1" smtClean="0">
                            <a:latin typeface="Cambria Math"/>
                          </a:rPr>
                          <m:t>∞</m:t>
                        </m:r>
                      </m:sup>
                      <m:e>
                        <m:f>
                          <m:fPr>
                            <m:ctrlPr>
                              <a:rPr lang="en-US" altLang="zh-CN" sz="2200" i="1">
                                <a:latin typeface="Cambria Math" charset="0"/>
                              </a:rPr>
                            </m:ctrlPr>
                          </m:fPr>
                          <m:num>
                            <m:sSup>
                              <m:sSupPr>
                                <m:ctrlPr>
                                  <a:rPr lang="en-US" altLang="zh-CN" sz="2200" i="1">
                                    <a:latin typeface="Cambria Math" charset="0"/>
                                  </a:rPr>
                                </m:ctrlPr>
                              </m:sSupPr>
                              <m:e>
                                <m:r>
                                  <a:rPr lang="en-US" altLang="zh-CN" sz="2200" i="1">
                                    <a:latin typeface="Cambria Math"/>
                                  </a:rPr>
                                  <m:t>𝑒</m:t>
                                </m:r>
                              </m:e>
                              <m:sup>
                                <m:r>
                                  <a:rPr lang="en-US" altLang="zh-CN" sz="2200" i="1">
                                    <a:latin typeface="Cambria Math"/>
                                  </a:rPr>
                                  <m:t>−</m:t>
                                </m:r>
                                <m:r>
                                  <a:rPr lang="en-US" altLang="zh-CN" sz="2200" i="1">
                                    <a:latin typeface="Cambria Math"/>
                                  </a:rPr>
                                  <m:t>𝜇</m:t>
                                </m:r>
                              </m:sup>
                            </m:sSup>
                            <m:r>
                              <a:rPr lang="en-US" altLang="zh-CN" sz="2200" i="1">
                                <a:latin typeface="Cambria Math"/>
                                <a:ea typeface="Cambria Math"/>
                              </a:rPr>
                              <m:t>∙</m:t>
                            </m:r>
                            <m:sSup>
                              <m:sSupPr>
                                <m:ctrlPr>
                                  <a:rPr lang="en-US" altLang="zh-CN" sz="2200" i="1">
                                    <a:latin typeface="Cambria Math" charset="0"/>
                                    <a:ea typeface="Cambria Math"/>
                                  </a:rPr>
                                </m:ctrlPr>
                              </m:sSupPr>
                              <m:e>
                                <m:r>
                                  <a:rPr lang="en-US" altLang="zh-CN" sz="2200" i="1">
                                    <a:latin typeface="Cambria Math"/>
                                    <a:ea typeface="Cambria Math"/>
                                  </a:rPr>
                                  <m:t>𝜇</m:t>
                                </m:r>
                              </m:e>
                              <m:sup>
                                <m:r>
                                  <a:rPr lang="en-US" altLang="zh-CN" sz="2200" i="1">
                                    <a:latin typeface="Cambria Math"/>
                                    <a:ea typeface="Cambria Math"/>
                                  </a:rPr>
                                  <m:t>𝑥</m:t>
                                </m:r>
                              </m:sup>
                            </m:sSup>
                          </m:num>
                          <m:den>
                            <m:r>
                              <a:rPr lang="en-US" altLang="zh-CN" sz="2200" i="1">
                                <a:latin typeface="Cambria Math"/>
                              </a:rPr>
                              <m:t>𝑥</m:t>
                            </m:r>
                            <m:r>
                              <a:rPr lang="en-US" altLang="zh-CN" sz="2200" i="1">
                                <a:latin typeface="Cambria Math"/>
                              </a:rPr>
                              <m:t>!</m:t>
                            </m:r>
                          </m:den>
                        </m:f>
                      </m:e>
                    </m:nary>
                    <m:r>
                      <a:rPr lang="en-US" altLang="zh-CN" sz="2200" b="0" i="1" smtClean="0">
                        <a:latin typeface="Cambria Math"/>
                      </a:rPr>
                      <m:t>=</m:t>
                    </m:r>
                    <m:sSup>
                      <m:sSupPr>
                        <m:ctrlPr>
                          <a:rPr lang="en-US" altLang="zh-CN" sz="2200" b="0" i="1" smtClean="0">
                            <a:latin typeface="Cambria Math" charset="0"/>
                          </a:rPr>
                        </m:ctrlPr>
                      </m:sSupPr>
                      <m:e>
                        <m:r>
                          <a:rPr lang="en-US" altLang="zh-CN" sz="2200" b="0" i="1" smtClean="0">
                            <a:latin typeface="Cambria Math"/>
                          </a:rPr>
                          <m:t>𝑒</m:t>
                        </m:r>
                      </m:e>
                      <m:sup>
                        <m:r>
                          <a:rPr lang="en-US" altLang="zh-CN" sz="2200" b="0" i="1" smtClean="0">
                            <a:latin typeface="Cambria Math"/>
                          </a:rPr>
                          <m:t>−</m:t>
                        </m:r>
                        <m:r>
                          <a:rPr lang="en-US" altLang="zh-CN" sz="2200" b="0" i="1" smtClean="0">
                            <a:latin typeface="Cambria Math"/>
                          </a:rPr>
                          <m:t>𝜇</m:t>
                        </m:r>
                      </m:sup>
                    </m:sSup>
                    <m:nary>
                      <m:naryPr>
                        <m:chr m:val="∑"/>
                        <m:limLoc m:val="subSup"/>
                        <m:ctrlPr>
                          <a:rPr lang="en-US" altLang="zh-CN" sz="2200" i="1">
                            <a:latin typeface="Cambria Math" charset="0"/>
                          </a:rPr>
                        </m:ctrlPr>
                      </m:naryPr>
                      <m:sub>
                        <m:r>
                          <m:rPr>
                            <m:brk m:alnAt="25"/>
                          </m:rPr>
                          <a:rPr lang="en-US" altLang="zh-CN" sz="2200" i="1">
                            <a:latin typeface="Cambria Math"/>
                          </a:rPr>
                          <m:t>𝑥</m:t>
                        </m:r>
                        <m:r>
                          <a:rPr lang="en-US" altLang="zh-CN" sz="2200" i="1">
                            <a:latin typeface="Cambria Math"/>
                          </a:rPr>
                          <m:t>=0</m:t>
                        </m:r>
                      </m:sub>
                      <m:sup>
                        <m:r>
                          <a:rPr lang="en-US" altLang="zh-CN" sz="2200" i="1">
                            <a:latin typeface="Cambria Math"/>
                          </a:rPr>
                          <m:t>∞</m:t>
                        </m:r>
                      </m:sup>
                      <m:e>
                        <m:f>
                          <m:fPr>
                            <m:ctrlPr>
                              <a:rPr lang="en-US" altLang="zh-CN" sz="2200" i="1">
                                <a:latin typeface="Cambria Math" charset="0"/>
                              </a:rPr>
                            </m:ctrlPr>
                          </m:fPr>
                          <m:num>
                            <m:sSup>
                              <m:sSupPr>
                                <m:ctrlPr>
                                  <a:rPr lang="en-US" altLang="zh-CN" sz="2200" i="1">
                                    <a:latin typeface="Cambria Math" charset="0"/>
                                    <a:ea typeface="Cambria Math"/>
                                  </a:rPr>
                                </m:ctrlPr>
                              </m:sSupPr>
                              <m:e>
                                <m:r>
                                  <a:rPr lang="en-US" altLang="zh-CN" sz="2200" i="1">
                                    <a:latin typeface="Cambria Math"/>
                                    <a:ea typeface="Cambria Math"/>
                                  </a:rPr>
                                  <m:t>𝜇</m:t>
                                </m:r>
                              </m:e>
                              <m:sup>
                                <m:r>
                                  <a:rPr lang="en-US" altLang="zh-CN" sz="2200" i="1">
                                    <a:latin typeface="Cambria Math"/>
                                    <a:ea typeface="Cambria Math"/>
                                  </a:rPr>
                                  <m:t>𝑥</m:t>
                                </m:r>
                              </m:sup>
                            </m:sSup>
                          </m:num>
                          <m:den>
                            <m:r>
                              <a:rPr lang="en-US" altLang="zh-CN" sz="2200" i="1">
                                <a:latin typeface="Cambria Math"/>
                              </a:rPr>
                              <m:t>𝑥</m:t>
                            </m:r>
                            <m:r>
                              <a:rPr lang="en-US" altLang="zh-CN" sz="2200" i="1">
                                <a:latin typeface="Cambria Math"/>
                              </a:rPr>
                              <m:t>!</m:t>
                            </m:r>
                          </m:den>
                        </m:f>
                      </m:e>
                    </m:nary>
                    <m:r>
                      <a:rPr lang="en-US" altLang="zh-CN" sz="2200" b="0" i="1" smtClean="0">
                        <a:latin typeface="Cambria Math"/>
                      </a:rPr>
                      <m:t>=1</m:t>
                    </m:r>
                  </m:oMath>
                </a14:m>
                <a:r>
                  <a:rPr lang="en-US" altLang="zh-CN" sz="2200" dirty="0">
                    <a:latin typeface="+mj-lt"/>
                  </a:rPr>
                  <a:t>.</a:t>
                </a:r>
                <a:r>
                  <a:rPr lang="zh-CN" altLang="en-US" sz="2200" dirty="0">
                    <a:latin typeface="+mj-lt"/>
                  </a:rPr>
                  <a:t> </a:t>
                </a:r>
              </a:p>
            </p:txBody>
          </p:sp>
        </mc:Choice>
        <mc:Fallback xmlns="">
          <p:sp>
            <p:nvSpPr>
              <p:cNvPr id="13" name="TextBox 12"/>
              <p:cNvSpPr txBox="1">
                <a:spLocks noRot="1" noChangeAspect="1" noMove="1" noResize="1" noEditPoints="1" noAdjustHandles="1" noChangeArrowheads="1" noChangeShapeType="1" noTextEdit="1"/>
              </p:cNvSpPr>
              <p:nvPr/>
            </p:nvSpPr>
            <p:spPr>
              <a:xfrm>
                <a:off x="386535" y="5630191"/>
                <a:ext cx="5803961" cy="605102"/>
              </a:xfrm>
              <a:prstGeom prst="rect">
                <a:avLst/>
              </a:prstGeom>
              <a:blipFill rotWithShape="1">
                <a:blip r:embed="rId9"/>
                <a:stretch>
                  <a:fillRect b="-7071"/>
                </a:stretch>
              </a:blipFill>
            </p:spPr>
            <p:txBody>
              <a:bodyPr/>
              <a:lstStyle/>
              <a:p>
                <a:r>
                  <a:rPr lang="zh-CN" altLang="en-US">
                    <a:noFill/>
                  </a:rPr>
                  <a:t> </a:t>
                </a:r>
              </a:p>
            </p:txBody>
          </p:sp>
        </mc:Fallback>
      </mc:AlternateContent>
      <p:sp>
        <p:nvSpPr>
          <p:cNvPr id="14" name="TextBox 13"/>
          <p:cNvSpPr txBox="1"/>
          <p:nvPr/>
        </p:nvSpPr>
        <p:spPr>
          <a:xfrm>
            <a:off x="4127449" y="4126470"/>
            <a:ext cx="90010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Yes!</a:t>
            </a:r>
            <a:endParaRPr lang="zh-CN" altLang="en-US" sz="2200"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xmlns="" id="{D8794F0B-CAA3-4948-A057-CA2B4C2D9903}"/>
              </a:ext>
            </a:extLst>
          </p:cNvPr>
          <p:cNvSpPr>
            <a:spLocks noGrp="1"/>
          </p:cNvSpPr>
          <p:nvPr>
            <p:ph type="sldNum" sz="quarter" idx="11"/>
          </p:nvPr>
        </p:nvSpPr>
        <p:spPr/>
        <p:txBody>
          <a:bodyPr/>
          <a:lstStyle/>
          <a:p>
            <a:pPr>
              <a:defRPr/>
            </a:pPr>
            <a:fld id="{DF2308B0-52A9-437D-9700-D7B37876F5B1}" type="slidenum">
              <a:rPr lang="zh-CN" altLang="en-US" smtClean="0"/>
              <a:pPr>
                <a:defRPr/>
              </a:pPr>
              <a:t>81</a:t>
            </a:fld>
            <a:endParaRPr lang="en-US" altLang="zh-CN" dirty="0"/>
          </a:p>
        </p:txBody>
      </p:sp>
    </p:spTree>
    <p:extLst>
      <p:ext uri="{BB962C8B-B14F-4D97-AF65-F5344CB8AC3E}">
        <p14:creationId xmlns:p14="http://schemas.microsoft.com/office/powerpoint/2010/main" val="367413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500"/>
                                        <p:tgtEl>
                                          <p:spTgt spid="11"/>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arn(inVertical)">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arn(inVertical)">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arn(inVertical)">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7181" y="1209409"/>
            <a:ext cx="283531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259385" y="1673259"/>
                <a:ext cx="7920880" cy="1107996"/>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denote the number of creatures of a particular type captured in a trap during a given time period. Suppose that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r>
                      <a:rPr lang="en-US" altLang="zh-CN" sz="2200" dirty="0">
                        <a:latin typeface="Cambria Math" panose="02040503050406030204" pitchFamily="18" charset="0"/>
                        <a:cs typeface="Times New Roman" panose="02020603050405020304" pitchFamily="18" charset="0"/>
                      </a:rPr>
                      <m:t> </m:t>
                    </m:r>
                  </m:oMath>
                </a14:m>
                <a:r>
                  <a:rPr lang="en-US" altLang="zh-CN" sz="2200" dirty="0">
                    <a:latin typeface="Times New Roman" panose="02020603050405020304" pitchFamily="18" charset="0"/>
                    <a:cs typeface="Times New Roman" panose="02020603050405020304" pitchFamily="18" charset="0"/>
                  </a:rPr>
                  <a:t>has a Poisson distribution with </a:t>
                </a:r>
                <a14:m>
                  <m:oMath xmlns:m="http://schemas.openxmlformats.org/officeDocument/2006/math">
                    <m:r>
                      <a:rPr lang="en-US" altLang="zh-CN" sz="2200">
                        <a:latin typeface="Cambria Math" panose="02040503050406030204" pitchFamily="18" charset="0"/>
                        <a:cs typeface="Times New Roman" panose="02020603050405020304" pitchFamily="18" charset="0"/>
                      </a:rPr>
                      <m:t>𝜇</m:t>
                    </m:r>
                    <m:r>
                      <a:rPr lang="en-US" altLang="zh-CN" sz="2200">
                        <a:latin typeface="Cambria Math" panose="02040503050406030204" pitchFamily="18" charset="0"/>
                        <a:cs typeface="Times New Roman" panose="02020603050405020304" pitchFamily="18" charset="0"/>
                      </a:rPr>
                      <m:t>=4.5</m:t>
                    </m:r>
                  </m:oMath>
                </a14:m>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259385" y="1673259"/>
                <a:ext cx="7920880" cy="1107996"/>
              </a:xfrm>
              <a:prstGeom prst="rect">
                <a:avLst/>
              </a:prstGeom>
              <a:blipFill>
                <a:blip r:embed="rId2"/>
                <a:stretch>
                  <a:fillRect l="-1001" t="-3297" r="-1001" b="-10440"/>
                </a:stretch>
              </a:blipFill>
            </p:spPr>
            <p:txBody>
              <a:bodyPr/>
              <a:lstStyle/>
              <a:p>
                <a:r>
                  <a:rPr lang="zh-CN" altLang="en-US">
                    <a:noFill/>
                  </a:rPr>
                  <a:t> </a:t>
                </a:r>
              </a:p>
            </p:txBody>
          </p:sp>
        </mc:Fallback>
      </mc:AlternateContent>
      <p:sp>
        <p:nvSpPr>
          <p:cNvPr id="5" name="矩形 4"/>
          <p:cNvSpPr/>
          <p:nvPr/>
        </p:nvSpPr>
        <p:spPr>
          <a:xfrm>
            <a:off x="287752" y="2978950"/>
            <a:ext cx="7920880" cy="430887"/>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The probability that a trap contains exactly five creatures is</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p:cNvSpPr txBox="1"/>
              <p:nvPr/>
            </p:nvSpPr>
            <p:spPr>
              <a:xfrm>
                <a:off x="433283" y="3409837"/>
                <a:ext cx="5398978" cy="624466"/>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𝑋</m:t>
                        </m:r>
                        <m:r>
                          <a:rPr lang="en-US" altLang="zh-CN" sz="2200" b="0" i="1" smtClean="0">
                            <a:latin typeface="Cambria Math"/>
                          </a:rPr>
                          <m:t>=5</m:t>
                        </m:r>
                      </m:e>
                    </m:d>
                    <m:r>
                      <a:rPr lang="en-US" altLang="zh-CN" sz="2200" b="0" i="1" smtClean="0">
                        <a:latin typeface="Cambria Math"/>
                      </a:rPr>
                      <m:t>=</m:t>
                    </m:r>
                    <m:r>
                      <a:rPr lang="en-US" altLang="zh-CN" sz="2200" b="0" i="1" smtClean="0">
                        <a:latin typeface="Cambria Math"/>
                      </a:rPr>
                      <m:t>𝑝</m:t>
                    </m:r>
                    <m:d>
                      <m:dPr>
                        <m:ctrlPr>
                          <a:rPr lang="en-US" altLang="zh-CN" sz="2200" b="0" i="1" smtClean="0">
                            <a:latin typeface="Cambria Math" charset="0"/>
                          </a:rPr>
                        </m:ctrlPr>
                      </m:dPr>
                      <m:e>
                        <m:r>
                          <a:rPr lang="en-US" altLang="zh-CN" sz="2200" b="0" i="1" smtClean="0">
                            <a:latin typeface="Cambria Math"/>
                          </a:rPr>
                          <m:t>5;4.5</m:t>
                        </m:r>
                      </m:e>
                    </m:d>
                    <m:r>
                      <a:rPr lang="en-US" altLang="zh-CN" sz="2200" b="0" i="1" smtClean="0">
                        <a:latin typeface="Cambria Math"/>
                      </a:rPr>
                      <m:t>=</m:t>
                    </m:r>
                    <m:f>
                      <m:fPr>
                        <m:ctrlPr>
                          <a:rPr lang="en-US" altLang="zh-CN" sz="2200" b="0" i="1" smtClean="0">
                            <a:latin typeface="Cambria Math" charset="0"/>
                          </a:rPr>
                        </m:ctrlPr>
                      </m:fPr>
                      <m:num>
                        <m:sSup>
                          <m:sSupPr>
                            <m:ctrlPr>
                              <a:rPr lang="en-US" altLang="zh-CN" sz="2200" b="0" i="1" smtClean="0">
                                <a:latin typeface="Cambria Math" charset="0"/>
                              </a:rPr>
                            </m:ctrlPr>
                          </m:sSupPr>
                          <m:e>
                            <m:r>
                              <a:rPr lang="en-US" altLang="zh-CN" sz="2200" b="0" i="1" smtClean="0">
                                <a:latin typeface="Cambria Math"/>
                              </a:rPr>
                              <m:t>𝑒</m:t>
                            </m:r>
                          </m:e>
                          <m:sup>
                            <m:r>
                              <a:rPr lang="en-US" altLang="zh-CN" sz="2200" b="0" i="1" smtClean="0">
                                <a:latin typeface="Cambria Math"/>
                              </a:rPr>
                              <m:t>−4.5</m:t>
                            </m:r>
                          </m:sup>
                        </m:sSup>
                        <m:r>
                          <a:rPr lang="en-US" altLang="zh-CN" sz="2200" b="0" i="1" smtClean="0">
                            <a:latin typeface="Cambria Math"/>
                            <a:ea typeface="Cambria Math"/>
                          </a:rPr>
                          <m:t>×</m:t>
                        </m:r>
                        <m:sSup>
                          <m:sSupPr>
                            <m:ctrlPr>
                              <a:rPr lang="en-US" altLang="zh-CN" sz="2200" b="0" i="1" smtClean="0">
                                <a:latin typeface="Cambria Math" charset="0"/>
                                <a:ea typeface="Cambria Math"/>
                              </a:rPr>
                            </m:ctrlPr>
                          </m:sSupPr>
                          <m:e>
                            <m:r>
                              <a:rPr lang="en-US" altLang="zh-CN" sz="2200" b="0" i="1" smtClean="0">
                                <a:latin typeface="Cambria Math"/>
                                <a:ea typeface="Cambria Math"/>
                              </a:rPr>
                              <m:t>4.5</m:t>
                            </m:r>
                          </m:e>
                          <m:sup>
                            <m:r>
                              <a:rPr lang="en-US" altLang="zh-CN" sz="2200" b="0" i="1" smtClean="0">
                                <a:latin typeface="Cambria Math"/>
                                <a:ea typeface="Cambria Math"/>
                              </a:rPr>
                              <m:t>5</m:t>
                            </m:r>
                          </m:sup>
                        </m:sSup>
                      </m:num>
                      <m:den>
                        <m:r>
                          <a:rPr lang="en-US" altLang="zh-CN" sz="2200" b="0" i="1" smtClean="0">
                            <a:latin typeface="Cambria Math"/>
                          </a:rPr>
                          <m:t>5!</m:t>
                        </m:r>
                      </m:den>
                    </m:f>
                    <m:r>
                      <a:rPr lang="en-US" altLang="zh-CN" sz="2200" b="0" i="1" smtClean="0">
                        <a:latin typeface="Cambria Math"/>
                      </a:rPr>
                      <m:t>=0.1708</m:t>
                    </m:r>
                  </m:oMath>
                </a14:m>
                <a:r>
                  <a:rPr lang="en-US" altLang="zh-CN" sz="2200" dirty="0">
                    <a:latin typeface="+mj-lt"/>
                  </a:rPr>
                  <a:t>.</a:t>
                </a:r>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33283" y="3409837"/>
                <a:ext cx="5398978" cy="624466"/>
              </a:xfrm>
              <a:prstGeom prst="rect">
                <a:avLst/>
              </a:prstGeom>
              <a:blipFill rotWithShape="1">
                <a:blip r:embed="rId3"/>
                <a:stretch>
                  <a:fillRect r="-564" b="-5825"/>
                </a:stretch>
              </a:blipFill>
            </p:spPr>
            <p:txBody>
              <a:bodyPr/>
              <a:lstStyle/>
              <a:p>
                <a:r>
                  <a:rPr lang="zh-CN" altLang="en-US">
                    <a:noFill/>
                  </a:rPr>
                  <a:t> </a:t>
                </a:r>
              </a:p>
            </p:txBody>
          </p:sp>
        </mc:Fallback>
      </mc:AlternateContent>
      <p:sp>
        <p:nvSpPr>
          <p:cNvPr id="7" name="矩形 6"/>
          <p:cNvSpPr/>
          <p:nvPr/>
        </p:nvSpPr>
        <p:spPr>
          <a:xfrm>
            <a:off x="269547" y="4149080"/>
            <a:ext cx="7823074" cy="430887"/>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The probability that a trap has at most five creatures is</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357191" y="4796236"/>
                <a:ext cx="8472384" cy="63132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𝑋</m:t>
                        </m:r>
                        <m:r>
                          <a:rPr lang="en-US" altLang="zh-CN" sz="2200" b="0" i="1" smtClean="0">
                            <a:latin typeface="Cambria Math"/>
                            <a:ea typeface="Cambria Math"/>
                          </a:rPr>
                          <m:t>≤5</m:t>
                        </m:r>
                      </m:e>
                    </m:d>
                    <m:r>
                      <a:rPr lang="en-US" altLang="zh-CN" sz="2200" b="0" i="1" smtClean="0">
                        <a:latin typeface="Cambria Math"/>
                      </a:rPr>
                      <m:t>=</m:t>
                    </m:r>
                    <m:nary>
                      <m:naryPr>
                        <m:chr m:val="∑"/>
                        <m:limLoc m:val="subSup"/>
                        <m:ctrlPr>
                          <a:rPr lang="en-US" altLang="zh-CN" sz="2200" b="0" i="1" smtClean="0">
                            <a:latin typeface="Cambria Math" charset="0"/>
                          </a:rPr>
                        </m:ctrlPr>
                      </m:naryPr>
                      <m:sub>
                        <m:r>
                          <m:rPr>
                            <m:brk m:alnAt="25"/>
                          </m:rPr>
                          <a:rPr lang="en-US" altLang="zh-CN" sz="2200" b="0" i="1" smtClean="0">
                            <a:latin typeface="Cambria Math"/>
                          </a:rPr>
                          <m:t>𝑥</m:t>
                        </m:r>
                        <m:r>
                          <a:rPr lang="en-US" altLang="zh-CN" sz="2200" b="0" i="1" smtClean="0">
                            <a:latin typeface="Cambria Math"/>
                          </a:rPr>
                          <m:t>=0</m:t>
                        </m:r>
                      </m:sub>
                      <m:sup>
                        <m:r>
                          <a:rPr lang="en-US" altLang="zh-CN" sz="2200" b="0" i="1" smtClean="0">
                            <a:latin typeface="Cambria Math"/>
                          </a:rPr>
                          <m:t>5</m:t>
                        </m:r>
                      </m:sup>
                      <m:e>
                        <m:f>
                          <m:fPr>
                            <m:ctrlPr>
                              <a:rPr lang="en-US" altLang="zh-CN" sz="2200" b="0" i="1" smtClean="0">
                                <a:latin typeface="Cambria Math" charset="0"/>
                              </a:rPr>
                            </m:ctrlPr>
                          </m:fPr>
                          <m:num>
                            <m:sSup>
                              <m:sSupPr>
                                <m:ctrlPr>
                                  <a:rPr lang="en-US" altLang="zh-CN" sz="2200" b="0" i="1" smtClean="0">
                                    <a:latin typeface="Cambria Math" charset="0"/>
                                  </a:rPr>
                                </m:ctrlPr>
                              </m:sSupPr>
                              <m:e>
                                <m:r>
                                  <a:rPr lang="en-US" altLang="zh-CN" sz="2200" b="0" i="1" smtClean="0">
                                    <a:latin typeface="Cambria Math"/>
                                  </a:rPr>
                                  <m:t>𝑒</m:t>
                                </m:r>
                              </m:e>
                              <m:sup>
                                <m:r>
                                  <a:rPr lang="en-US" altLang="zh-CN" sz="2200" b="0" i="1" smtClean="0">
                                    <a:latin typeface="Cambria Math"/>
                                  </a:rPr>
                                  <m:t>−4.5</m:t>
                                </m:r>
                              </m:sup>
                            </m:sSup>
                            <m:r>
                              <a:rPr lang="en-US" altLang="zh-CN" sz="2200" b="0" i="1" smtClean="0">
                                <a:latin typeface="Cambria Math"/>
                                <a:ea typeface="Cambria Math"/>
                              </a:rPr>
                              <m:t>×</m:t>
                            </m:r>
                            <m:sSup>
                              <m:sSupPr>
                                <m:ctrlPr>
                                  <a:rPr lang="en-US" altLang="zh-CN" sz="2200" b="0" i="1" smtClean="0">
                                    <a:latin typeface="Cambria Math" charset="0"/>
                                    <a:ea typeface="Cambria Math"/>
                                  </a:rPr>
                                </m:ctrlPr>
                              </m:sSupPr>
                              <m:e>
                                <m:r>
                                  <a:rPr lang="en-US" altLang="zh-CN" sz="2200" b="0" i="1" smtClean="0">
                                    <a:latin typeface="Cambria Math"/>
                                    <a:ea typeface="Cambria Math"/>
                                  </a:rPr>
                                  <m:t>4.5</m:t>
                                </m:r>
                              </m:e>
                              <m:sup>
                                <m:r>
                                  <a:rPr lang="en-US" altLang="zh-CN" sz="2200" b="0" i="1" smtClean="0">
                                    <a:latin typeface="Cambria Math"/>
                                    <a:ea typeface="Cambria Math"/>
                                  </a:rPr>
                                  <m:t>𝑥</m:t>
                                </m:r>
                              </m:sup>
                            </m:sSup>
                          </m:num>
                          <m:den>
                            <m:r>
                              <a:rPr lang="en-US" altLang="zh-CN" sz="2200" b="0" i="1" smtClean="0">
                                <a:latin typeface="Cambria Math"/>
                              </a:rPr>
                              <m:t>𝑥</m:t>
                            </m:r>
                            <m:r>
                              <a:rPr lang="en-US" altLang="zh-CN" sz="2200" b="0" i="1" smtClean="0">
                                <a:latin typeface="Cambria Math"/>
                              </a:rPr>
                              <m:t>!</m:t>
                            </m:r>
                          </m:den>
                        </m:f>
                      </m:e>
                    </m:nary>
                    <m:r>
                      <a:rPr lang="en-US" altLang="zh-CN" sz="2200" b="0" i="1" smtClean="0">
                        <a:latin typeface="Cambria Math"/>
                      </a:rPr>
                      <m:t>=</m:t>
                    </m:r>
                    <m:sSup>
                      <m:sSupPr>
                        <m:ctrlPr>
                          <a:rPr lang="en-US" altLang="zh-CN" sz="2200" b="0" i="1" smtClean="0">
                            <a:latin typeface="Cambria Math" charset="0"/>
                          </a:rPr>
                        </m:ctrlPr>
                      </m:sSupPr>
                      <m:e>
                        <m:r>
                          <a:rPr lang="en-US" altLang="zh-CN" sz="2200" b="0" i="1" smtClean="0">
                            <a:latin typeface="Cambria Math"/>
                          </a:rPr>
                          <m:t>𝑒</m:t>
                        </m:r>
                      </m:e>
                      <m:sup>
                        <m:r>
                          <a:rPr lang="en-US" altLang="zh-CN" sz="2200" b="0" i="1" smtClean="0">
                            <a:latin typeface="Cambria Math"/>
                          </a:rPr>
                          <m:t>−4.5</m:t>
                        </m:r>
                      </m:sup>
                    </m:sSup>
                    <m:d>
                      <m:dPr>
                        <m:begChr m:val="["/>
                        <m:endChr m:val="]"/>
                        <m:ctrlPr>
                          <a:rPr lang="en-US" altLang="zh-CN" sz="2200" b="0" i="1" smtClean="0">
                            <a:latin typeface="Cambria Math" charset="0"/>
                          </a:rPr>
                        </m:ctrlPr>
                      </m:dPr>
                      <m:e>
                        <m:r>
                          <a:rPr lang="en-US" altLang="zh-CN" sz="2200" b="0" i="1" smtClean="0">
                            <a:latin typeface="Cambria Math"/>
                          </a:rPr>
                          <m:t>1+4.5+</m:t>
                        </m:r>
                        <m:f>
                          <m:fPr>
                            <m:ctrlPr>
                              <a:rPr lang="en-US" altLang="zh-CN" sz="2200" b="0" i="1" smtClean="0">
                                <a:latin typeface="Cambria Math" charset="0"/>
                              </a:rPr>
                            </m:ctrlPr>
                          </m:fPr>
                          <m:num>
                            <m:sSup>
                              <m:sSupPr>
                                <m:ctrlPr>
                                  <a:rPr lang="en-US" altLang="zh-CN" sz="2200" b="0" i="1" smtClean="0">
                                    <a:latin typeface="Cambria Math" charset="0"/>
                                  </a:rPr>
                                </m:ctrlPr>
                              </m:sSupPr>
                              <m:e>
                                <m:r>
                                  <a:rPr lang="en-US" altLang="zh-CN" sz="2200" b="0" i="1" smtClean="0">
                                    <a:latin typeface="Cambria Math"/>
                                  </a:rPr>
                                  <m:t>4.5</m:t>
                                </m:r>
                              </m:e>
                              <m:sup>
                                <m:r>
                                  <a:rPr lang="en-US" altLang="zh-CN" sz="2200" b="0" i="1" smtClean="0">
                                    <a:latin typeface="Cambria Math"/>
                                  </a:rPr>
                                  <m:t>2</m:t>
                                </m:r>
                              </m:sup>
                            </m:sSup>
                          </m:num>
                          <m:den>
                            <m:r>
                              <a:rPr lang="en-US" altLang="zh-CN" sz="2200" b="0" i="1" smtClean="0">
                                <a:latin typeface="Cambria Math"/>
                              </a:rPr>
                              <m:t>2</m:t>
                            </m:r>
                          </m:den>
                        </m:f>
                        <m:r>
                          <a:rPr lang="en-US" altLang="zh-CN" sz="2200" b="0" i="1" smtClean="0">
                            <a:latin typeface="Cambria Math"/>
                          </a:rPr>
                          <m:t>+</m:t>
                        </m:r>
                        <m:f>
                          <m:fPr>
                            <m:ctrlPr>
                              <a:rPr lang="en-US" altLang="zh-CN" sz="2200" b="0" i="1" smtClean="0">
                                <a:latin typeface="Cambria Math" charset="0"/>
                              </a:rPr>
                            </m:ctrlPr>
                          </m:fPr>
                          <m:num>
                            <m:sSup>
                              <m:sSupPr>
                                <m:ctrlPr>
                                  <a:rPr lang="en-US" altLang="zh-CN" sz="2200" b="0" i="1" smtClean="0">
                                    <a:latin typeface="Cambria Math" charset="0"/>
                                  </a:rPr>
                                </m:ctrlPr>
                              </m:sSupPr>
                              <m:e>
                                <m:r>
                                  <a:rPr lang="en-US" altLang="zh-CN" sz="2200" b="0" i="1" smtClean="0">
                                    <a:latin typeface="Cambria Math"/>
                                  </a:rPr>
                                  <m:t>4.5</m:t>
                                </m:r>
                              </m:e>
                              <m:sup>
                                <m:r>
                                  <a:rPr lang="en-US" altLang="zh-CN" sz="2200" b="0" i="1" smtClean="0">
                                    <a:latin typeface="Cambria Math"/>
                                  </a:rPr>
                                  <m:t>3</m:t>
                                </m:r>
                              </m:sup>
                            </m:sSup>
                          </m:num>
                          <m:den>
                            <m:r>
                              <a:rPr lang="en-US" altLang="zh-CN" sz="2200" b="0" i="1" smtClean="0">
                                <a:latin typeface="Cambria Math"/>
                              </a:rPr>
                              <m:t>6</m:t>
                            </m:r>
                          </m:den>
                        </m:f>
                        <m:r>
                          <a:rPr lang="en-US" altLang="zh-CN" sz="2200" b="0" i="1" smtClean="0">
                            <a:latin typeface="Cambria Math"/>
                          </a:rPr>
                          <m:t>+</m:t>
                        </m:r>
                        <m:f>
                          <m:fPr>
                            <m:ctrlPr>
                              <a:rPr lang="en-US" altLang="zh-CN" sz="2200" b="0" i="1" smtClean="0">
                                <a:latin typeface="Cambria Math" charset="0"/>
                              </a:rPr>
                            </m:ctrlPr>
                          </m:fPr>
                          <m:num>
                            <m:sSup>
                              <m:sSupPr>
                                <m:ctrlPr>
                                  <a:rPr lang="en-US" altLang="zh-CN" sz="2200" b="0" i="1" smtClean="0">
                                    <a:latin typeface="Cambria Math" charset="0"/>
                                  </a:rPr>
                                </m:ctrlPr>
                              </m:sSupPr>
                              <m:e>
                                <m:r>
                                  <a:rPr lang="en-US" altLang="zh-CN" sz="2200" b="0" i="1" smtClean="0">
                                    <a:latin typeface="Cambria Math"/>
                                  </a:rPr>
                                  <m:t>4.5</m:t>
                                </m:r>
                              </m:e>
                              <m:sup>
                                <m:r>
                                  <a:rPr lang="en-US" altLang="zh-CN" sz="2200" b="0" i="1" smtClean="0">
                                    <a:latin typeface="Cambria Math"/>
                                  </a:rPr>
                                  <m:t>4</m:t>
                                </m:r>
                              </m:sup>
                            </m:sSup>
                          </m:num>
                          <m:den>
                            <m:r>
                              <a:rPr lang="en-US" altLang="zh-CN" sz="2200" b="0" i="1" smtClean="0">
                                <a:latin typeface="Cambria Math"/>
                              </a:rPr>
                              <m:t>24</m:t>
                            </m:r>
                          </m:den>
                        </m:f>
                        <m:r>
                          <a:rPr lang="en-US" altLang="zh-CN" sz="2200" b="0" i="1" smtClean="0">
                            <a:latin typeface="Cambria Math"/>
                          </a:rPr>
                          <m:t>+</m:t>
                        </m:r>
                        <m:f>
                          <m:fPr>
                            <m:ctrlPr>
                              <a:rPr lang="en-US" altLang="zh-CN" sz="2200" b="0" i="1" smtClean="0">
                                <a:latin typeface="Cambria Math" charset="0"/>
                              </a:rPr>
                            </m:ctrlPr>
                          </m:fPr>
                          <m:num>
                            <m:sSup>
                              <m:sSupPr>
                                <m:ctrlPr>
                                  <a:rPr lang="en-US" altLang="zh-CN" sz="2200" b="0" i="1" smtClean="0">
                                    <a:latin typeface="Cambria Math" charset="0"/>
                                  </a:rPr>
                                </m:ctrlPr>
                              </m:sSupPr>
                              <m:e>
                                <m:r>
                                  <a:rPr lang="en-US" altLang="zh-CN" sz="2200" b="0" i="1" smtClean="0">
                                    <a:latin typeface="Cambria Math"/>
                                  </a:rPr>
                                  <m:t>4.5</m:t>
                                </m:r>
                              </m:e>
                              <m:sup>
                                <m:r>
                                  <a:rPr lang="en-US" altLang="zh-CN" sz="2200" b="0" i="1" smtClean="0">
                                    <a:latin typeface="Cambria Math"/>
                                  </a:rPr>
                                  <m:t>5</m:t>
                                </m:r>
                              </m:sup>
                            </m:sSup>
                          </m:num>
                          <m:den>
                            <m:r>
                              <a:rPr lang="en-US" altLang="zh-CN" sz="2200" b="0" i="1" smtClean="0">
                                <a:latin typeface="Cambria Math"/>
                              </a:rPr>
                              <m:t>120</m:t>
                            </m:r>
                          </m:den>
                        </m:f>
                      </m:e>
                    </m:d>
                    <m:r>
                      <a:rPr lang="en-US" altLang="zh-CN" sz="2200" b="0" i="1" smtClean="0">
                        <a:latin typeface="Cambria Math"/>
                      </a:rPr>
                      <m:t> </m:t>
                    </m:r>
                  </m:oMath>
                </a14:m>
                <a:r>
                  <a:rPr lang="zh-CN" altLang="en-US" sz="2200" dirty="0">
                    <a:latin typeface="+mj-lt"/>
                  </a:rPr>
                  <a:t> </a:t>
                </a:r>
              </a:p>
            </p:txBody>
          </p:sp>
        </mc:Choice>
        <mc:Fallback xmlns="">
          <p:sp>
            <p:nvSpPr>
              <p:cNvPr id="8" name="TextBox 7"/>
              <p:cNvSpPr txBox="1">
                <a:spLocks noRot="1" noChangeAspect="1" noMove="1" noResize="1" noEditPoints="1" noAdjustHandles="1" noChangeArrowheads="1" noChangeShapeType="1" noTextEdit="1"/>
              </p:cNvSpPr>
              <p:nvPr/>
            </p:nvSpPr>
            <p:spPr>
              <a:xfrm>
                <a:off x="357191" y="4796236"/>
                <a:ext cx="8472384" cy="631327"/>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440157" y="5598826"/>
                <a:ext cx="1386726"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=0.7029</m:t>
                      </m:r>
                    </m:oMath>
                  </m:oMathPara>
                </a14:m>
                <a:endParaRPr lang="zh-CN" altLang="en-US" sz="2200" dirty="0">
                  <a:latin typeface="+mj-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440157" y="5598826"/>
                <a:ext cx="1386726" cy="430887"/>
              </a:xfrm>
              <a:prstGeom prst="rect">
                <a:avLst/>
              </a:prstGeom>
              <a:blipFill rotWithShape="1">
                <a:blip r:embed="rId5"/>
                <a:stretch>
                  <a:fillRect/>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xmlns="" id="{E1CC5240-B0E0-423E-8666-96BB27B8D579}"/>
              </a:ext>
            </a:extLst>
          </p:cNvPr>
          <p:cNvSpPr>
            <a:spLocks noGrp="1"/>
          </p:cNvSpPr>
          <p:nvPr>
            <p:ph type="sldNum" sz="quarter" idx="11"/>
          </p:nvPr>
        </p:nvSpPr>
        <p:spPr/>
        <p:txBody>
          <a:bodyPr/>
          <a:lstStyle/>
          <a:p>
            <a:pPr>
              <a:defRPr/>
            </a:pPr>
            <a:fld id="{DF2308B0-52A9-437D-9700-D7B37876F5B1}" type="slidenum">
              <a:rPr lang="zh-CN" altLang="en-US" smtClean="0"/>
              <a:pPr>
                <a:defRPr/>
              </a:pPr>
              <a:t>82</a:t>
            </a:fld>
            <a:endParaRPr lang="en-US" altLang="zh-CN" dirty="0"/>
          </a:p>
        </p:txBody>
      </p:sp>
    </p:spTree>
    <p:extLst>
      <p:ext uri="{BB962C8B-B14F-4D97-AF65-F5344CB8AC3E}">
        <p14:creationId xmlns:p14="http://schemas.microsoft.com/office/powerpoint/2010/main" val="150260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25" y="2376194"/>
            <a:ext cx="8738955" cy="3285777"/>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162628" y="1313765"/>
                <a:ext cx="8460940" cy="769441"/>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The </a:t>
                </a:r>
                <a:r>
                  <a:rPr lang="en-US" altLang="zh-CN" sz="2200" dirty="0" err="1">
                    <a:latin typeface="Times New Roman" panose="02020603050405020304" pitchFamily="18" charset="0"/>
                    <a:cs typeface="Times New Roman" panose="02020603050405020304" pitchFamily="18" charset="0"/>
                  </a:rPr>
                  <a:t>cdf’s</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a:latin typeface="Cambria Math" panose="02040503050406030204" pitchFamily="18" charset="0"/>
                        <a:cs typeface="Times New Roman" panose="02020603050405020304" pitchFamily="18" charset="0"/>
                      </a:rPr>
                      <m:t>𝐹</m:t>
                    </m:r>
                    <m:d>
                      <m:dPr>
                        <m:ctrlPr>
                          <a:rPr lang="en-US" altLang="zh-CN" sz="2200" i="1">
                            <a:latin typeface="Cambria Math" charset="0"/>
                            <a:cs typeface="Times New Roman" panose="02020603050405020304" pitchFamily="18" charset="0"/>
                          </a:rPr>
                        </m:ctrlPr>
                      </m:dPr>
                      <m:e>
                        <m:r>
                          <a:rPr lang="en-US" altLang="zh-CN" sz="2200">
                            <a:latin typeface="Cambria Math" panose="02040503050406030204" pitchFamily="18" charset="0"/>
                            <a:cs typeface="Times New Roman" panose="02020603050405020304" pitchFamily="18" charset="0"/>
                          </a:rPr>
                          <m:t>𝑥</m:t>
                        </m:r>
                      </m:e>
                    </m:d>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𝑃</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𝑋</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𝑥</m:t>
                    </m:r>
                    <m:r>
                      <a:rPr lang="en-US" altLang="zh-CN" sz="2200">
                        <a:latin typeface="Cambria Math" panose="02040503050406030204" pitchFamily="18" charset="0"/>
                        <a:cs typeface="Times New Roman" panose="02020603050405020304" pitchFamily="18" charset="0"/>
                      </a:rPr>
                      <m:t>)</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with </a:t>
                </a:r>
                <a14:m>
                  <m:oMath xmlns:m="http://schemas.openxmlformats.org/officeDocument/2006/math">
                    <m:r>
                      <a:rPr lang="en-US" altLang="zh-CN" sz="2200">
                        <a:latin typeface="Cambria Math" panose="02040503050406030204" pitchFamily="18" charset="0"/>
                        <a:cs typeface="Times New Roman" panose="02020603050405020304" pitchFamily="18" charset="0"/>
                      </a:rPr>
                      <m:t>𝜇</m:t>
                    </m:r>
                    <m:r>
                      <a:rPr lang="en-US" altLang="zh-CN" sz="2200">
                        <a:latin typeface="Cambria Math" panose="02040503050406030204" pitchFamily="18" charset="0"/>
                        <a:cs typeface="Times New Roman" panose="02020603050405020304" pitchFamily="18" charset="0"/>
                      </a:rPr>
                      <m:t>=0.1,0.2,…,1,2,…,10,15</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200">
                        <a:latin typeface="Cambria Math" panose="02040503050406030204" pitchFamily="18" charset="0"/>
                        <a:cs typeface="Times New Roman" panose="02020603050405020304" pitchFamily="18" charset="0"/>
                      </a:rPr>
                      <m:t>20</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are given in the appendix of the textbook.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62628" y="1313765"/>
                <a:ext cx="8460940" cy="769441"/>
              </a:xfrm>
              <a:prstGeom prst="rect">
                <a:avLst/>
              </a:prstGeom>
              <a:blipFill>
                <a:blip r:embed="rId3"/>
                <a:stretch>
                  <a:fillRect l="-937" t="-5556" b="-1507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3CA95E10-7ED4-4C09-89E6-F2023E6D9DA8}"/>
              </a:ext>
            </a:extLst>
          </p:cNvPr>
          <p:cNvSpPr>
            <a:spLocks noGrp="1"/>
          </p:cNvSpPr>
          <p:nvPr>
            <p:ph type="sldNum" sz="quarter" idx="11"/>
          </p:nvPr>
        </p:nvSpPr>
        <p:spPr/>
        <p:txBody>
          <a:bodyPr/>
          <a:lstStyle/>
          <a:p>
            <a:pPr>
              <a:defRPr/>
            </a:pPr>
            <a:fld id="{DF2308B0-52A9-437D-9700-D7B37876F5B1}" type="slidenum">
              <a:rPr lang="zh-CN" altLang="en-US" smtClean="0"/>
              <a:pPr>
                <a:defRPr/>
              </a:pPr>
              <a:t>83</a:t>
            </a:fld>
            <a:endParaRPr lang="en-US" altLang="zh-CN" dirty="0"/>
          </a:p>
        </p:txBody>
      </p:sp>
    </p:spTree>
    <p:extLst>
      <p:ext uri="{BB962C8B-B14F-4D97-AF65-F5344CB8AC3E}">
        <p14:creationId xmlns:p14="http://schemas.microsoft.com/office/powerpoint/2010/main" val="104459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16505" y="896603"/>
                <a:ext cx="5130570"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The mean and variance of </a:t>
                </a:r>
                <a14:m>
                  <m:oMath xmlns:m="http://schemas.openxmlformats.org/officeDocument/2006/math">
                    <m:r>
                      <a:rPr lang="en-US" altLang="zh-CN" sz="2200">
                        <a:solidFill>
                          <a:srgbClr val="FF0000"/>
                        </a:solidFill>
                        <a:latin typeface="Cambria Math" panose="02040503050406030204" pitchFamily="18" charset="0"/>
                        <a:cs typeface="Times New Roman" panose="02020603050405020304" pitchFamily="18" charset="0"/>
                      </a:rPr>
                      <m:t>𝑋</m:t>
                    </m:r>
                  </m:oMath>
                </a14:m>
                <a:r>
                  <a:rPr lang="en-US" altLang="zh-CN" sz="2200" dirty="0">
                    <a:solidFill>
                      <a:srgbClr val="FF0000"/>
                    </a:solidFill>
                    <a:latin typeface="Times New Roman" panose="02020603050405020304" pitchFamily="18" charset="0"/>
                    <a:cs typeface="Times New Roman" panose="02020603050405020304" pitchFamily="18" charset="0"/>
                  </a:rPr>
                  <a:t> </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16505" y="896603"/>
                <a:ext cx="5130570" cy="430887"/>
              </a:xfrm>
              <a:prstGeom prst="rect">
                <a:avLst/>
              </a:prstGeom>
              <a:blipFill>
                <a:blip r:embed="rId2"/>
                <a:stretch>
                  <a:fillRect l="-1544" t="-9859"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20134" y="1358770"/>
                <a:ext cx="8502316"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If</a:t>
                </a:r>
                <a14:m>
                  <m:oMath xmlns:m="http://schemas.openxmlformats.org/officeDocument/2006/math">
                    <m:r>
                      <a:rPr lang="en-US" altLang="zh-CN" sz="2200" i="1" dirty="0" smtClean="0">
                        <a:latin typeface="Cambria Math"/>
                      </a:rPr>
                      <m:t> </m:t>
                    </m:r>
                    <m:r>
                      <a:rPr lang="en-US" altLang="zh-CN" sz="2200" i="1" dirty="0" smtClean="0">
                        <a:latin typeface="Cambria Math"/>
                      </a:rPr>
                      <m:t>𝑋</m:t>
                    </m:r>
                    <m:r>
                      <a:rPr lang="en-US" altLang="zh-CN" sz="2200" i="1" dirty="0" smtClean="0">
                        <a:latin typeface="Cambria Math"/>
                      </a:rPr>
                      <m:t> </m:t>
                    </m:r>
                  </m:oMath>
                </a14:m>
                <a:r>
                  <a:rPr lang="en-US" altLang="zh-CN" sz="2200" dirty="0">
                    <a:latin typeface="Times New Roman" panose="02020603050405020304" pitchFamily="18" charset="0"/>
                    <a:cs typeface="Times New Roman" panose="02020603050405020304" pitchFamily="18" charset="0"/>
                  </a:rPr>
                  <a:t>has a Poisson distribution with parameter </a:t>
                </a:r>
                <a14:m>
                  <m:oMath xmlns:m="http://schemas.openxmlformats.org/officeDocument/2006/math">
                    <m:r>
                      <a:rPr lang="en-US" altLang="zh-CN" sz="2200" b="0" i="1" smtClean="0">
                        <a:latin typeface="Cambria Math"/>
                      </a:rPr>
                      <m:t>𝜇</m:t>
                    </m:r>
                  </m:oMath>
                </a14:m>
                <a:r>
                  <a:rPr lang="en-US" altLang="zh-CN" sz="2200" dirty="0">
                    <a:latin typeface="Times New Roman" panose="02020603050405020304" pitchFamily="18" charset="0"/>
                    <a:cs typeface="Times New Roman" panose="02020603050405020304" pitchFamily="18" charset="0"/>
                  </a:rPr>
                  <a:t>, then </a:t>
                </a:r>
                <a14:m>
                  <m:oMath xmlns:m="http://schemas.openxmlformats.org/officeDocument/2006/math">
                    <m:r>
                      <a:rPr lang="en-US" altLang="zh-CN" sz="2200" b="0" i="1" smtClean="0">
                        <a:latin typeface="Cambria Math"/>
                      </a:rPr>
                      <m:t>𝐸</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r>
                      <a:rPr lang="en-US" altLang="zh-CN" sz="2200" b="0" i="1" smtClean="0">
                        <a:latin typeface="Cambria Math"/>
                      </a:rPr>
                      <m:t>𝜇</m:t>
                    </m:r>
                  </m:oMath>
                </a14:m>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b="0" i="1" smtClean="0">
                        <a:latin typeface="Cambria Math"/>
                      </a:rPr>
                      <m:t>𝑉</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r>
                      <a:rPr lang="en-US" altLang="zh-CN" sz="2200" b="0" i="1" smtClean="0">
                        <a:latin typeface="Cambria Math"/>
                      </a:rPr>
                      <m:t>𝜇</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120134" y="1358770"/>
                <a:ext cx="8502316" cy="769441"/>
              </a:xfrm>
              <a:prstGeom prst="rect">
                <a:avLst/>
              </a:prstGeom>
              <a:blipFill>
                <a:blip r:embed="rId3"/>
                <a:stretch>
                  <a:fillRect l="-933" t="-5556" b="-15079"/>
                </a:stretch>
              </a:blipFill>
            </p:spPr>
            <p:txBody>
              <a:bodyPr/>
              <a:lstStyle/>
              <a:p>
                <a:r>
                  <a:rPr lang="zh-CN" altLang="en-US">
                    <a:noFill/>
                  </a:rPr>
                  <a:t> </a:t>
                </a:r>
              </a:p>
            </p:txBody>
          </p:sp>
        </mc:Fallback>
      </mc:AlternateContent>
      <p:sp>
        <p:nvSpPr>
          <p:cNvPr id="4" name="TextBox 3"/>
          <p:cNvSpPr txBox="1"/>
          <p:nvPr/>
        </p:nvSpPr>
        <p:spPr>
          <a:xfrm>
            <a:off x="128038" y="2328648"/>
            <a:ext cx="883575" cy="430887"/>
          </a:xfrm>
          <a:prstGeom prst="rect">
            <a:avLst/>
          </a:prstGeom>
          <a:noFill/>
        </p:spPr>
        <p:txBody>
          <a:bodyPr wrap="non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Proof.</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p:cNvSpPr txBox="1"/>
              <p:nvPr/>
            </p:nvSpPr>
            <p:spPr>
              <a:xfrm>
                <a:off x="1286635" y="2241541"/>
                <a:ext cx="2924262" cy="605102"/>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charset="0"/>
                          </a:rPr>
                        </m:ctrlPr>
                      </m:dPr>
                      <m:e>
                        <m:r>
                          <a:rPr lang="en-US" altLang="zh-CN" sz="2200" b="0" i="1" smtClean="0">
                            <a:latin typeface="Cambria Math"/>
                          </a:rPr>
                          <m:t>𝑋</m:t>
                        </m:r>
                      </m:e>
                    </m:d>
                    <m:r>
                      <a:rPr lang="en-US" altLang="zh-CN" sz="2200" b="0" i="1" smtClean="0">
                        <a:latin typeface="Cambria Math"/>
                      </a:rPr>
                      <m:t>=</m:t>
                    </m:r>
                    <m:nary>
                      <m:naryPr>
                        <m:chr m:val="∑"/>
                        <m:limLoc m:val="subSup"/>
                        <m:ctrlPr>
                          <a:rPr lang="en-US" altLang="zh-CN" sz="2200" b="0" i="1" smtClean="0">
                            <a:latin typeface="Cambria Math" charset="0"/>
                          </a:rPr>
                        </m:ctrlPr>
                      </m:naryPr>
                      <m:sub>
                        <m:r>
                          <m:rPr>
                            <m:brk m:alnAt="25"/>
                          </m:rPr>
                          <a:rPr lang="en-US" altLang="zh-CN" sz="2200" b="0" i="1" smtClean="0">
                            <a:latin typeface="Cambria Math"/>
                          </a:rPr>
                          <m:t>𝑥</m:t>
                        </m:r>
                        <m:r>
                          <a:rPr lang="en-US" altLang="zh-CN" sz="2200" b="0" i="1" smtClean="0">
                            <a:latin typeface="Cambria Math"/>
                          </a:rPr>
                          <m:t>=0</m:t>
                        </m:r>
                      </m:sub>
                      <m:sup>
                        <m:r>
                          <a:rPr lang="en-US" altLang="zh-CN" sz="2200" b="0" i="1" smtClean="0">
                            <a:latin typeface="Cambria Math"/>
                          </a:rPr>
                          <m:t>∞</m:t>
                        </m:r>
                      </m:sup>
                      <m:e>
                        <m:r>
                          <a:rPr lang="en-US" altLang="zh-CN" sz="2200" b="0" i="1" smtClean="0">
                            <a:latin typeface="Cambria Math"/>
                          </a:rPr>
                          <m:t>𝑥</m:t>
                        </m:r>
                        <m:r>
                          <a:rPr lang="en-US" altLang="zh-CN" sz="2200" b="0" i="1" smtClean="0">
                            <a:latin typeface="Cambria Math"/>
                            <a:ea typeface="Cambria Math"/>
                          </a:rPr>
                          <m:t>∙</m:t>
                        </m:r>
                        <m:f>
                          <m:fPr>
                            <m:ctrlPr>
                              <a:rPr lang="en-US" altLang="zh-CN" sz="2200" i="1" smtClean="0">
                                <a:latin typeface="Cambria Math" charset="0"/>
                              </a:rPr>
                            </m:ctrlPr>
                          </m:fPr>
                          <m:num>
                            <m:sSup>
                              <m:sSupPr>
                                <m:ctrlPr>
                                  <a:rPr lang="en-US" altLang="zh-CN" sz="2200" i="1">
                                    <a:latin typeface="Cambria Math" charset="0"/>
                                  </a:rPr>
                                </m:ctrlPr>
                              </m:sSupPr>
                              <m:e>
                                <m:r>
                                  <a:rPr lang="en-US" altLang="zh-CN" sz="2200" i="1">
                                    <a:latin typeface="Cambria Math"/>
                                  </a:rPr>
                                  <m:t>𝑒</m:t>
                                </m:r>
                              </m:e>
                              <m:sup>
                                <m:r>
                                  <a:rPr lang="en-US" altLang="zh-CN" sz="2200" i="1">
                                    <a:latin typeface="Cambria Math"/>
                                  </a:rPr>
                                  <m:t>−</m:t>
                                </m:r>
                                <m:r>
                                  <a:rPr lang="en-US" altLang="zh-CN" sz="2200" i="1">
                                    <a:latin typeface="Cambria Math"/>
                                  </a:rPr>
                                  <m:t>𝜇</m:t>
                                </m:r>
                              </m:sup>
                            </m:sSup>
                            <m:r>
                              <a:rPr lang="en-US" altLang="zh-CN" sz="2200" i="1">
                                <a:latin typeface="Cambria Math"/>
                                <a:ea typeface="Cambria Math"/>
                              </a:rPr>
                              <m:t>∙</m:t>
                            </m:r>
                            <m:sSup>
                              <m:sSupPr>
                                <m:ctrlPr>
                                  <a:rPr lang="en-US" altLang="zh-CN" sz="2200" i="1">
                                    <a:latin typeface="Cambria Math" charset="0"/>
                                    <a:ea typeface="Cambria Math"/>
                                  </a:rPr>
                                </m:ctrlPr>
                              </m:sSupPr>
                              <m:e>
                                <m:r>
                                  <a:rPr lang="en-US" altLang="zh-CN" sz="2200" i="1">
                                    <a:latin typeface="Cambria Math"/>
                                    <a:ea typeface="Cambria Math"/>
                                  </a:rPr>
                                  <m:t>𝜇</m:t>
                                </m:r>
                              </m:e>
                              <m:sup>
                                <m:r>
                                  <a:rPr lang="en-US" altLang="zh-CN" sz="2200" i="1">
                                    <a:latin typeface="Cambria Math"/>
                                    <a:ea typeface="Cambria Math"/>
                                  </a:rPr>
                                  <m:t>𝑥</m:t>
                                </m:r>
                              </m:sup>
                            </m:sSup>
                          </m:num>
                          <m:den>
                            <m:r>
                              <a:rPr lang="en-US" altLang="zh-CN" sz="2200" i="1">
                                <a:latin typeface="Cambria Math"/>
                              </a:rPr>
                              <m:t>𝑥</m:t>
                            </m:r>
                            <m:r>
                              <a:rPr lang="en-US" altLang="zh-CN" sz="2200" i="1">
                                <a:latin typeface="Cambria Math"/>
                              </a:rPr>
                              <m:t>!</m:t>
                            </m:r>
                          </m:den>
                        </m:f>
                      </m:e>
                    </m:nary>
                  </m:oMath>
                </a14:m>
                <a:r>
                  <a:rPr lang="zh-CN" altLang="en-US" sz="2200" dirty="0">
                    <a:latin typeface="+mj-lt"/>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1286635" y="2241541"/>
                <a:ext cx="2924262" cy="605102"/>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135995" y="2258870"/>
                <a:ext cx="1881221" cy="648704"/>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nary>
                      <m:naryPr>
                        <m:chr m:val="∑"/>
                        <m:limLoc m:val="subSup"/>
                        <m:ctrlPr>
                          <a:rPr lang="en-US" altLang="zh-CN" sz="2200" i="1">
                            <a:latin typeface="Cambria Math" charset="0"/>
                          </a:rPr>
                        </m:ctrlPr>
                      </m:naryPr>
                      <m:sub>
                        <m:r>
                          <m:rPr>
                            <m:brk m:alnAt="25"/>
                          </m:rPr>
                          <a:rPr lang="en-US" altLang="zh-CN" sz="2200" i="1">
                            <a:latin typeface="Cambria Math"/>
                          </a:rPr>
                          <m:t>𝑥</m:t>
                        </m:r>
                        <m:r>
                          <a:rPr lang="en-US" altLang="zh-CN" sz="2200" i="1">
                            <a:latin typeface="Cambria Math"/>
                          </a:rPr>
                          <m:t>=</m:t>
                        </m:r>
                        <m:r>
                          <a:rPr lang="en-US" altLang="zh-CN" sz="2200" b="0" i="1" smtClean="0">
                            <a:latin typeface="Cambria Math"/>
                          </a:rPr>
                          <m:t>1</m:t>
                        </m:r>
                      </m:sub>
                      <m:sup>
                        <m:r>
                          <a:rPr lang="en-US" altLang="zh-CN" sz="2200" i="1">
                            <a:latin typeface="Cambria Math"/>
                          </a:rPr>
                          <m:t>∞</m:t>
                        </m:r>
                      </m:sup>
                      <m:e>
                        <m:f>
                          <m:fPr>
                            <m:ctrlPr>
                              <a:rPr lang="en-US" altLang="zh-CN" sz="2200" i="1">
                                <a:latin typeface="Cambria Math" charset="0"/>
                              </a:rPr>
                            </m:ctrlPr>
                          </m:fPr>
                          <m:num>
                            <m:sSup>
                              <m:sSupPr>
                                <m:ctrlPr>
                                  <a:rPr lang="en-US" altLang="zh-CN" sz="2200" i="1">
                                    <a:latin typeface="Cambria Math" charset="0"/>
                                  </a:rPr>
                                </m:ctrlPr>
                              </m:sSupPr>
                              <m:e>
                                <m:r>
                                  <a:rPr lang="en-US" altLang="zh-CN" sz="2200" i="1">
                                    <a:latin typeface="Cambria Math"/>
                                  </a:rPr>
                                  <m:t>𝑒</m:t>
                                </m:r>
                              </m:e>
                              <m:sup>
                                <m:r>
                                  <a:rPr lang="en-US" altLang="zh-CN" sz="2200" i="1">
                                    <a:latin typeface="Cambria Math"/>
                                  </a:rPr>
                                  <m:t>−</m:t>
                                </m:r>
                                <m:r>
                                  <a:rPr lang="en-US" altLang="zh-CN" sz="2200" i="1">
                                    <a:latin typeface="Cambria Math"/>
                                  </a:rPr>
                                  <m:t>𝜇</m:t>
                                </m:r>
                              </m:sup>
                            </m:sSup>
                            <m:r>
                              <a:rPr lang="en-US" altLang="zh-CN" sz="2200" i="1">
                                <a:latin typeface="Cambria Math"/>
                                <a:ea typeface="Cambria Math"/>
                              </a:rPr>
                              <m:t>∙</m:t>
                            </m:r>
                            <m:sSup>
                              <m:sSupPr>
                                <m:ctrlPr>
                                  <a:rPr lang="en-US" altLang="zh-CN" sz="2200" i="1">
                                    <a:latin typeface="Cambria Math" charset="0"/>
                                    <a:ea typeface="Cambria Math"/>
                                  </a:rPr>
                                </m:ctrlPr>
                              </m:sSupPr>
                              <m:e>
                                <m:r>
                                  <a:rPr lang="en-US" altLang="zh-CN" sz="2200" i="1">
                                    <a:latin typeface="Cambria Math"/>
                                    <a:ea typeface="Cambria Math"/>
                                  </a:rPr>
                                  <m:t>𝜇</m:t>
                                </m:r>
                              </m:e>
                              <m:sup>
                                <m:r>
                                  <a:rPr lang="en-US" altLang="zh-CN" sz="2200" i="1">
                                    <a:latin typeface="Cambria Math"/>
                                    <a:ea typeface="Cambria Math"/>
                                  </a:rPr>
                                  <m:t>𝑥</m:t>
                                </m:r>
                              </m:sup>
                            </m:sSup>
                          </m:num>
                          <m:den>
                            <m:r>
                              <a:rPr lang="en-US" altLang="zh-CN" sz="2200" b="0" i="1" smtClean="0">
                                <a:latin typeface="Cambria Math"/>
                                <a:ea typeface="Cambria Math"/>
                              </a:rPr>
                              <m:t>(</m:t>
                            </m:r>
                            <m:r>
                              <a:rPr lang="en-US" altLang="zh-CN" sz="2200" i="1">
                                <a:latin typeface="Cambria Math"/>
                              </a:rPr>
                              <m:t>𝑥</m:t>
                            </m:r>
                            <m:r>
                              <a:rPr lang="en-US" altLang="zh-CN" sz="2200" b="0" i="1" smtClean="0">
                                <a:latin typeface="Cambria Math"/>
                              </a:rPr>
                              <m:t>−1)</m:t>
                            </m:r>
                            <m:r>
                              <a:rPr lang="en-US" altLang="zh-CN" sz="2200" i="1">
                                <a:latin typeface="Cambria Math"/>
                              </a:rPr>
                              <m:t>!</m:t>
                            </m:r>
                          </m:den>
                        </m:f>
                      </m:e>
                    </m:nary>
                  </m:oMath>
                </a14:m>
                <a:r>
                  <a:rPr lang="zh-CN" altLang="en-US" sz="2200" dirty="0">
                    <a:latin typeface="+mj-lt"/>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4135995" y="2258870"/>
                <a:ext cx="1881221" cy="648704"/>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967171" y="2894885"/>
                <a:ext cx="2096600" cy="637290"/>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r>
                      <a:rPr lang="en-US" altLang="zh-CN" sz="2200" b="0" i="1" smtClean="0">
                        <a:latin typeface="Cambria Math"/>
                      </a:rPr>
                      <m:t>𝜇</m:t>
                    </m:r>
                    <m:nary>
                      <m:naryPr>
                        <m:chr m:val="∑"/>
                        <m:limLoc m:val="subSup"/>
                        <m:ctrlPr>
                          <a:rPr lang="en-US" altLang="zh-CN" sz="2200" b="0" i="1" smtClean="0">
                            <a:latin typeface="Cambria Math" charset="0"/>
                          </a:rPr>
                        </m:ctrlPr>
                      </m:naryPr>
                      <m:sub>
                        <m:r>
                          <m:rPr>
                            <m:brk m:alnAt="25"/>
                          </m:rPr>
                          <a:rPr lang="en-US" altLang="zh-CN" sz="2200" b="0" i="1" smtClean="0">
                            <a:latin typeface="Cambria Math"/>
                          </a:rPr>
                          <m:t>𝑘</m:t>
                        </m:r>
                        <m:r>
                          <a:rPr lang="en-US" altLang="zh-CN" sz="2200" b="0" i="1" smtClean="0">
                            <a:latin typeface="Cambria Math"/>
                          </a:rPr>
                          <m:t>=0</m:t>
                        </m:r>
                      </m:sub>
                      <m:sup>
                        <m:r>
                          <a:rPr lang="en-US" altLang="zh-CN" sz="2200" b="0" i="1" smtClean="0">
                            <a:latin typeface="Cambria Math"/>
                          </a:rPr>
                          <m:t>∞</m:t>
                        </m:r>
                      </m:sup>
                      <m:e>
                        <m:f>
                          <m:fPr>
                            <m:ctrlPr>
                              <a:rPr lang="en-US" altLang="zh-CN" sz="2200" i="1">
                                <a:latin typeface="Cambria Math" charset="0"/>
                              </a:rPr>
                            </m:ctrlPr>
                          </m:fPr>
                          <m:num>
                            <m:sSup>
                              <m:sSupPr>
                                <m:ctrlPr>
                                  <a:rPr lang="en-US" altLang="zh-CN" sz="2200" i="1">
                                    <a:latin typeface="Cambria Math" charset="0"/>
                                  </a:rPr>
                                </m:ctrlPr>
                              </m:sSupPr>
                              <m:e>
                                <m:r>
                                  <a:rPr lang="en-US" altLang="zh-CN" sz="2200" i="1">
                                    <a:latin typeface="Cambria Math"/>
                                  </a:rPr>
                                  <m:t>𝑒</m:t>
                                </m:r>
                              </m:e>
                              <m:sup>
                                <m:r>
                                  <a:rPr lang="en-US" altLang="zh-CN" sz="2200" i="1">
                                    <a:latin typeface="Cambria Math"/>
                                  </a:rPr>
                                  <m:t>−</m:t>
                                </m:r>
                                <m:r>
                                  <a:rPr lang="en-US" altLang="zh-CN" sz="2200" i="1">
                                    <a:latin typeface="Cambria Math"/>
                                  </a:rPr>
                                  <m:t>𝜇</m:t>
                                </m:r>
                              </m:sup>
                            </m:sSup>
                            <m:r>
                              <a:rPr lang="en-US" altLang="zh-CN" sz="2200" i="1">
                                <a:latin typeface="Cambria Math"/>
                                <a:ea typeface="Cambria Math"/>
                              </a:rPr>
                              <m:t>∙</m:t>
                            </m:r>
                            <m:sSup>
                              <m:sSupPr>
                                <m:ctrlPr>
                                  <a:rPr lang="en-US" altLang="zh-CN" sz="2200" i="1">
                                    <a:latin typeface="Cambria Math" charset="0"/>
                                    <a:ea typeface="Cambria Math"/>
                                  </a:rPr>
                                </m:ctrlPr>
                              </m:sSupPr>
                              <m:e>
                                <m:r>
                                  <a:rPr lang="en-US" altLang="zh-CN" sz="2200" i="1">
                                    <a:latin typeface="Cambria Math"/>
                                    <a:ea typeface="Cambria Math"/>
                                  </a:rPr>
                                  <m:t>𝜇</m:t>
                                </m:r>
                              </m:e>
                              <m:sup>
                                <m:r>
                                  <a:rPr lang="en-US" altLang="zh-CN" sz="2200" b="0" i="1" smtClean="0">
                                    <a:latin typeface="Cambria Math"/>
                                    <a:ea typeface="Cambria Math"/>
                                  </a:rPr>
                                  <m:t>𝑘</m:t>
                                </m:r>
                              </m:sup>
                            </m:sSup>
                          </m:num>
                          <m:den>
                            <m:r>
                              <a:rPr lang="en-US" altLang="zh-CN" sz="2200" b="0" i="1" smtClean="0">
                                <a:latin typeface="Cambria Math"/>
                              </a:rPr>
                              <m:t>𝑘</m:t>
                            </m:r>
                            <m:r>
                              <a:rPr lang="en-US" altLang="zh-CN" sz="2200" i="1">
                                <a:latin typeface="Cambria Math"/>
                              </a:rPr>
                              <m:t>!</m:t>
                            </m:r>
                          </m:den>
                        </m:f>
                      </m:e>
                    </m:nary>
                  </m:oMath>
                </a14:m>
                <a:r>
                  <a:rPr lang="zh-CN" altLang="en-US" sz="2200" dirty="0">
                    <a:latin typeface="+mj-lt"/>
                  </a:rPr>
                  <a:t> </a:t>
                </a:r>
              </a:p>
            </p:txBody>
          </p:sp>
        </mc:Choice>
        <mc:Fallback xmlns="">
          <p:sp>
            <p:nvSpPr>
              <p:cNvPr id="7" name="TextBox 6"/>
              <p:cNvSpPr txBox="1">
                <a:spLocks noRot="1" noChangeAspect="1" noMove="1" noResize="1" noEditPoints="1" noAdjustHandles="1" noChangeArrowheads="1" noChangeShapeType="1" noTextEdit="1"/>
              </p:cNvSpPr>
              <p:nvPr/>
            </p:nvSpPr>
            <p:spPr>
              <a:xfrm>
                <a:off x="1967171" y="2894885"/>
                <a:ext cx="2096600" cy="63729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947392" y="2998086"/>
                <a:ext cx="714618"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r>
                        <a:rPr lang="en-US" altLang="zh-CN" sz="2200" b="0" i="1" smtClean="0">
                          <a:latin typeface="Cambria Math"/>
                        </a:rPr>
                        <m:t>𝜇</m:t>
                      </m:r>
                    </m:oMath>
                  </m:oMathPara>
                </a14:m>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947392" y="2998086"/>
                <a:ext cx="714618" cy="430887"/>
              </a:xfrm>
              <a:prstGeom prst="rect">
                <a:avLst/>
              </a:prstGeom>
              <a:blipFill rotWithShape="1">
                <a:blip r:embed="rId7"/>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196625" y="3585816"/>
                <a:ext cx="3198440" cy="605102"/>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𝐸</m:t>
                    </m:r>
                    <m:d>
                      <m:dPr>
                        <m:ctrlPr>
                          <a:rPr lang="en-US" altLang="zh-CN" sz="2200" b="0" i="1" smtClean="0">
                            <a:latin typeface="Cambria Math" charset="0"/>
                          </a:rPr>
                        </m:ctrlPr>
                      </m:dPr>
                      <m:e>
                        <m:sSup>
                          <m:sSupPr>
                            <m:ctrlPr>
                              <a:rPr lang="en-US" altLang="zh-CN" sz="2200" b="0" i="1" smtClean="0">
                                <a:latin typeface="Cambria Math" charset="0"/>
                              </a:rPr>
                            </m:ctrlPr>
                          </m:sSupPr>
                          <m:e>
                            <m:r>
                              <a:rPr lang="en-US" altLang="zh-CN" sz="2200" b="0" i="1" smtClean="0">
                                <a:latin typeface="Cambria Math"/>
                              </a:rPr>
                              <m:t>𝑋</m:t>
                            </m:r>
                          </m:e>
                          <m:sup>
                            <m:r>
                              <a:rPr lang="en-US" altLang="zh-CN" sz="2200" b="0" i="1" smtClean="0">
                                <a:latin typeface="Cambria Math"/>
                              </a:rPr>
                              <m:t>2</m:t>
                            </m:r>
                          </m:sup>
                        </m:sSup>
                      </m:e>
                    </m:d>
                    <m:r>
                      <a:rPr lang="en-US" altLang="zh-CN" sz="2200" b="0" i="1" smtClean="0">
                        <a:latin typeface="Cambria Math"/>
                      </a:rPr>
                      <m:t>=</m:t>
                    </m:r>
                    <m:nary>
                      <m:naryPr>
                        <m:chr m:val="∑"/>
                        <m:limLoc m:val="subSup"/>
                        <m:ctrlPr>
                          <a:rPr lang="en-US" altLang="zh-CN" sz="2200" b="0" i="1" smtClean="0">
                            <a:latin typeface="Cambria Math" charset="0"/>
                          </a:rPr>
                        </m:ctrlPr>
                      </m:naryPr>
                      <m:sub>
                        <m:r>
                          <m:rPr>
                            <m:brk m:alnAt="25"/>
                          </m:rPr>
                          <a:rPr lang="en-US" altLang="zh-CN" sz="2200" b="0" i="1" smtClean="0">
                            <a:latin typeface="Cambria Math"/>
                          </a:rPr>
                          <m:t>𝑥</m:t>
                        </m:r>
                        <m:r>
                          <a:rPr lang="en-US" altLang="zh-CN" sz="2200" b="0" i="1" smtClean="0">
                            <a:latin typeface="Cambria Math"/>
                          </a:rPr>
                          <m:t>=0</m:t>
                        </m:r>
                      </m:sub>
                      <m:sup>
                        <m:r>
                          <a:rPr lang="en-US" altLang="zh-CN" sz="2200" b="0" i="1" smtClean="0">
                            <a:latin typeface="Cambria Math"/>
                          </a:rPr>
                          <m:t>∞</m:t>
                        </m:r>
                      </m:sup>
                      <m:e>
                        <m:sSup>
                          <m:sSupPr>
                            <m:ctrlPr>
                              <a:rPr lang="en-US" altLang="zh-CN" sz="2200" b="0" i="1" smtClean="0">
                                <a:latin typeface="Cambria Math" charset="0"/>
                              </a:rPr>
                            </m:ctrlPr>
                          </m:sSupPr>
                          <m:e>
                            <m:r>
                              <a:rPr lang="en-US" altLang="zh-CN" sz="2200" b="0" i="1" smtClean="0">
                                <a:latin typeface="Cambria Math"/>
                              </a:rPr>
                              <m:t>𝑥</m:t>
                            </m:r>
                          </m:e>
                          <m:sup>
                            <m:r>
                              <a:rPr lang="en-US" altLang="zh-CN" sz="2200" b="0" i="1" smtClean="0">
                                <a:latin typeface="Cambria Math"/>
                              </a:rPr>
                              <m:t>2</m:t>
                            </m:r>
                          </m:sup>
                        </m:sSup>
                        <m:r>
                          <a:rPr lang="en-US" altLang="zh-CN" sz="2200" b="0" i="1" smtClean="0">
                            <a:latin typeface="Cambria Math"/>
                            <a:ea typeface="Cambria Math"/>
                          </a:rPr>
                          <m:t>∙</m:t>
                        </m:r>
                        <m:f>
                          <m:fPr>
                            <m:ctrlPr>
                              <a:rPr lang="en-US" altLang="zh-CN" sz="2200" i="1" smtClean="0">
                                <a:latin typeface="Cambria Math" charset="0"/>
                              </a:rPr>
                            </m:ctrlPr>
                          </m:fPr>
                          <m:num>
                            <m:sSup>
                              <m:sSupPr>
                                <m:ctrlPr>
                                  <a:rPr lang="en-US" altLang="zh-CN" sz="2200" i="1">
                                    <a:latin typeface="Cambria Math" charset="0"/>
                                  </a:rPr>
                                </m:ctrlPr>
                              </m:sSupPr>
                              <m:e>
                                <m:r>
                                  <a:rPr lang="en-US" altLang="zh-CN" sz="2200" i="1">
                                    <a:latin typeface="Cambria Math"/>
                                  </a:rPr>
                                  <m:t>𝑒</m:t>
                                </m:r>
                              </m:e>
                              <m:sup>
                                <m:r>
                                  <a:rPr lang="en-US" altLang="zh-CN" sz="2200" i="1">
                                    <a:latin typeface="Cambria Math"/>
                                  </a:rPr>
                                  <m:t>−</m:t>
                                </m:r>
                                <m:r>
                                  <a:rPr lang="en-US" altLang="zh-CN" sz="2200" i="1">
                                    <a:latin typeface="Cambria Math"/>
                                  </a:rPr>
                                  <m:t>𝜇</m:t>
                                </m:r>
                              </m:sup>
                            </m:sSup>
                            <m:r>
                              <a:rPr lang="en-US" altLang="zh-CN" sz="2200" i="1">
                                <a:latin typeface="Cambria Math"/>
                                <a:ea typeface="Cambria Math"/>
                              </a:rPr>
                              <m:t>∙</m:t>
                            </m:r>
                            <m:sSup>
                              <m:sSupPr>
                                <m:ctrlPr>
                                  <a:rPr lang="en-US" altLang="zh-CN" sz="2200" i="1">
                                    <a:latin typeface="Cambria Math" charset="0"/>
                                    <a:ea typeface="Cambria Math"/>
                                  </a:rPr>
                                </m:ctrlPr>
                              </m:sSupPr>
                              <m:e>
                                <m:r>
                                  <a:rPr lang="en-US" altLang="zh-CN" sz="2200" i="1">
                                    <a:latin typeface="Cambria Math"/>
                                    <a:ea typeface="Cambria Math"/>
                                  </a:rPr>
                                  <m:t>𝜇</m:t>
                                </m:r>
                              </m:e>
                              <m:sup>
                                <m:r>
                                  <a:rPr lang="en-US" altLang="zh-CN" sz="2200" i="1">
                                    <a:latin typeface="Cambria Math"/>
                                    <a:ea typeface="Cambria Math"/>
                                  </a:rPr>
                                  <m:t>𝑥</m:t>
                                </m:r>
                              </m:sup>
                            </m:sSup>
                          </m:num>
                          <m:den>
                            <m:r>
                              <a:rPr lang="en-US" altLang="zh-CN" sz="2200" i="1">
                                <a:latin typeface="Cambria Math"/>
                              </a:rPr>
                              <m:t>𝑥</m:t>
                            </m:r>
                            <m:r>
                              <a:rPr lang="en-US" altLang="zh-CN" sz="2200" i="1">
                                <a:latin typeface="Cambria Math"/>
                              </a:rPr>
                              <m:t>!</m:t>
                            </m:r>
                          </m:den>
                        </m:f>
                      </m:e>
                    </m:nary>
                  </m:oMath>
                </a14:m>
                <a:r>
                  <a:rPr lang="zh-CN" altLang="en-US" sz="2200" dirty="0">
                    <a:latin typeface="+mj-lt"/>
                  </a:rPr>
                  <a:t> </a:t>
                </a:r>
              </a:p>
            </p:txBody>
          </p:sp>
        </mc:Choice>
        <mc:Fallback xmlns="">
          <p:sp>
            <p:nvSpPr>
              <p:cNvPr id="9" name="TextBox 8"/>
              <p:cNvSpPr txBox="1">
                <a:spLocks noRot="1" noChangeAspect="1" noMove="1" noResize="1" noEditPoints="1" noAdjustHandles="1" noChangeArrowheads="1" noChangeShapeType="1" noTextEdit="1"/>
              </p:cNvSpPr>
              <p:nvPr/>
            </p:nvSpPr>
            <p:spPr>
              <a:xfrm>
                <a:off x="1196625" y="3585816"/>
                <a:ext cx="3198440" cy="605102"/>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246002" y="3564015"/>
                <a:ext cx="2672463" cy="663323"/>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r>
                      <a:rPr lang="en-US" altLang="zh-CN" sz="2200" b="0" i="1" smtClean="0">
                        <a:latin typeface="Cambria Math"/>
                      </a:rPr>
                      <m:t>𝜇</m:t>
                    </m:r>
                    <m:nary>
                      <m:naryPr>
                        <m:chr m:val="∑"/>
                        <m:limLoc m:val="subSup"/>
                        <m:ctrlPr>
                          <a:rPr lang="en-US" altLang="zh-CN" sz="2200" i="1">
                            <a:latin typeface="Cambria Math" charset="0"/>
                          </a:rPr>
                        </m:ctrlPr>
                      </m:naryPr>
                      <m:sub>
                        <m:r>
                          <m:rPr>
                            <m:brk m:alnAt="25"/>
                          </m:rPr>
                          <a:rPr lang="en-US" altLang="zh-CN" sz="2200" i="1">
                            <a:latin typeface="Cambria Math"/>
                          </a:rPr>
                          <m:t>𝑥</m:t>
                        </m:r>
                        <m:r>
                          <a:rPr lang="en-US" altLang="zh-CN" sz="2200" i="1">
                            <a:latin typeface="Cambria Math"/>
                          </a:rPr>
                          <m:t>=</m:t>
                        </m:r>
                        <m:r>
                          <a:rPr lang="en-US" altLang="zh-CN" sz="2200" b="0" i="1" smtClean="0">
                            <a:latin typeface="Cambria Math"/>
                          </a:rPr>
                          <m:t>1</m:t>
                        </m:r>
                      </m:sub>
                      <m:sup>
                        <m:r>
                          <a:rPr lang="en-US" altLang="zh-CN" sz="2200" i="1">
                            <a:latin typeface="Cambria Math"/>
                          </a:rPr>
                          <m:t>∞</m:t>
                        </m:r>
                      </m:sup>
                      <m:e>
                        <m:r>
                          <a:rPr lang="en-US" altLang="zh-CN" sz="2200" b="0" i="1" smtClean="0">
                            <a:latin typeface="Cambria Math"/>
                          </a:rPr>
                          <m:t>𝑥</m:t>
                        </m:r>
                        <m:r>
                          <a:rPr lang="en-US" altLang="zh-CN" sz="2200" b="0" i="1" smtClean="0">
                            <a:latin typeface="Cambria Math"/>
                            <a:ea typeface="Cambria Math"/>
                          </a:rPr>
                          <m:t>∙</m:t>
                        </m:r>
                        <m:f>
                          <m:fPr>
                            <m:ctrlPr>
                              <a:rPr lang="en-US" altLang="zh-CN" sz="2200" i="1" smtClean="0">
                                <a:latin typeface="Cambria Math" charset="0"/>
                              </a:rPr>
                            </m:ctrlPr>
                          </m:fPr>
                          <m:num>
                            <m:sSup>
                              <m:sSupPr>
                                <m:ctrlPr>
                                  <a:rPr lang="en-US" altLang="zh-CN" sz="2200" i="1">
                                    <a:latin typeface="Cambria Math" charset="0"/>
                                  </a:rPr>
                                </m:ctrlPr>
                              </m:sSupPr>
                              <m:e>
                                <m:r>
                                  <a:rPr lang="en-US" altLang="zh-CN" sz="2200" i="1">
                                    <a:latin typeface="Cambria Math"/>
                                  </a:rPr>
                                  <m:t>𝑒</m:t>
                                </m:r>
                              </m:e>
                              <m:sup>
                                <m:r>
                                  <a:rPr lang="en-US" altLang="zh-CN" sz="2200" i="1">
                                    <a:latin typeface="Cambria Math"/>
                                  </a:rPr>
                                  <m:t>−</m:t>
                                </m:r>
                                <m:r>
                                  <a:rPr lang="en-US" altLang="zh-CN" sz="2200" i="1">
                                    <a:latin typeface="Cambria Math"/>
                                  </a:rPr>
                                  <m:t>𝜇</m:t>
                                </m:r>
                              </m:sup>
                            </m:sSup>
                            <m:r>
                              <a:rPr lang="en-US" altLang="zh-CN" sz="2200" i="1">
                                <a:latin typeface="Cambria Math"/>
                                <a:ea typeface="Cambria Math"/>
                              </a:rPr>
                              <m:t>∙</m:t>
                            </m:r>
                            <m:sSup>
                              <m:sSupPr>
                                <m:ctrlPr>
                                  <a:rPr lang="en-US" altLang="zh-CN" sz="2200" i="1">
                                    <a:latin typeface="Cambria Math" charset="0"/>
                                    <a:ea typeface="Cambria Math"/>
                                  </a:rPr>
                                </m:ctrlPr>
                              </m:sSupPr>
                              <m:e>
                                <m:r>
                                  <a:rPr lang="en-US" altLang="zh-CN" sz="2200" i="1">
                                    <a:latin typeface="Cambria Math"/>
                                    <a:ea typeface="Cambria Math"/>
                                  </a:rPr>
                                  <m:t>𝜇</m:t>
                                </m:r>
                              </m:e>
                              <m:sup>
                                <m:r>
                                  <a:rPr lang="en-US" altLang="zh-CN" sz="2200" i="1">
                                    <a:latin typeface="Cambria Math"/>
                                    <a:ea typeface="Cambria Math"/>
                                  </a:rPr>
                                  <m:t>𝑥</m:t>
                                </m:r>
                                <m:r>
                                  <a:rPr lang="en-US" altLang="zh-CN" sz="2200" b="0" i="1" smtClean="0">
                                    <a:latin typeface="Cambria Math"/>
                                    <a:ea typeface="Cambria Math"/>
                                  </a:rPr>
                                  <m:t>−1</m:t>
                                </m:r>
                              </m:sup>
                            </m:sSup>
                          </m:num>
                          <m:den>
                            <m:r>
                              <a:rPr lang="en-US" altLang="zh-CN" sz="2200" b="0" i="1" smtClean="0">
                                <a:latin typeface="Cambria Math"/>
                                <a:ea typeface="Cambria Math"/>
                              </a:rPr>
                              <m:t>(</m:t>
                            </m:r>
                            <m:r>
                              <a:rPr lang="en-US" altLang="zh-CN" sz="2200" i="1">
                                <a:latin typeface="Cambria Math"/>
                              </a:rPr>
                              <m:t>𝑥</m:t>
                            </m:r>
                            <m:r>
                              <a:rPr lang="en-US" altLang="zh-CN" sz="2200" b="0" i="1" smtClean="0">
                                <a:latin typeface="Cambria Math"/>
                              </a:rPr>
                              <m:t>−1)</m:t>
                            </m:r>
                            <m:r>
                              <a:rPr lang="en-US" altLang="zh-CN" sz="2200" i="1">
                                <a:latin typeface="Cambria Math"/>
                              </a:rPr>
                              <m:t>!</m:t>
                            </m:r>
                          </m:den>
                        </m:f>
                      </m:e>
                    </m:nary>
                  </m:oMath>
                </a14:m>
                <a:r>
                  <a:rPr lang="zh-CN" altLang="en-US" sz="2200" dirty="0">
                    <a:latin typeface="+mj-lt"/>
                  </a:rPr>
                  <a:t> </a:t>
                </a:r>
              </a:p>
            </p:txBody>
          </p:sp>
        </mc:Choice>
        <mc:Fallback xmlns="">
          <p:sp>
            <p:nvSpPr>
              <p:cNvPr id="10" name="TextBox 9"/>
              <p:cNvSpPr txBox="1">
                <a:spLocks noRot="1" noChangeAspect="1" noMove="1" noResize="1" noEditPoints="1" noAdjustHandles="1" noChangeArrowheads="1" noChangeShapeType="1" noTextEdit="1"/>
              </p:cNvSpPr>
              <p:nvPr/>
            </p:nvSpPr>
            <p:spPr>
              <a:xfrm>
                <a:off x="4246002" y="3564015"/>
                <a:ext cx="2672463" cy="663323"/>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957955" y="4233054"/>
                <a:ext cx="2985304" cy="637290"/>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r>
                      <a:rPr lang="en-US" altLang="zh-CN" sz="2200" b="0" i="1" smtClean="0">
                        <a:latin typeface="Cambria Math"/>
                      </a:rPr>
                      <m:t>𝜇</m:t>
                    </m:r>
                    <m:nary>
                      <m:naryPr>
                        <m:chr m:val="∑"/>
                        <m:limLoc m:val="subSup"/>
                        <m:ctrlPr>
                          <a:rPr lang="en-US" altLang="zh-CN" sz="2200" i="1">
                            <a:latin typeface="Cambria Math" charset="0"/>
                          </a:rPr>
                        </m:ctrlPr>
                      </m:naryPr>
                      <m:sub>
                        <m:r>
                          <m:rPr>
                            <m:brk m:alnAt="25"/>
                          </m:rPr>
                          <a:rPr lang="en-US" altLang="zh-CN" sz="2200" i="1">
                            <a:latin typeface="Cambria Math"/>
                          </a:rPr>
                          <m:t>𝑘</m:t>
                        </m:r>
                        <m:r>
                          <a:rPr lang="en-US" altLang="zh-CN" sz="2200" i="1">
                            <a:latin typeface="Cambria Math"/>
                          </a:rPr>
                          <m:t>=0</m:t>
                        </m:r>
                      </m:sub>
                      <m:sup>
                        <m:r>
                          <a:rPr lang="en-US" altLang="zh-CN" sz="2200" i="1">
                            <a:latin typeface="Cambria Math"/>
                          </a:rPr>
                          <m:t>∞</m:t>
                        </m:r>
                      </m:sup>
                      <m:e>
                        <m:r>
                          <a:rPr lang="en-US" altLang="zh-CN" sz="2200" b="0" i="1" smtClean="0">
                            <a:latin typeface="Cambria Math"/>
                          </a:rPr>
                          <m:t>(</m:t>
                        </m:r>
                        <m:r>
                          <a:rPr lang="en-US" altLang="zh-CN" sz="2200" b="0" i="1" smtClean="0">
                            <a:latin typeface="Cambria Math"/>
                          </a:rPr>
                          <m:t>𝑘</m:t>
                        </m:r>
                        <m:r>
                          <a:rPr lang="en-US" altLang="zh-CN" sz="2200" b="0" i="1" smtClean="0">
                            <a:latin typeface="Cambria Math"/>
                          </a:rPr>
                          <m:t>+1)</m:t>
                        </m:r>
                        <m:f>
                          <m:fPr>
                            <m:ctrlPr>
                              <a:rPr lang="en-US" altLang="zh-CN" sz="2200" i="1">
                                <a:latin typeface="Cambria Math" charset="0"/>
                              </a:rPr>
                            </m:ctrlPr>
                          </m:fPr>
                          <m:num>
                            <m:sSup>
                              <m:sSupPr>
                                <m:ctrlPr>
                                  <a:rPr lang="en-US" altLang="zh-CN" sz="2200" i="1">
                                    <a:latin typeface="Cambria Math" charset="0"/>
                                  </a:rPr>
                                </m:ctrlPr>
                              </m:sSupPr>
                              <m:e>
                                <m:r>
                                  <a:rPr lang="en-US" altLang="zh-CN" sz="2200" i="1">
                                    <a:latin typeface="Cambria Math"/>
                                  </a:rPr>
                                  <m:t>𝑒</m:t>
                                </m:r>
                              </m:e>
                              <m:sup>
                                <m:r>
                                  <a:rPr lang="en-US" altLang="zh-CN" sz="2200" i="1">
                                    <a:latin typeface="Cambria Math"/>
                                  </a:rPr>
                                  <m:t>−</m:t>
                                </m:r>
                                <m:r>
                                  <a:rPr lang="en-US" altLang="zh-CN" sz="2200" i="1">
                                    <a:latin typeface="Cambria Math"/>
                                  </a:rPr>
                                  <m:t>𝜇</m:t>
                                </m:r>
                              </m:sup>
                            </m:sSup>
                            <m:r>
                              <a:rPr lang="en-US" altLang="zh-CN" sz="2200" i="1">
                                <a:latin typeface="Cambria Math"/>
                                <a:ea typeface="Cambria Math"/>
                              </a:rPr>
                              <m:t>∙</m:t>
                            </m:r>
                            <m:sSup>
                              <m:sSupPr>
                                <m:ctrlPr>
                                  <a:rPr lang="en-US" altLang="zh-CN" sz="2200" i="1">
                                    <a:latin typeface="Cambria Math" charset="0"/>
                                    <a:ea typeface="Cambria Math"/>
                                  </a:rPr>
                                </m:ctrlPr>
                              </m:sSupPr>
                              <m:e>
                                <m:r>
                                  <a:rPr lang="en-US" altLang="zh-CN" sz="2200" i="1">
                                    <a:latin typeface="Cambria Math"/>
                                    <a:ea typeface="Cambria Math"/>
                                  </a:rPr>
                                  <m:t>𝜇</m:t>
                                </m:r>
                              </m:e>
                              <m:sup>
                                <m:r>
                                  <a:rPr lang="en-US" altLang="zh-CN" sz="2200" i="1">
                                    <a:latin typeface="Cambria Math"/>
                                    <a:ea typeface="Cambria Math"/>
                                  </a:rPr>
                                  <m:t>𝑘</m:t>
                                </m:r>
                              </m:sup>
                            </m:sSup>
                          </m:num>
                          <m:den>
                            <m:r>
                              <a:rPr lang="en-US" altLang="zh-CN" sz="2200" i="1">
                                <a:latin typeface="Cambria Math"/>
                              </a:rPr>
                              <m:t>𝑘</m:t>
                            </m:r>
                            <m:r>
                              <a:rPr lang="en-US" altLang="zh-CN" sz="2200" i="1">
                                <a:latin typeface="Cambria Math"/>
                              </a:rPr>
                              <m:t>!</m:t>
                            </m:r>
                          </m:den>
                        </m:f>
                      </m:e>
                    </m:nary>
                  </m:oMath>
                </a14:m>
                <a:r>
                  <a:rPr lang="zh-CN" altLang="en-US" sz="2200" dirty="0">
                    <a:latin typeface="+mj-lt"/>
                  </a:rPr>
                  <a:t> </a:t>
                </a:r>
              </a:p>
            </p:txBody>
          </p:sp>
        </mc:Choice>
        <mc:Fallback xmlns="">
          <p:sp>
            <p:nvSpPr>
              <p:cNvPr id="11" name="TextBox 10"/>
              <p:cNvSpPr txBox="1">
                <a:spLocks noRot="1" noChangeAspect="1" noMove="1" noResize="1" noEditPoints="1" noAdjustHandles="1" noChangeArrowheads="1" noChangeShapeType="1" noTextEdit="1"/>
              </p:cNvSpPr>
              <p:nvPr/>
            </p:nvSpPr>
            <p:spPr>
              <a:xfrm>
                <a:off x="1957955" y="4233054"/>
                <a:ext cx="2985304" cy="637290"/>
              </a:xfrm>
              <a:prstGeom prst="rect">
                <a:avLst/>
              </a:prstGeom>
              <a:blipFill rotWithShape="1">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948697" y="4951950"/>
                <a:ext cx="4335161" cy="637290"/>
              </a:xfrm>
              <a:prstGeom prst="rect">
                <a:avLst/>
              </a:prstGeom>
              <a:noFill/>
            </p:spPr>
            <p:txBody>
              <a:bodyPr wrap="none" rtlCol="0">
                <a:spAutoFit/>
              </a:bodyPr>
              <a:lstStyle/>
              <a:p>
                <a14:m>
                  <m:oMath xmlns:m="http://schemas.openxmlformats.org/officeDocument/2006/math">
                    <m:r>
                      <a:rPr lang="en-US" altLang="zh-CN" sz="2200" b="0" i="1" smtClean="0">
                        <a:latin typeface="Cambria Math"/>
                      </a:rPr>
                      <m:t>=</m:t>
                    </m:r>
                    <m:r>
                      <a:rPr lang="en-US" altLang="zh-CN" sz="2200" b="0" i="1" smtClean="0">
                        <a:latin typeface="Cambria Math"/>
                      </a:rPr>
                      <m:t>𝜇</m:t>
                    </m:r>
                    <m:nary>
                      <m:naryPr>
                        <m:chr m:val="∑"/>
                        <m:limLoc m:val="subSup"/>
                        <m:ctrlPr>
                          <a:rPr lang="en-US" altLang="zh-CN" sz="2200" b="0" i="1" smtClean="0">
                            <a:latin typeface="Cambria Math" charset="0"/>
                          </a:rPr>
                        </m:ctrlPr>
                      </m:naryPr>
                      <m:sub>
                        <m:r>
                          <m:rPr>
                            <m:brk m:alnAt="25"/>
                          </m:rPr>
                          <a:rPr lang="en-US" altLang="zh-CN" sz="2200" b="0" i="1" smtClean="0">
                            <a:latin typeface="Cambria Math"/>
                          </a:rPr>
                          <m:t>𝑘</m:t>
                        </m:r>
                        <m:r>
                          <a:rPr lang="en-US" altLang="zh-CN" sz="2200" b="0" i="1" smtClean="0">
                            <a:latin typeface="Cambria Math"/>
                          </a:rPr>
                          <m:t>=0</m:t>
                        </m:r>
                      </m:sub>
                      <m:sup>
                        <m:r>
                          <a:rPr lang="en-US" altLang="zh-CN" sz="2200" b="0" i="1" smtClean="0">
                            <a:latin typeface="Cambria Math"/>
                          </a:rPr>
                          <m:t>∞</m:t>
                        </m:r>
                      </m:sup>
                      <m:e>
                        <m:r>
                          <a:rPr lang="en-US" altLang="zh-CN" sz="2200" b="0" i="1" smtClean="0">
                            <a:latin typeface="Cambria Math"/>
                          </a:rPr>
                          <m:t>𝑘</m:t>
                        </m:r>
                        <m:r>
                          <a:rPr lang="en-US" altLang="zh-CN" sz="2200" b="0" i="1" smtClean="0">
                            <a:latin typeface="Cambria Math"/>
                            <a:ea typeface="Cambria Math"/>
                          </a:rPr>
                          <m:t>∙</m:t>
                        </m:r>
                        <m:f>
                          <m:fPr>
                            <m:ctrlPr>
                              <a:rPr lang="en-US" altLang="zh-CN" sz="2200" i="1">
                                <a:latin typeface="Cambria Math" charset="0"/>
                              </a:rPr>
                            </m:ctrlPr>
                          </m:fPr>
                          <m:num>
                            <m:sSup>
                              <m:sSupPr>
                                <m:ctrlPr>
                                  <a:rPr lang="en-US" altLang="zh-CN" sz="2200" i="1">
                                    <a:latin typeface="Cambria Math" charset="0"/>
                                  </a:rPr>
                                </m:ctrlPr>
                              </m:sSupPr>
                              <m:e>
                                <m:r>
                                  <a:rPr lang="en-US" altLang="zh-CN" sz="2200" i="1">
                                    <a:latin typeface="Cambria Math"/>
                                  </a:rPr>
                                  <m:t>𝑒</m:t>
                                </m:r>
                              </m:e>
                              <m:sup>
                                <m:r>
                                  <a:rPr lang="en-US" altLang="zh-CN" sz="2200" i="1">
                                    <a:latin typeface="Cambria Math"/>
                                  </a:rPr>
                                  <m:t>−</m:t>
                                </m:r>
                                <m:r>
                                  <a:rPr lang="en-US" altLang="zh-CN" sz="2200" i="1">
                                    <a:latin typeface="Cambria Math"/>
                                  </a:rPr>
                                  <m:t>𝜇</m:t>
                                </m:r>
                              </m:sup>
                            </m:sSup>
                            <m:r>
                              <a:rPr lang="en-US" altLang="zh-CN" sz="2200" i="1">
                                <a:latin typeface="Cambria Math"/>
                                <a:ea typeface="Cambria Math"/>
                              </a:rPr>
                              <m:t>∙</m:t>
                            </m:r>
                            <m:sSup>
                              <m:sSupPr>
                                <m:ctrlPr>
                                  <a:rPr lang="en-US" altLang="zh-CN" sz="2200" i="1">
                                    <a:latin typeface="Cambria Math" charset="0"/>
                                    <a:ea typeface="Cambria Math"/>
                                  </a:rPr>
                                </m:ctrlPr>
                              </m:sSupPr>
                              <m:e>
                                <m:r>
                                  <a:rPr lang="en-US" altLang="zh-CN" sz="2200" i="1">
                                    <a:latin typeface="Cambria Math"/>
                                    <a:ea typeface="Cambria Math"/>
                                  </a:rPr>
                                  <m:t>𝜇</m:t>
                                </m:r>
                              </m:e>
                              <m:sup>
                                <m:r>
                                  <a:rPr lang="en-US" altLang="zh-CN" sz="2200" b="0" i="1" smtClean="0">
                                    <a:latin typeface="Cambria Math"/>
                                    <a:ea typeface="Cambria Math"/>
                                  </a:rPr>
                                  <m:t>𝑘</m:t>
                                </m:r>
                              </m:sup>
                            </m:sSup>
                          </m:num>
                          <m:den>
                            <m:r>
                              <a:rPr lang="en-US" altLang="zh-CN" sz="2200" b="0" i="1" smtClean="0">
                                <a:latin typeface="Cambria Math"/>
                                <a:ea typeface="Cambria Math"/>
                              </a:rPr>
                              <m:t>𝑘</m:t>
                            </m:r>
                            <m:r>
                              <a:rPr lang="en-US" altLang="zh-CN" sz="2200" i="1">
                                <a:latin typeface="Cambria Math"/>
                              </a:rPr>
                              <m:t>!</m:t>
                            </m:r>
                          </m:den>
                        </m:f>
                      </m:e>
                    </m:nary>
                    <m:r>
                      <a:rPr lang="en-US" altLang="zh-CN" sz="2200" b="0" i="1" smtClean="0">
                        <a:latin typeface="Cambria Math"/>
                      </a:rPr>
                      <m:t>+</m:t>
                    </m:r>
                    <m:r>
                      <a:rPr lang="en-US" altLang="zh-CN" sz="2200" b="0" i="1" smtClean="0">
                        <a:latin typeface="Cambria Math"/>
                      </a:rPr>
                      <m:t>𝜇</m:t>
                    </m:r>
                    <m:nary>
                      <m:naryPr>
                        <m:chr m:val="∑"/>
                        <m:limLoc m:val="subSup"/>
                        <m:ctrlPr>
                          <a:rPr lang="en-US" altLang="zh-CN" sz="2200" i="1">
                            <a:latin typeface="Cambria Math" charset="0"/>
                          </a:rPr>
                        </m:ctrlPr>
                      </m:naryPr>
                      <m:sub>
                        <m:r>
                          <m:rPr>
                            <m:brk m:alnAt="25"/>
                          </m:rPr>
                          <a:rPr lang="en-US" altLang="zh-CN" sz="2200" i="1">
                            <a:latin typeface="Cambria Math"/>
                          </a:rPr>
                          <m:t>𝑘</m:t>
                        </m:r>
                        <m:r>
                          <a:rPr lang="en-US" altLang="zh-CN" sz="2200" i="1">
                            <a:latin typeface="Cambria Math"/>
                          </a:rPr>
                          <m:t>=0</m:t>
                        </m:r>
                      </m:sub>
                      <m:sup>
                        <m:r>
                          <a:rPr lang="en-US" altLang="zh-CN" sz="2200" i="1">
                            <a:latin typeface="Cambria Math"/>
                          </a:rPr>
                          <m:t>∞</m:t>
                        </m:r>
                      </m:sup>
                      <m:e>
                        <m:f>
                          <m:fPr>
                            <m:ctrlPr>
                              <a:rPr lang="en-US" altLang="zh-CN" sz="2200" i="1">
                                <a:latin typeface="Cambria Math" charset="0"/>
                              </a:rPr>
                            </m:ctrlPr>
                          </m:fPr>
                          <m:num>
                            <m:sSup>
                              <m:sSupPr>
                                <m:ctrlPr>
                                  <a:rPr lang="en-US" altLang="zh-CN" sz="2200" i="1">
                                    <a:latin typeface="Cambria Math" charset="0"/>
                                  </a:rPr>
                                </m:ctrlPr>
                              </m:sSupPr>
                              <m:e>
                                <m:r>
                                  <a:rPr lang="en-US" altLang="zh-CN" sz="2200" i="1">
                                    <a:latin typeface="Cambria Math"/>
                                  </a:rPr>
                                  <m:t>𝑒</m:t>
                                </m:r>
                              </m:e>
                              <m:sup>
                                <m:r>
                                  <a:rPr lang="en-US" altLang="zh-CN" sz="2200" i="1">
                                    <a:latin typeface="Cambria Math"/>
                                  </a:rPr>
                                  <m:t>−</m:t>
                                </m:r>
                                <m:r>
                                  <a:rPr lang="en-US" altLang="zh-CN" sz="2200" i="1">
                                    <a:latin typeface="Cambria Math"/>
                                  </a:rPr>
                                  <m:t>𝜇</m:t>
                                </m:r>
                              </m:sup>
                            </m:sSup>
                            <m:r>
                              <a:rPr lang="en-US" altLang="zh-CN" sz="2200" i="1">
                                <a:latin typeface="Cambria Math"/>
                                <a:ea typeface="Cambria Math"/>
                              </a:rPr>
                              <m:t>∙</m:t>
                            </m:r>
                            <m:sSup>
                              <m:sSupPr>
                                <m:ctrlPr>
                                  <a:rPr lang="en-US" altLang="zh-CN" sz="2200" i="1">
                                    <a:latin typeface="Cambria Math" charset="0"/>
                                    <a:ea typeface="Cambria Math"/>
                                  </a:rPr>
                                </m:ctrlPr>
                              </m:sSupPr>
                              <m:e>
                                <m:r>
                                  <a:rPr lang="en-US" altLang="zh-CN" sz="2200" i="1">
                                    <a:latin typeface="Cambria Math"/>
                                    <a:ea typeface="Cambria Math"/>
                                  </a:rPr>
                                  <m:t>𝜇</m:t>
                                </m:r>
                              </m:e>
                              <m:sup>
                                <m:r>
                                  <a:rPr lang="en-US" altLang="zh-CN" sz="2200" i="1">
                                    <a:latin typeface="Cambria Math"/>
                                    <a:ea typeface="Cambria Math"/>
                                  </a:rPr>
                                  <m:t>𝑘</m:t>
                                </m:r>
                              </m:sup>
                            </m:sSup>
                          </m:num>
                          <m:den>
                            <m:r>
                              <a:rPr lang="en-US" altLang="zh-CN" sz="2200" i="1">
                                <a:latin typeface="Cambria Math"/>
                                <a:ea typeface="Cambria Math"/>
                              </a:rPr>
                              <m:t>𝑘</m:t>
                            </m:r>
                            <m:r>
                              <a:rPr lang="en-US" altLang="zh-CN" sz="2200" i="1">
                                <a:latin typeface="Cambria Math"/>
                              </a:rPr>
                              <m:t>!</m:t>
                            </m:r>
                          </m:den>
                        </m:f>
                      </m:e>
                    </m:nary>
                  </m:oMath>
                </a14:m>
                <a:r>
                  <a:rPr lang="zh-CN" altLang="en-US" sz="2200" dirty="0">
                    <a:latin typeface="+mj-lt"/>
                  </a:rPr>
                  <a:t> </a:t>
                </a:r>
              </a:p>
            </p:txBody>
          </p:sp>
        </mc:Choice>
        <mc:Fallback xmlns="">
          <p:sp>
            <p:nvSpPr>
              <p:cNvPr id="12" name="TextBox 11"/>
              <p:cNvSpPr txBox="1">
                <a:spLocks noRot="1" noChangeAspect="1" noMove="1" noResize="1" noEditPoints="1" noAdjustHandles="1" noChangeArrowheads="1" noChangeShapeType="1" noTextEdit="1"/>
              </p:cNvSpPr>
              <p:nvPr/>
            </p:nvSpPr>
            <p:spPr>
              <a:xfrm>
                <a:off x="1948697" y="4951950"/>
                <a:ext cx="4335161" cy="637290"/>
              </a:xfrm>
              <a:prstGeom prst="rect">
                <a:avLst/>
              </a:prstGeom>
              <a:blipFill rotWithShape="1">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148843" y="5134289"/>
                <a:ext cx="1343445"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sSup>
                        <m:sSupPr>
                          <m:ctrlPr>
                            <a:rPr lang="en-US" altLang="zh-CN" sz="2200" b="0" i="1" smtClean="0">
                              <a:latin typeface="Cambria Math" charset="0"/>
                            </a:rPr>
                          </m:ctrlPr>
                        </m:sSupPr>
                        <m:e>
                          <m:r>
                            <a:rPr lang="en-US" altLang="zh-CN" sz="2200" b="0" i="1" smtClean="0">
                              <a:latin typeface="Cambria Math"/>
                            </a:rPr>
                            <m:t>𝜇</m:t>
                          </m:r>
                        </m:e>
                        <m:sup>
                          <m:r>
                            <a:rPr lang="en-US" altLang="zh-CN" sz="2200" b="0" i="1" smtClean="0">
                              <a:latin typeface="Cambria Math"/>
                            </a:rPr>
                            <m:t>2</m:t>
                          </m:r>
                        </m:sup>
                      </m:sSup>
                      <m:r>
                        <a:rPr lang="en-US" altLang="zh-CN" sz="2200" b="0" i="1" smtClean="0">
                          <a:latin typeface="Cambria Math"/>
                        </a:rPr>
                        <m:t>+</m:t>
                      </m:r>
                      <m:r>
                        <a:rPr lang="en-US" altLang="zh-CN" sz="2200" b="0" i="1" smtClean="0">
                          <a:latin typeface="Cambria Math"/>
                        </a:rPr>
                        <m:t>𝜇</m:t>
                      </m:r>
                    </m:oMath>
                  </m:oMathPara>
                </a14:m>
                <a:endParaRPr lang="zh-CN" altLang="en-US" sz="2200" dirty="0">
                  <a:latin typeface="+mj-lt"/>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148843" y="5134289"/>
                <a:ext cx="1343445" cy="430887"/>
              </a:xfrm>
              <a:prstGeom prst="rect">
                <a:avLst/>
              </a:prstGeom>
              <a:blipFill rotWithShape="1">
                <a:blip r:embed="rId12"/>
                <a:stretch>
                  <a:fillRect b="-84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241630" y="5769260"/>
                <a:ext cx="5381153"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dirty="0" smtClean="0">
                          <a:latin typeface="Cambria Math"/>
                        </a:rPr>
                        <m:t>𝑉</m:t>
                      </m:r>
                      <m:d>
                        <m:dPr>
                          <m:ctrlPr>
                            <a:rPr lang="en-US" altLang="zh-CN" sz="2200" b="0" i="1" dirty="0" smtClean="0">
                              <a:latin typeface="Cambria Math" charset="0"/>
                            </a:rPr>
                          </m:ctrlPr>
                        </m:dPr>
                        <m:e>
                          <m:r>
                            <a:rPr lang="en-US" altLang="zh-CN" sz="2200" b="0" i="1" dirty="0" smtClean="0">
                              <a:latin typeface="Cambria Math"/>
                            </a:rPr>
                            <m:t>𝑋</m:t>
                          </m:r>
                        </m:e>
                      </m:d>
                      <m:r>
                        <a:rPr lang="en-US" altLang="zh-CN" sz="2200" b="0" i="1" dirty="0" smtClean="0">
                          <a:latin typeface="Cambria Math"/>
                        </a:rPr>
                        <m:t>=</m:t>
                      </m:r>
                      <m:r>
                        <a:rPr lang="en-US" altLang="zh-CN" sz="2200" b="0" i="1" dirty="0" smtClean="0">
                          <a:latin typeface="Cambria Math"/>
                        </a:rPr>
                        <m:t>𝐸</m:t>
                      </m:r>
                      <m:d>
                        <m:dPr>
                          <m:ctrlPr>
                            <a:rPr lang="en-US" altLang="zh-CN" sz="2200" b="0" i="1" dirty="0" smtClean="0">
                              <a:latin typeface="Cambria Math" charset="0"/>
                            </a:rPr>
                          </m:ctrlPr>
                        </m:dPr>
                        <m:e>
                          <m:sSup>
                            <m:sSupPr>
                              <m:ctrlPr>
                                <a:rPr lang="en-US" altLang="zh-CN" sz="2200" b="0" i="1" dirty="0" smtClean="0">
                                  <a:latin typeface="Cambria Math" charset="0"/>
                                </a:rPr>
                              </m:ctrlPr>
                            </m:sSupPr>
                            <m:e>
                              <m:r>
                                <a:rPr lang="en-US" altLang="zh-CN" sz="2200" b="0" i="1" dirty="0" smtClean="0">
                                  <a:latin typeface="Cambria Math"/>
                                </a:rPr>
                                <m:t>𝑋</m:t>
                              </m:r>
                            </m:e>
                            <m:sup>
                              <m:r>
                                <a:rPr lang="en-US" altLang="zh-CN" sz="2200" b="0" i="1" dirty="0" smtClean="0">
                                  <a:latin typeface="Cambria Math"/>
                                </a:rPr>
                                <m:t>2</m:t>
                              </m:r>
                            </m:sup>
                          </m:sSup>
                        </m:e>
                      </m:d>
                      <m:r>
                        <a:rPr lang="en-US" altLang="zh-CN" sz="2200" b="0" i="1" dirty="0" smtClean="0">
                          <a:latin typeface="Cambria Math"/>
                        </a:rPr>
                        <m:t>−</m:t>
                      </m:r>
                      <m:r>
                        <a:rPr lang="en-US" altLang="zh-CN" sz="2200" b="0" i="1" dirty="0" smtClean="0">
                          <a:latin typeface="Cambria Math"/>
                        </a:rPr>
                        <m:t>𝐸</m:t>
                      </m:r>
                      <m:sSup>
                        <m:sSupPr>
                          <m:ctrlPr>
                            <a:rPr lang="en-US" altLang="zh-CN" sz="2200" b="0" i="1" dirty="0" smtClean="0">
                              <a:latin typeface="Cambria Math" charset="0"/>
                            </a:rPr>
                          </m:ctrlPr>
                        </m:sSupPr>
                        <m:e>
                          <m:d>
                            <m:dPr>
                              <m:ctrlPr>
                                <a:rPr lang="en-US" altLang="zh-CN" sz="2200" b="0" i="1" dirty="0" smtClean="0">
                                  <a:latin typeface="Cambria Math" charset="0"/>
                                </a:rPr>
                              </m:ctrlPr>
                            </m:dPr>
                            <m:e>
                              <m:r>
                                <a:rPr lang="en-US" altLang="zh-CN" sz="2200" b="0" i="1" dirty="0" smtClean="0">
                                  <a:latin typeface="Cambria Math"/>
                                </a:rPr>
                                <m:t>𝑋</m:t>
                              </m:r>
                            </m:e>
                          </m:d>
                        </m:e>
                        <m:sup>
                          <m:r>
                            <a:rPr lang="en-US" altLang="zh-CN" sz="2200" b="0" i="1" dirty="0" smtClean="0">
                              <a:latin typeface="Cambria Math"/>
                            </a:rPr>
                            <m:t>2</m:t>
                          </m:r>
                        </m:sup>
                      </m:sSup>
                      <m:r>
                        <a:rPr lang="en-US" altLang="zh-CN" sz="2200" b="0" i="1" dirty="0" smtClean="0">
                          <a:latin typeface="Cambria Math"/>
                        </a:rPr>
                        <m:t>=</m:t>
                      </m:r>
                      <m:sSup>
                        <m:sSupPr>
                          <m:ctrlPr>
                            <a:rPr lang="en-US" altLang="zh-CN" sz="2200" b="0" i="1" dirty="0" smtClean="0">
                              <a:latin typeface="Cambria Math" charset="0"/>
                            </a:rPr>
                          </m:ctrlPr>
                        </m:sSupPr>
                        <m:e>
                          <m:r>
                            <a:rPr lang="en-US" altLang="zh-CN" sz="2200" b="0" i="1" dirty="0" smtClean="0">
                              <a:latin typeface="Cambria Math"/>
                            </a:rPr>
                            <m:t>𝜇</m:t>
                          </m:r>
                        </m:e>
                        <m:sup>
                          <m:r>
                            <a:rPr lang="en-US" altLang="zh-CN" sz="2200" b="0" i="1" dirty="0" smtClean="0">
                              <a:latin typeface="Cambria Math"/>
                            </a:rPr>
                            <m:t>2</m:t>
                          </m:r>
                        </m:sup>
                      </m:sSup>
                      <m:r>
                        <a:rPr lang="en-US" altLang="zh-CN" sz="2200" b="0" i="1" dirty="0" smtClean="0">
                          <a:latin typeface="Cambria Math"/>
                        </a:rPr>
                        <m:t>+</m:t>
                      </m:r>
                      <m:r>
                        <a:rPr lang="en-US" altLang="zh-CN" sz="2200" b="0" i="1" dirty="0" smtClean="0">
                          <a:latin typeface="Cambria Math"/>
                        </a:rPr>
                        <m:t>𝜇</m:t>
                      </m:r>
                      <m:r>
                        <a:rPr lang="en-US" altLang="zh-CN" sz="2200" b="0" i="1" dirty="0" smtClean="0">
                          <a:latin typeface="Cambria Math"/>
                        </a:rPr>
                        <m:t>−</m:t>
                      </m:r>
                      <m:sSup>
                        <m:sSupPr>
                          <m:ctrlPr>
                            <a:rPr lang="en-US" altLang="zh-CN" sz="2200" b="0" i="1" dirty="0" smtClean="0">
                              <a:latin typeface="Cambria Math" charset="0"/>
                            </a:rPr>
                          </m:ctrlPr>
                        </m:sSupPr>
                        <m:e>
                          <m:r>
                            <a:rPr lang="en-US" altLang="zh-CN" sz="2200" b="0" i="1" dirty="0" smtClean="0">
                              <a:latin typeface="Cambria Math"/>
                            </a:rPr>
                            <m:t>𝜇</m:t>
                          </m:r>
                        </m:e>
                        <m:sup>
                          <m:r>
                            <a:rPr lang="en-US" altLang="zh-CN" sz="2200" b="0" i="1" dirty="0" smtClean="0">
                              <a:latin typeface="Cambria Math"/>
                            </a:rPr>
                            <m:t>2</m:t>
                          </m:r>
                        </m:sup>
                      </m:sSup>
                      <m:r>
                        <a:rPr lang="en-US" altLang="zh-CN" sz="2200" b="0" i="1" dirty="0" smtClean="0">
                          <a:latin typeface="Cambria Math"/>
                        </a:rPr>
                        <m:t>=</m:t>
                      </m:r>
                      <m:r>
                        <a:rPr lang="en-US" altLang="zh-CN" sz="2200" b="0" i="1" dirty="0" smtClean="0">
                          <a:latin typeface="Cambria Math"/>
                        </a:rPr>
                        <m:t>𝜇</m:t>
                      </m:r>
                    </m:oMath>
                  </m:oMathPara>
                </a14:m>
                <a:endParaRPr lang="zh-CN" altLang="en-US" sz="2200" dirty="0">
                  <a:latin typeface="+mj-lt"/>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241630" y="5769260"/>
                <a:ext cx="5381153" cy="430887"/>
              </a:xfrm>
              <a:prstGeom prst="rect">
                <a:avLst/>
              </a:prstGeom>
              <a:blipFill rotWithShape="1">
                <a:blip r:embed="rId13"/>
                <a:stretch>
                  <a:fillRect b="-8451"/>
                </a:stretch>
              </a:blipFill>
            </p:spPr>
            <p:txBody>
              <a:bodyPr/>
              <a:lstStyle/>
              <a:p>
                <a:r>
                  <a:rPr lang="zh-CN" altLang="en-US">
                    <a:noFill/>
                  </a:rPr>
                  <a:t> </a:t>
                </a:r>
              </a:p>
            </p:txBody>
          </p:sp>
        </mc:Fallback>
      </mc:AlternateContent>
      <p:sp>
        <p:nvSpPr>
          <p:cNvPr id="15" name="灯片编号占位符 14">
            <a:extLst>
              <a:ext uri="{FF2B5EF4-FFF2-40B4-BE49-F238E27FC236}">
                <a16:creationId xmlns:a16="http://schemas.microsoft.com/office/drawing/2014/main" xmlns="" id="{71B48470-B3FC-4DE0-B8C5-DA61D0CA243A}"/>
              </a:ext>
            </a:extLst>
          </p:cNvPr>
          <p:cNvSpPr>
            <a:spLocks noGrp="1"/>
          </p:cNvSpPr>
          <p:nvPr>
            <p:ph type="sldNum" sz="quarter" idx="11"/>
          </p:nvPr>
        </p:nvSpPr>
        <p:spPr/>
        <p:txBody>
          <a:bodyPr/>
          <a:lstStyle/>
          <a:p>
            <a:pPr>
              <a:defRPr/>
            </a:pPr>
            <a:fld id="{DF2308B0-52A9-437D-9700-D7B37876F5B1}" type="slidenum">
              <a:rPr lang="zh-CN" altLang="en-US" smtClean="0"/>
              <a:pPr>
                <a:defRPr/>
              </a:pPr>
              <a:t>84</a:t>
            </a:fld>
            <a:endParaRPr lang="en-US" altLang="zh-CN" dirty="0"/>
          </a:p>
        </p:txBody>
      </p:sp>
    </p:spTree>
    <p:extLst>
      <p:ext uri="{BB962C8B-B14F-4D97-AF65-F5344CB8AC3E}">
        <p14:creationId xmlns:p14="http://schemas.microsoft.com/office/powerpoint/2010/main" val="108587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inVertic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arn(inVertic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arn(inVertical)">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arn(inVertical)">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barn(inVertical)">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barn(inVertical)">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1530" y="1268760"/>
            <a:ext cx="7965885"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The parameter in the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of a Poisson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is its expected value.</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343592" y="1836238"/>
                <a:ext cx="6615735" cy="439544"/>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The standard deviation is </a:t>
                </a:r>
                <a14:m>
                  <m:oMath xmlns:m="http://schemas.openxmlformats.org/officeDocument/2006/math">
                    <m:sSub>
                      <m:sSubPr>
                        <m:ctrlPr>
                          <a:rPr lang="en-US" altLang="zh-CN" sz="2200" b="0" i="1" smtClean="0">
                            <a:latin typeface="Cambria Math" charset="0"/>
                          </a:rPr>
                        </m:ctrlPr>
                      </m:sSubPr>
                      <m:e>
                        <m:r>
                          <a:rPr lang="en-US" altLang="zh-CN" sz="2200" b="0" i="1" smtClean="0">
                            <a:latin typeface="Cambria Math"/>
                          </a:rPr>
                          <m:t>𝜎</m:t>
                        </m:r>
                      </m:e>
                      <m:sub>
                        <m:r>
                          <a:rPr lang="en-US" altLang="zh-CN" sz="2200" b="0" i="1" smtClean="0">
                            <a:latin typeface="Cambria Math"/>
                          </a:rPr>
                          <m:t>𝑋</m:t>
                        </m:r>
                      </m:sub>
                    </m:sSub>
                    <m:r>
                      <a:rPr lang="en-US" altLang="zh-CN" sz="2200" b="0" i="1" smtClean="0">
                        <a:latin typeface="Cambria Math"/>
                      </a:rPr>
                      <m:t>=</m:t>
                    </m:r>
                    <m:rad>
                      <m:radPr>
                        <m:degHide m:val="on"/>
                        <m:ctrlPr>
                          <a:rPr lang="en-US" altLang="zh-CN" sz="2200" b="0" i="1" smtClean="0">
                            <a:latin typeface="Cambria Math" charset="0"/>
                          </a:rPr>
                        </m:ctrlPr>
                      </m:radPr>
                      <m:deg/>
                      <m:e>
                        <m:r>
                          <a:rPr lang="en-US" altLang="zh-CN" sz="2200" b="0" i="1" smtClean="0">
                            <a:latin typeface="Cambria Math"/>
                          </a:rPr>
                          <m:t>𝜇</m:t>
                        </m:r>
                      </m:e>
                    </m:rad>
                  </m:oMath>
                </a14:m>
                <a:r>
                  <a:rPr lang="en-US" altLang="zh-CN" sz="2200" dirty="0">
                    <a:latin typeface="+mj-lt"/>
                  </a:rPr>
                  <a:t>.</a:t>
                </a:r>
                <a:endParaRPr lang="zh-CN" altLang="en-US" sz="2200" dirty="0">
                  <a:latin typeface="+mj-lt"/>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43592" y="1836238"/>
                <a:ext cx="6615735" cy="439544"/>
              </a:xfrm>
              <a:prstGeom prst="rect">
                <a:avLst/>
              </a:prstGeom>
              <a:blipFill>
                <a:blip r:embed="rId2"/>
                <a:stretch>
                  <a:fillRect l="-1197" t="-9722" b="-263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08145" y="2667713"/>
                <a:ext cx="2571324"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If</a:t>
                </a:r>
                <a:r>
                  <a:rPr lang="en-US" altLang="zh-CN" sz="2200" dirty="0">
                    <a:latin typeface="+mj-lt"/>
                  </a:rPr>
                  <a:t> </a:t>
                </a:r>
                <a14:m>
                  <m:oMath xmlns:m="http://schemas.openxmlformats.org/officeDocument/2006/math">
                    <m:r>
                      <a:rPr lang="en-US" altLang="zh-CN" sz="2200" b="0" i="1" smtClean="0">
                        <a:latin typeface="Cambria Math"/>
                      </a:rPr>
                      <m:t>𝑋</m:t>
                    </m:r>
                    <m:r>
                      <a:rPr lang="en-US" altLang="zh-CN" sz="2200" b="0" i="1" smtClean="0">
                        <a:latin typeface="Cambria Math"/>
                        <a:ea typeface="Cambria Math"/>
                      </a:rPr>
                      <m:t>~</m:t>
                    </m:r>
                    <m:r>
                      <a:rPr lang="en-US" altLang="zh-CN" sz="2200" b="0" i="1" smtClean="0">
                        <a:latin typeface="Cambria Math"/>
                        <a:ea typeface="Cambria Math"/>
                      </a:rPr>
                      <m:t>𝐵𝑖𝑛</m:t>
                    </m:r>
                    <m:r>
                      <a:rPr lang="en-US" altLang="zh-CN" sz="2200" b="0" i="1" smtClean="0">
                        <a:latin typeface="Cambria Math"/>
                        <a:ea typeface="Cambria Math"/>
                      </a:rPr>
                      <m:t>(</m:t>
                    </m:r>
                    <m:r>
                      <a:rPr lang="en-US" altLang="zh-CN" sz="2200" b="0" i="1" smtClean="0">
                        <a:latin typeface="Cambria Math"/>
                        <a:ea typeface="Cambria Math"/>
                      </a:rPr>
                      <m:t>𝑛</m:t>
                    </m:r>
                    <m:r>
                      <a:rPr lang="en-US" altLang="zh-CN" sz="2200" b="0" i="1" smtClean="0">
                        <a:latin typeface="Cambria Math"/>
                        <a:ea typeface="Cambria Math"/>
                      </a:rPr>
                      <m:t>,</m:t>
                    </m:r>
                    <m:r>
                      <a:rPr lang="en-US" altLang="zh-CN" sz="2200" b="0" i="1" smtClean="0">
                        <a:latin typeface="Cambria Math"/>
                        <a:ea typeface="Cambria Math"/>
                      </a:rPr>
                      <m:t>𝑝</m:t>
                    </m:r>
                    <m:r>
                      <a:rPr lang="en-US" altLang="zh-CN" sz="2200" b="0" i="1" smtClean="0">
                        <a:latin typeface="Cambria Math"/>
                        <a:ea typeface="Cambria Math"/>
                      </a:rPr>
                      <m:t>)</m:t>
                    </m:r>
                  </m:oMath>
                </a14:m>
                <a:r>
                  <a:rPr lang="en-US" altLang="zh-CN" sz="2200" dirty="0">
                    <a:latin typeface="+mj-lt"/>
                  </a:rPr>
                  <a:t>, </a:t>
                </a:r>
                <a:endParaRPr lang="zh-CN" altLang="en-US" sz="2200" dirty="0">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08145" y="2667713"/>
                <a:ext cx="2571324" cy="430887"/>
              </a:xfrm>
              <a:prstGeom prst="rect">
                <a:avLst/>
              </a:prstGeom>
              <a:blipFill>
                <a:blip r:embed="rId3"/>
                <a:stretch>
                  <a:fillRect l="-3081" t="-10000"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88800" y="3293985"/>
                <a:ext cx="8280920"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If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𝑛</m:t>
                    </m:r>
                  </m:oMath>
                </a14:m>
                <a:r>
                  <a:rPr lang="en-US" altLang="zh-CN" sz="2200" dirty="0">
                    <a:latin typeface="Times New Roman" panose="02020603050405020304" pitchFamily="18" charset="0"/>
                    <a:cs typeface="Times New Roman" panose="02020603050405020304" pitchFamily="18" charset="0"/>
                  </a:rPr>
                  <a:t> is large and</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 </m:t>
                    </m:r>
                    <m:r>
                      <a:rPr lang="en-US" altLang="zh-CN" sz="2200" dirty="0">
                        <a:latin typeface="Cambria Math" panose="02040503050406030204" pitchFamily="18" charset="0"/>
                        <a:cs typeface="Times New Roman" panose="02020603050405020304" pitchFamily="18" charset="0"/>
                      </a:rPr>
                      <m:t>𝑝</m:t>
                    </m:r>
                  </m:oMath>
                </a14:m>
                <a:r>
                  <a:rPr lang="en-US" altLang="zh-CN" sz="2200" dirty="0">
                    <a:latin typeface="Times New Roman" panose="02020603050405020304" pitchFamily="18" charset="0"/>
                    <a:cs typeface="Times New Roman" panose="02020603050405020304" pitchFamily="18" charset="0"/>
                  </a:rPr>
                  <a:t> is very small, we can use the Poisson distribution with parameter </a:t>
                </a:r>
                <a14:m>
                  <m:oMath xmlns:m="http://schemas.openxmlformats.org/officeDocument/2006/math">
                    <m:r>
                      <a:rPr lang="en-US" altLang="zh-CN" sz="2200">
                        <a:latin typeface="Cambria Math" panose="02040503050406030204" pitchFamily="18" charset="0"/>
                        <a:cs typeface="Times New Roman" panose="02020603050405020304" pitchFamily="18" charset="0"/>
                      </a:rPr>
                      <m:t>𝜇</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𝑛𝑝</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to approximate the binomial distribution.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388800" y="3293985"/>
                <a:ext cx="8280920" cy="769441"/>
              </a:xfrm>
              <a:prstGeom prst="rect">
                <a:avLst/>
              </a:prstGeom>
              <a:blipFill>
                <a:blip r:embed="rId4"/>
                <a:stretch>
                  <a:fillRect l="-957" t="-4724" r="-957" b="-149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321750" y="2685942"/>
                <a:ext cx="4574394"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then</a:t>
                </a:r>
                <a:r>
                  <a:rPr lang="en-US" altLang="zh-CN" sz="2200" dirty="0"/>
                  <a:t> </a:t>
                </a:r>
                <a14:m>
                  <m:oMath xmlns:m="http://schemas.openxmlformats.org/officeDocument/2006/math">
                    <m:r>
                      <a:rPr lang="en-US" altLang="zh-CN" sz="2200" i="1">
                        <a:latin typeface="Cambria Math"/>
                      </a:rPr>
                      <m:t>𝐸</m:t>
                    </m:r>
                    <m:d>
                      <m:dPr>
                        <m:ctrlPr>
                          <a:rPr lang="en-US" altLang="zh-CN" sz="2200" i="1">
                            <a:latin typeface="Cambria Math" charset="0"/>
                          </a:rPr>
                        </m:ctrlPr>
                      </m:dPr>
                      <m:e>
                        <m:r>
                          <a:rPr lang="en-US" altLang="zh-CN" sz="2200" i="1">
                            <a:latin typeface="Cambria Math"/>
                          </a:rPr>
                          <m:t>𝑋</m:t>
                        </m:r>
                      </m:e>
                    </m:d>
                    <m:r>
                      <a:rPr lang="en-US" altLang="zh-CN" sz="2200" i="1">
                        <a:latin typeface="Cambria Math"/>
                      </a:rPr>
                      <m:t>=</m:t>
                    </m:r>
                    <m:r>
                      <a:rPr lang="en-US" altLang="zh-CN" sz="2200" i="1">
                        <a:latin typeface="Cambria Math"/>
                      </a:rPr>
                      <m:t>𝑛𝑝</m:t>
                    </m:r>
                    <m:r>
                      <a:rPr lang="en-US" altLang="zh-CN" sz="2200" i="1">
                        <a:latin typeface="Cambria Math"/>
                      </a:rPr>
                      <m:t>,  </m:t>
                    </m:r>
                    <m:r>
                      <a:rPr lang="en-US" altLang="zh-CN" sz="2200" i="1">
                        <a:latin typeface="Cambria Math"/>
                      </a:rPr>
                      <m:t>𝑉</m:t>
                    </m:r>
                    <m:d>
                      <m:dPr>
                        <m:ctrlPr>
                          <a:rPr lang="en-US" altLang="zh-CN" sz="2200" i="1">
                            <a:latin typeface="Cambria Math" charset="0"/>
                          </a:rPr>
                        </m:ctrlPr>
                      </m:dPr>
                      <m:e>
                        <m:r>
                          <a:rPr lang="en-US" altLang="zh-CN" sz="2200" i="1">
                            <a:latin typeface="Cambria Math"/>
                          </a:rPr>
                          <m:t>𝑋</m:t>
                        </m:r>
                      </m:e>
                    </m:d>
                    <m:r>
                      <a:rPr lang="en-US" altLang="zh-CN" sz="2200" i="1">
                        <a:latin typeface="Cambria Math"/>
                      </a:rPr>
                      <m:t>=</m:t>
                    </m:r>
                    <m:r>
                      <a:rPr lang="en-US" altLang="zh-CN" sz="2200" i="1">
                        <a:latin typeface="Cambria Math"/>
                      </a:rPr>
                      <m:t>𝑛𝑝</m:t>
                    </m:r>
                    <m:r>
                      <a:rPr lang="en-US" altLang="zh-CN" sz="2200" i="1">
                        <a:latin typeface="Cambria Math"/>
                      </a:rPr>
                      <m:t>(1−</m:t>
                    </m:r>
                    <m:r>
                      <a:rPr lang="en-US" altLang="zh-CN" sz="2200" i="1">
                        <a:latin typeface="Cambria Math"/>
                      </a:rPr>
                      <m:t>𝑝</m:t>
                    </m:r>
                    <m:r>
                      <a:rPr lang="en-US" altLang="zh-CN" sz="2200" i="1">
                        <a:latin typeface="Cambria Math"/>
                      </a:rPr>
                      <m:t>)</m:t>
                    </m:r>
                  </m:oMath>
                </a14:m>
                <a:r>
                  <a:rPr lang="en-US" altLang="zh-CN" sz="2200" dirty="0"/>
                  <a:t>.</a:t>
                </a:r>
                <a:endParaRPr lang="zh-CN" altLang="en-US" sz="2200" dirty="0"/>
              </a:p>
            </p:txBody>
          </p:sp>
        </mc:Choice>
        <mc:Fallback xmlns="">
          <p:sp>
            <p:nvSpPr>
              <p:cNvPr id="4" name="矩形 3"/>
              <p:cNvSpPr>
                <a:spLocks noRot="1" noChangeAspect="1" noMove="1" noResize="1" noEditPoints="1" noAdjustHandles="1" noChangeArrowheads="1" noChangeShapeType="1" noTextEdit="1"/>
              </p:cNvSpPr>
              <p:nvPr/>
            </p:nvSpPr>
            <p:spPr>
              <a:xfrm>
                <a:off x="2321750" y="2685942"/>
                <a:ext cx="4574394" cy="430887"/>
              </a:xfrm>
              <a:prstGeom prst="rect">
                <a:avLst/>
              </a:prstGeom>
              <a:blipFill>
                <a:blip r:embed="rId5"/>
                <a:stretch>
                  <a:fillRect l="-1733" t="-10000" b="-28571"/>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xmlns="" id="{CA52205F-F1E3-4BE4-B73E-2D4D3E1E0242}"/>
              </a:ext>
            </a:extLst>
          </p:cNvPr>
          <p:cNvSpPr>
            <a:spLocks noGrp="1"/>
          </p:cNvSpPr>
          <p:nvPr>
            <p:ph type="sldNum" sz="quarter" idx="11"/>
          </p:nvPr>
        </p:nvSpPr>
        <p:spPr/>
        <p:txBody>
          <a:bodyPr/>
          <a:lstStyle/>
          <a:p>
            <a:pPr>
              <a:defRPr/>
            </a:pPr>
            <a:fld id="{DF2308B0-52A9-437D-9700-D7B37876F5B1}" type="slidenum">
              <a:rPr lang="zh-CN" altLang="en-US" smtClean="0"/>
              <a:pPr>
                <a:defRPr/>
              </a:pPr>
              <a:t>85</a:t>
            </a:fld>
            <a:endParaRPr lang="en-US" altLang="zh-CN" dirty="0"/>
          </a:p>
        </p:txBody>
      </p:sp>
    </p:spTree>
    <p:extLst>
      <p:ext uri="{BB962C8B-B14F-4D97-AF65-F5344CB8AC3E}">
        <p14:creationId xmlns:p14="http://schemas.microsoft.com/office/powerpoint/2010/main" val="9254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1178750"/>
            <a:ext cx="4331635"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The Poisson Probability Distribution</a:t>
            </a:r>
          </a:p>
        </p:txBody>
      </p:sp>
      <mc:AlternateContent xmlns:mc="http://schemas.openxmlformats.org/markup-compatibility/2006" xmlns:a14="http://schemas.microsoft.com/office/drawing/2010/main">
        <mc:Choice Requires="a14">
          <p:sp>
            <p:nvSpPr>
              <p:cNvPr id="6" name="矩形 5"/>
              <p:cNvSpPr/>
              <p:nvPr/>
            </p:nvSpPr>
            <p:spPr>
              <a:xfrm>
                <a:off x="251520" y="2061453"/>
                <a:ext cx="8370930"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A discrete random variable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is said to have a </a:t>
                </a:r>
                <a:r>
                  <a:rPr lang="en-US" altLang="zh-CN" sz="2200" dirty="0">
                    <a:solidFill>
                      <a:srgbClr val="FF0000"/>
                    </a:solidFill>
                    <a:latin typeface="Times New Roman" panose="02020603050405020304" pitchFamily="18" charset="0"/>
                    <a:cs typeface="Times New Roman" panose="02020603050405020304" pitchFamily="18" charset="0"/>
                  </a:rPr>
                  <a:t>Poisson distribution </a:t>
                </a:r>
                <a:r>
                  <a:rPr lang="en-US" altLang="zh-CN" sz="2200" dirty="0">
                    <a:latin typeface="Times New Roman" panose="02020603050405020304" pitchFamily="18" charset="0"/>
                    <a:cs typeface="Times New Roman" panose="02020603050405020304" pitchFamily="18" charset="0"/>
                  </a:rPr>
                  <a:t>with parameter </a:t>
                </a:r>
                <a14:m>
                  <m:oMath xmlns:m="http://schemas.openxmlformats.org/officeDocument/2006/math">
                    <m:r>
                      <a:rPr lang="en-US" altLang="zh-CN" sz="2200">
                        <a:latin typeface="Cambria Math" panose="02040503050406030204" pitchFamily="18" charset="0"/>
                        <a:cs typeface="Times New Roman" panose="02020603050405020304" pitchFamily="18" charset="0"/>
                      </a:rPr>
                      <m:t>𝜇</m:t>
                    </m:r>
                    <m:r>
                      <a:rPr lang="en-US" altLang="zh-CN" sz="2200">
                        <a:latin typeface="Cambria Math" panose="02040503050406030204" pitchFamily="18" charset="0"/>
                        <a:cs typeface="Times New Roman" panose="02020603050405020304" pitchFamily="18" charset="0"/>
                      </a:rPr>
                      <m:t> (</m:t>
                    </m:r>
                    <m:r>
                      <a:rPr lang="en-US" altLang="zh-CN" sz="2200">
                        <a:latin typeface="Cambria Math" panose="02040503050406030204" pitchFamily="18" charset="0"/>
                        <a:cs typeface="Times New Roman" panose="02020603050405020304" pitchFamily="18" charset="0"/>
                      </a:rPr>
                      <m:t>𝜇</m:t>
                    </m:r>
                    <m:r>
                      <a:rPr lang="en-US" altLang="zh-CN" sz="2200">
                        <a:latin typeface="Cambria Math" panose="02040503050406030204" pitchFamily="18" charset="0"/>
                        <a:cs typeface="Times New Roman" panose="02020603050405020304" pitchFamily="18" charset="0"/>
                      </a:rPr>
                      <m:t>&gt;0)</m:t>
                    </m:r>
                  </m:oMath>
                </a14:m>
                <a:r>
                  <a:rPr lang="en-US" altLang="zh-CN" sz="2200" dirty="0">
                    <a:latin typeface="Times New Roman" panose="02020603050405020304" pitchFamily="18" charset="0"/>
                    <a:cs typeface="Times New Roman" panose="02020603050405020304" pitchFamily="18" charset="0"/>
                  </a:rPr>
                  <a:t> if the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is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251520" y="2061453"/>
                <a:ext cx="8370930" cy="769441"/>
              </a:xfrm>
              <a:prstGeom prst="rect">
                <a:avLst/>
              </a:prstGeom>
              <a:blipFill>
                <a:blip r:embed="rId2"/>
                <a:stretch>
                  <a:fillRect l="-947" t="-5556" b="-15873"/>
                </a:stretch>
              </a:blipFill>
            </p:spPr>
            <p:txBody>
              <a:bodyPr/>
              <a:lstStyle/>
              <a:p>
                <a:r>
                  <a:rPr lang="zh-CN" altLang="en-US">
                    <a:noFill/>
                  </a:rPr>
                  <a:t> </a:t>
                </a:r>
              </a:p>
            </p:txBody>
          </p:sp>
        </mc:Fallback>
      </mc:AlternateContent>
      <p:sp>
        <p:nvSpPr>
          <p:cNvPr id="7" name="TextBox 6"/>
          <p:cNvSpPr txBox="1"/>
          <p:nvPr/>
        </p:nvSpPr>
        <p:spPr>
          <a:xfrm>
            <a:off x="251520" y="1617090"/>
            <a:ext cx="1956211"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Definition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2207731" y="3083055"/>
                <a:ext cx="4735784" cy="7441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𝑝</m:t>
                      </m:r>
                      <m:d>
                        <m:dPr>
                          <m:ctrlPr>
                            <a:rPr lang="en-US" altLang="zh-CN" sz="2200" b="0" i="1" smtClean="0">
                              <a:latin typeface="Cambria Math" charset="0"/>
                            </a:rPr>
                          </m:ctrlPr>
                        </m:dPr>
                        <m:e>
                          <m:r>
                            <a:rPr lang="en-US" altLang="zh-CN" sz="2200" b="0" i="1" smtClean="0">
                              <a:latin typeface="Cambria Math"/>
                            </a:rPr>
                            <m:t>𝑥</m:t>
                          </m:r>
                          <m:r>
                            <a:rPr lang="en-US" altLang="zh-CN" sz="2200" b="0" i="1" smtClean="0">
                              <a:latin typeface="Cambria Math"/>
                            </a:rPr>
                            <m:t>;</m:t>
                          </m:r>
                          <m:r>
                            <a:rPr lang="en-US" altLang="zh-CN" sz="2200" b="0" i="1" smtClean="0">
                              <a:latin typeface="Cambria Math"/>
                            </a:rPr>
                            <m:t>𝜇</m:t>
                          </m:r>
                        </m:e>
                      </m:d>
                      <m:r>
                        <a:rPr lang="en-US" altLang="zh-CN" sz="2200" b="0" i="1" smtClean="0">
                          <a:latin typeface="Cambria Math"/>
                        </a:rPr>
                        <m:t>=</m:t>
                      </m:r>
                      <m:f>
                        <m:fPr>
                          <m:ctrlPr>
                            <a:rPr lang="en-US" altLang="zh-CN" sz="2200" b="0" i="1" smtClean="0">
                              <a:latin typeface="Cambria Math" charset="0"/>
                            </a:rPr>
                          </m:ctrlPr>
                        </m:fPr>
                        <m:num>
                          <m:sSup>
                            <m:sSupPr>
                              <m:ctrlPr>
                                <a:rPr lang="en-US" altLang="zh-CN" sz="2200" b="0" i="1" smtClean="0">
                                  <a:latin typeface="Cambria Math" charset="0"/>
                                </a:rPr>
                              </m:ctrlPr>
                            </m:sSupPr>
                            <m:e>
                              <m:r>
                                <a:rPr lang="en-US" altLang="zh-CN" sz="2200" b="0" i="1" smtClean="0">
                                  <a:latin typeface="Cambria Math"/>
                                </a:rPr>
                                <m:t>𝑒</m:t>
                              </m:r>
                            </m:e>
                            <m:sup>
                              <m:r>
                                <a:rPr lang="en-US" altLang="zh-CN" sz="2200" b="0" i="1" smtClean="0">
                                  <a:latin typeface="Cambria Math"/>
                                </a:rPr>
                                <m:t>−</m:t>
                              </m:r>
                              <m:r>
                                <a:rPr lang="en-US" altLang="zh-CN" sz="2200" b="0" i="1" smtClean="0">
                                  <a:latin typeface="Cambria Math"/>
                                </a:rPr>
                                <m:t>𝜇</m:t>
                              </m:r>
                            </m:sup>
                          </m:sSup>
                          <m:r>
                            <a:rPr lang="en-US" altLang="zh-CN" sz="2200" b="0" i="1" smtClean="0">
                              <a:latin typeface="Cambria Math"/>
                              <a:ea typeface="Cambria Math"/>
                            </a:rPr>
                            <m:t>∙</m:t>
                          </m:r>
                          <m:sSup>
                            <m:sSupPr>
                              <m:ctrlPr>
                                <a:rPr lang="en-US" altLang="zh-CN" sz="2200" b="0" i="1" smtClean="0">
                                  <a:latin typeface="Cambria Math" charset="0"/>
                                  <a:ea typeface="Cambria Math"/>
                                </a:rPr>
                              </m:ctrlPr>
                            </m:sSupPr>
                            <m:e>
                              <m:r>
                                <a:rPr lang="en-US" altLang="zh-CN" sz="2200" b="0" i="1" smtClean="0">
                                  <a:latin typeface="Cambria Math"/>
                                  <a:ea typeface="Cambria Math"/>
                                </a:rPr>
                                <m:t>𝜇</m:t>
                              </m:r>
                            </m:e>
                            <m:sup>
                              <m:r>
                                <a:rPr lang="en-US" altLang="zh-CN" sz="2200" b="0" i="1" smtClean="0">
                                  <a:latin typeface="Cambria Math"/>
                                  <a:ea typeface="Cambria Math"/>
                                </a:rPr>
                                <m:t>𝑥</m:t>
                              </m:r>
                            </m:sup>
                          </m:sSup>
                        </m:num>
                        <m:den>
                          <m:r>
                            <a:rPr lang="en-US" altLang="zh-CN" sz="2200" b="0" i="1" smtClean="0">
                              <a:latin typeface="Cambria Math"/>
                            </a:rPr>
                            <m:t>𝑥</m:t>
                          </m:r>
                          <m:r>
                            <a:rPr lang="en-US" altLang="zh-CN" sz="2200" b="0" i="1" smtClean="0">
                              <a:latin typeface="Cambria Math"/>
                            </a:rPr>
                            <m:t>!</m:t>
                          </m:r>
                        </m:den>
                      </m:f>
                      <m:r>
                        <a:rPr lang="en-US" altLang="zh-CN" sz="2200" b="0" i="1" smtClean="0">
                          <a:latin typeface="Cambria Math"/>
                        </a:rPr>
                        <m:t>,   </m:t>
                      </m:r>
                      <m:r>
                        <a:rPr lang="en-US" altLang="zh-CN" sz="2200" b="0" i="1" smtClean="0">
                          <a:latin typeface="Cambria Math"/>
                        </a:rPr>
                        <m:t>𝑥</m:t>
                      </m:r>
                      <m:r>
                        <a:rPr lang="en-US" altLang="zh-CN" sz="2200" b="0" i="1" smtClean="0">
                          <a:latin typeface="Cambria Math"/>
                        </a:rPr>
                        <m:t>=0,1,2,3…</m:t>
                      </m:r>
                    </m:oMath>
                  </m:oMathPara>
                </a14:m>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207731" y="3083055"/>
                <a:ext cx="4735784" cy="744114"/>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06515" y="3829689"/>
                <a:ext cx="8055895"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The letter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𝑒</m:t>
                    </m:r>
                  </m:oMath>
                </a14:m>
                <a:r>
                  <a:rPr lang="en-US" altLang="zh-CN" sz="2200" dirty="0">
                    <a:latin typeface="Times New Roman" panose="02020603050405020304" pitchFamily="18" charset="0"/>
                    <a:cs typeface="Times New Roman" panose="02020603050405020304" pitchFamily="18" charset="0"/>
                  </a:rPr>
                  <a:t> in the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represents the base of the natural logarithm system; its numerical value is approximately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2.71828.</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206515" y="3829689"/>
                <a:ext cx="8055895" cy="769441"/>
              </a:xfrm>
              <a:prstGeom prst="rect">
                <a:avLst/>
              </a:prstGeom>
              <a:blipFill>
                <a:blip r:embed="rId4"/>
                <a:stretch>
                  <a:fillRect l="-984" t="-5556" r="-984" b="-15873"/>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xmlns="" id="{CA5FF1BB-AC1F-4B44-BE2D-FA6598D6C2B0}"/>
              </a:ext>
            </a:extLst>
          </p:cNvPr>
          <p:cNvSpPr>
            <a:spLocks noGrp="1"/>
          </p:cNvSpPr>
          <p:nvPr>
            <p:ph type="sldNum" sz="quarter" idx="11"/>
          </p:nvPr>
        </p:nvSpPr>
        <p:spPr/>
        <p:txBody>
          <a:bodyPr/>
          <a:lstStyle/>
          <a:p>
            <a:pPr>
              <a:defRPr/>
            </a:pPr>
            <a:fld id="{DF2308B0-52A9-437D-9700-D7B37876F5B1}" type="slidenum">
              <a:rPr lang="zh-CN" altLang="en-US" smtClean="0"/>
              <a:pPr>
                <a:defRPr/>
              </a:pPr>
              <a:t>86</a:t>
            </a:fld>
            <a:endParaRPr lang="en-US" altLang="zh-CN" dirty="0"/>
          </a:p>
        </p:txBody>
      </p:sp>
    </p:spTree>
    <p:extLst>
      <p:ext uri="{BB962C8B-B14F-4D97-AF65-F5344CB8AC3E}">
        <p14:creationId xmlns:p14="http://schemas.microsoft.com/office/powerpoint/2010/main" val="19554035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1146" y="863715"/>
            <a:ext cx="4204997"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The Poisson Distribution as a Limit</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369041" y="1341999"/>
                <a:ext cx="8409121" cy="1107996"/>
              </a:xfrm>
              <a:prstGeom prst="rect">
                <a:avLst/>
              </a:prstGeom>
            </p:spPr>
            <p:txBody>
              <a:bodyPr wrap="square">
                <a:spAutoFit/>
              </a:bodyPr>
              <a:lstStyle/>
              <a:p>
                <a:pPr algn="just"/>
                <a:r>
                  <a:rPr lang="en-US" altLang="zh-CN" sz="2200" dirty="0">
                    <a:solidFill>
                      <a:srgbClr val="FF0000"/>
                    </a:solidFill>
                    <a:latin typeface="Times New Roman" panose="02020603050405020304" pitchFamily="18" charset="0"/>
                    <a:cs typeface="Times New Roman" panose="02020603050405020304" pitchFamily="18" charset="0"/>
                  </a:rPr>
                  <a:t>Proposition</a:t>
                </a:r>
                <a:r>
                  <a:rPr lang="zh-CN" altLang="en-US" sz="2200" dirty="0">
                    <a:solidFill>
                      <a:srgbClr val="FF0000"/>
                    </a:solidFill>
                  </a:rPr>
                  <a:t> </a:t>
                </a:r>
                <a:r>
                  <a:rPr lang="en-US" altLang="zh-CN" sz="2200" dirty="0">
                    <a:latin typeface="Times New Roman" panose="02020603050405020304" pitchFamily="18" charset="0"/>
                    <a:cs typeface="Times New Roman" panose="02020603050405020304" pitchFamily="18" charset="0"/>
                  </a:rPr>
                  <a:t>Suppose that in the binomial </a:t>
                </a:r>
                <a:r>
                  <a:rPr lang="en-US" altLang="zh-CN" sz="2200" dirty="0" err="1">
                    <a:latin typeface="Times New Roman" panose="02020603050405020304" pitchFamily="18" charset="0"/>
                    <a:cs typeface="Times New Roman" panose="02020603050405020304" pitchFamily="18" charset="0"/>
                  </a:rPr>
                  <a:t>pmf</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𝑏</m:t>
                    </m:r>
                    <m:r>
                      <a:rPr lang="en-US" altLang="zh-CN" sz="2200" dirty="0">
                        <a:latin typeface="Cambria Math" panose="02040503050406030204" pitchFamily="18" charset="0"/>
                        <a:cs typeface="Times New Roman" panose="02020603050405020304" pitchFamily="18" charset="0"/>
                      </a:rPr>
                      <m:t>(</m:t>
                    </m:r>
                    <m:r>
                      <a:rPr lang="en-US" altLang="zh-CN" sz="2200" dirty="0">
                        <a:latin typeface="Cambria Math" panose="02040503050406030204" pitchFamily="18" charset="0"/>
                        <a:cs typeface="Times New Roman" panose="02020603050405020304" pitchFamily="18" charset="0"/>
                      </a:rPr>
                      <m:t>𝑥</m:t>
                    </m:r>
                    <m:r>
                      <a:rPr lang="en-US" altLang="zh-CN" sz="2200" dirty="0">
                        <a:latin typeface="Cambria Math" panose="02040503050406030204" pitchFamily="18" charset="0"/>
                        <a:cs typeface="Times New Roman" panose="02020603050405020304" pitchFamily="18" charset="0"/>
                      </a:rPr>
                      <m:t>;</m:t>
                    </m:r>
                    <m:r>
                      <a:rPr lang="en-US" altLang="zh-CN" sz="2200" dirty="0">
                        <a:latin typeface="Cambria Math" panose="02040503050406030204" pitchFamily="18" charset="0"/>
                        <a:cs typeface="Times New Roman" panose="02020603050405020304" pitchFamily="18" charset="0"/>
                      </a:rPr>
                      <m:t>𝑛</m:t>
                    </m:r>
                    <m:r>
                      <a:rPr lang="en-US" altLang="zh-CN" sz="2200" dirty="0">
                        <a:latin typeface="Cambria Math" panose="02040503050406030204" pitchFamily="18" charset="0"/>
                        <a:cs typeface="Times New Roman" panose="02020603050405020304" pitchFamily="18" charset="0"/>
                      </a:rPr>
                      <m:t>, </m:t>
                    </m:r>
                    <m:sSub>
                      <m:sSubPr>
                        <m:ctrlPr>
                          <a:rPr lang="en-US" altLang="zh-CN" sz="2200" i="1" dirty="0">
                            <a:latin typeface="Cambria Math" charset="0"/>
                            <a:cs typeface="Times New Roman" panose="02020603050405020304" pitchFamily="18" charset="0"/>
                          </a:rPr>
                        </m:ctrlPr>
                      </m:sSubPr>
                      <m:e>
                        <m:r>
                          <a:rPr lang="en-US" altLang="zh-CN" sz="2200" dirty="0">
                            <a:latin typeface="Cambria Math" panose="02040503050406030204" pitchFamily="18" charset="0"/>
                            <a:cs typeface="Times New Roman" panose="02020603050405020304" pitchFamily="18" charset="0"/>
                          </a:rPr>
                          <m:t>𝑝</m:t>
                        </m:r>
                      </m:e>
                      <m:sub>
                        <m:r>
                          <a:rPr lang="en-US" altLang="zh-CN" sz="2200" dirty="0">
                            <a:latin typeface="Cambria Math" panose="02040503050406030204" pitchFamily="18" charset="0"/>
                            <a:cs typeface="Times New Roman" panose="02020603050405020304" pitchFamily="18" charset="0"/>
                          </a:rPr>
                          <m:t>𝑛</m:t>
                        </m:r>
                      </m:sub>
                    </m:sSub>
                    <m:r>
                      <a:rPr lang="en-US" altLang="zh-CN" sz="2200" dirty="0">
                        <a:latin typeface="Cambria Math" panose="02040503050406030204" pitchFamily="18" charset="0"/>
                        <a:cs typeface="Times New Roman" panose="02020603050405020304" pitchFamily="18" charset="0"/>
                      </a:rPr>
                      <m:t>)</m:t>
                    </m:r>
                  </m:oMath>
                </a14:m>
                <a:r>
                  <a:rPr lang="en-US" altLang="zh-CN" sz="2200" dirty="0">
                    <a:latin typeface="Times New Roman" panose="02020603050405020304" pitchFamily="18" charset="0"/>
                    <a:cs typeface="Times New Roman" panose="02020603050405020304" pitchFamily="18" charset="0"/>
                  </a:rPr>
                  <a:t>. We let </a:t>
                </a:r>
                <a14:m>
                  <m:oMath xmlns:m="http://schemas.openxmlformats.org/officeDocument/2006/math">
                    <m:r>
                      <a:rPr lang="en-US" altLang="zh-CN" sz="2200">
                        <a:latin typeface="Cambria Math" panose="02040503050406030204" pitchFamily="18" charset="0"/>
                        <a:cs typeface="Times New Roman" panose="02020603050405020304" pitchFamily="18" charset="0"/>
                      </a:rPr>
                      <m:t>𝑛</m:t>
                    </m:r>
                    <m:r>
                      <a:rPr lang="en-US" altLang="zh-CN" sz="2200">
                        <a:latin typeface="Cambria Math" panose="02040503050406030204" pitchFamily="18" charset="0"/>
                        <a:cs typeface="Times New Roman" panose="02020603050405020304" pitchFamily="18" charset="0"/>
                      </a:rPr>
                      <m:t>→∞</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200" i="1">
                            <a:latin typeface="Cambria Math" charset="0"/>
                            <a:cs typeface="Times New Roman" panose="02020603050405020304" pitchFamily="18" charset="0"/>
                          </a:rPr>
                        </m:ctrlPr>
                      </m:sSubPr>
                      <m:e>
                        <m:r>
                          <a:rPr lang="en-US" altLang="zh-CN" sz="2200">
                            <a:latin typeface="Cambria Math" panose="02040503050406030204" pitchFamily="18" charset="0"/>
                            <a:cs typeface="Times New Roman" panose="02020603050405020304" pitchFamily="18" charset="0"/>
                          </a:rPr>
                          <m:t>𝑝</m:t>
                        </m:r>
                      </m:e>
                      <m:sub>
                        <m:r>
                          <a:rPr lang="en-US" altLang="zh-CN" sz="2200">
                            <a:latin typeface="Cambria Math" panose="02040503050406030204" pitchFamily="18" charset="0"/>
                            <a:cs typeface="Times New Roman" panose="02020603050405020304" pitchFamily="18" charset="0"/>
                          </a:rPr>
                          <m:t>𝑛</m:t>
                        </m:r>
                      </m:sub>
                    </m:sSub>
                    <m:r>
                      <a:rPr lang="en-US" altLang="zh-CN" sz="2200">
                        <a:latin typeface="Cambria Math" panose="02040503050406030204" pitchFamily="18" charset="0"/>
                        <a:cs typeface="Times New Roman" panose="02020603050405020304" pitchFamily="18" charset="0"/>
                      </a:rPr>
                      <m:t>→0</m:t>
                    </m:r>
                  </m:oMath>
                </a14:m>
                <a:r>
                  <a:rPr lang="en-US" altLang="zh-CN" sz="2200" dirty="0">
                    <a:latin typeface="Times New Roman" panose="02020603050405020304" pitchFamily="18" charset="0"/>
                    <a:cs typeface="Times New Roman" panose="02020603050405020304" pitchFamily="18" charset="0"/>
                  </a:rPr>
                  <a:t> in such a way that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𝑛</m:t>
                    </m:r>
                    <m:sSub>
                      <m:sSubPr>
                        <m:ctrlPr>
                          <a:rPr lang="en-US" altLang="zh-CN" sz="2200" i="1" dirty="0">
                            <a:latin typeface="Cambria Math" charset="0"/>
                            <a:cs typeface="Times New Roman" panose="02020603050405020304" pitchFamily="18" charset="0"/>
                          </a:rPr>
                        </m:ctrlPr>
                      </m:sSubPr>
                      <m:e>
                        <m:r>
                          <a:rPr lang="en-US" altLang="zh-CN" sz="2200" dirty="0">
                            <a:latin typeface="Cambria Math" panose="02040503050406030204" pitchFamily="18" charset="0"/>
                            <a:cs typeface="Times New Roman" panose="02020603050405020304" pitchFamily="18" charset="0"/>
                          </a:rPr>
                          <m:t>𝑝</m:t>
                        </m:r>
                      </m:e>
                      <m:sub>
                        <m:r>
                          <a:rPr lang="en-US" altLang="zh-CN" sz="2200" dirty="0">
                            <a:latin typeface="Cambria Math" panose="02040503050406030204" pitchFamily="18" charset="0"/>
                            <a:cs typeface="Times New Roman" panose="02020603050405020304" pitchFamily="18" charset="0"/>
                          </a:rPr>
                          <m:t>𝑛</m:t>
                        </m:r>
                      </m:sub>
                    </m:sSub>
                  </m:oMath>
                </a14:m>
                <a:r>
                  <a:rPr lang="en-US" altLang="zh-CN" sz="2200" dirty="0">
                    <a:latin typeface="Times New Roman" panose="02020603050405020304" pitchFamily="18" charset="0"/>
                    <a:cs typeface="Times New Roman" panose="02020603050405020304" pitchFamily="18" charset="0"/>
                  </a:rPr>
                  <a:t> approaches a value </a:t>
                </a:r>
                <a14:m>
                  <m:oMath xmlns:m="http://schemas.openxmlformats.org/officeDocument/2006/math">
                    <m:r>
                      <a:rPr lang="en-US" altLang="zh-CN" sz="2200">
                        <a:latin typeface="Cambria Math" panose="02040503050406030204" pitchFamily="18" charset="0"/>
                        <a:cs typeface="Times New Roman" panose="02020603050405020304" pitchFamily="18" charset="0"/>
                      </a:rPr>
                      <m:t>𝜇</m:t>
                    </m:r>
                    <m:r>
                      <a:rPr lang="en-US" altLang="zh-CN" sz="2200">
                        <a:latin typeface="Cambria Math" panose="02040503050406030204" pitchFamily="18" charset="0"/>
                        <a:cs typeface="Times New Roman" panose="02020603050405020304" pitchFamily="18" charset="0"/>
                      </a:rPr>
                      <m:t>&gt;0</m:t>
                    </m:r>
                  </m:oMath>
                </a14:m>
                <a:r>
                  <a:rPr lang="en-US" altLang="zh-CN" sz="2200" dirty="0">
                    <a:latin typeface="Times New Roman" panose="02020603050405020304" pitchFamily="18" charset="0"/>
                    <a:cs typeface="Times New Roman" panose="02020603050405020304" pitchFamily="18" charset="0"/>
                  </a:rPr>
                  <a:t>. Then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𝑏</m:t>
                    </m:r>
                    <m:r>
                      <a:rPr lang="en-US" altLang="zh-CN" sz="2200" dirty="0">
                        <a:latin typeface="Cambria Math" panose="02040503050406030204" pitchFamily="18" charset="0"/>
                        <a:cs typeface="Times New Roman" panose="02020603050405020304" pitchFamily="18" charset="0"/>
                      </a:rPr>
                      <m:t>(</m:t>
                    </m:r>
                    <m:r>
                      <a:rPr lang="en-US" altLang="zh-CN" sz="2200" dirty="0">
                        <a:latin typeface="Cambria Math" panose="02040503050406030204" pitchFamily="18" charset="0"/>
                        <a:cs typeface="Times New Roman" panose="02020603050405020304" pitchFamily="18" charset="0"/>
                      </a:rPr>
                      <m:t>𝑥</m:t>
                    </m:r>
                    <m:r>
                      <a:rPr lang="en-US" altLang="zh-CN" sz="2200" dirty="0">
                        <a:latin typeface="Cambria Math" panose="02040503050406030204" pitchFamily="18" charset="0"/>
                        <a:cs typeface="Times New Roman" panose="02020603050405020304" pitchFamily="18" charset="0"/>
                      </a:rPr>
                      <m:t>;</m:t>
                    </m:r>
                    <m:r>
                      <a:rPr lang="en-US" altLang="zh-CN" sz="2200" dirty="0">
                        <a:latin typeface="Cambria Math" panose="02040503050406030204" pitchFamily="18" charset="0"/>
                        <a:cs typeface="Times New Roman" panose="02020603050405020304" pitchFamily="18" charset="0"/>
                      </a:rPr>
                      <m:t>𝑛</m:t>
                    </m:r>
                    <m:r>
                      <a:rPr lang="en-US" altLang="zh-CN" sz="2200" dirty="0">
                        <a:latin typeface="Cambria Math" panose="02040503050406030204" pitchFamily="18" charset="0"/>
                        <a:cs typeface="Times New Roman" panose="02020603050405020304" pitchFamily="18" charset="0"/>
                      </a:rPr>
                      <m:t>, </m:t>
                    </m:r>
                    <m:sSub>
                      <m:sSubPr>
                        <m:ctrlPr>
                          <a:rPr lang="en-US" altLang="zh-CN" sz="2200" i="1" dirty="0">
                            <a:latin typeface="Cambria Math" charset="0"/>
                            <a:cs typeface="Times New Roman" panose="02020603050405020304" pitchFamily="18" charset="0"/>
                          </a:rPr>
                        </m:ctrlPr>
                      </m:sSubPr>
                      <m:e>
                        <m:r>
                          <a:rPr lang="en-US" altLang="zh-CN" sz="2200" dirty="0">
                            <a:latin typeface="Cambria Math" panose="02040503050406030204" pitchFamily="18" charset="0"/>
                            <a:cs typeface="Times New Roman" panose="02020603050405020304" pitchFamily="18" charset="0"/>
                          </a:rPr>
                          <m:t>𝑝</m:t>
                        </m:r>
                      </m:e>
                      <m:sub>
                        <m:r>
                          <a:rPr lang="en-US" altLang="zh-CN" sz="2200" dirty="0">
                            <a:latin typeface="Cambria Math" panose="02040503050406030204" pitchFamily="18" charset="0"/>
                            <a:cs typeface="Times New Roman" panose="02020603050405020304" pitchFamily="18" charset="0"/>
                          </a:rPr>
                          <m:t>𝑛</m:t>
                        </m:r>
                      </m:sub>
                    </m:sSub>
                    <m:r>
                      <a:rPr lang="en-US" altLang="zh-CN" sz="2200" dirty="0">
                        <a:latin typeface="Cambria Math" panose="02040503050406030204" pitchFamily="18" charset="0"/>
                        <a:cs typeface="Times New Roman" panose="02020603050405020304" pitchFamily="18" charset="0"/>
                      </a:rPr>
                      <m:t>)→</m:t>
                    </m:r>
                    <m:r>
                      <a:rPr lang="en-US" altLang="zh-CN" sz="2200" dirty="0">
                        <a:latin typeface="Cambria Math" panose="02040503050406030204" pitchFamily="18" charset="0"/>
                        <a:cs typeface="Times New Roman" panose="02020603050405020304" pitchFamily="18" charset="0"/>
                      </a:rPr>
                      <m:t>𝑝</m:t>
                    </m:r>
                    <m:r>
                      <a:rPr lang="en-US" altLang="zh-CN" sz="2200" dirty="0">
                        <a:latin typeface="Cambria Math" panose="02040503050406030204" pitchFamily="18" charset="0"/>
                        <a:cs typeface="Times New Roman" panose="02020603050405020304" pitchFamily="18" charset="0"/>
                      </a:rPr>
                      <m:t>(</m:t>
                    </m:r>
                    <m:r>
                      <a:rPr lang="en-US" altLang="zh-CN" sz="2200" dirty="0">
                        <a:latin typeface="Cambria Math" panose="02040503050406030204" pitchFamily="18" charset="0"/>
                        <a:cs typeface="Times New Roman" panose="02020603050405020304" pitchFamily="18" charset="0"/>
                      </a:rPr>
                      <m:t>𝑥</m:t>
                    </m:r>
                    <m:r>
                      <a:rPr lang="en-US" altLang="zh-CN" sz="2200" dirty="0">
                        <a:latin typeface="Cambria Math" panose="02040503050406030204" pitchFamily="18" charset="0"/>
                        <a:cs typeface="Times New Roman" panose="02020603050405020304" pitchFamily="18" charset="0"/>
                      </a:rPr>
                      <m:t>;</m:t>
                    </m:r>
                    <m:r>
                      <a:rPr lang="en-US" altLang="zh-CN" sz="2200" dirty="0">
                        <a:latin typeface="Cambria Math" panose="02040503050406030204" pitchFamily="18" charset="0"/>
                        <a:cs typeface="Times New Roman" panose="02020603050405020304" pitchFamily="18" charset="0"/>
                      </a:rPr>
                      <m:t>𝜇</m:t>
                    </m:r>
                    <m:r>
                      <a:rPr lang="en-US" altLang="zh-CN" sz="2200" dirty="0">
                        <a:latin typeface="Cambria Math" panose="02040503050406030204" pitchFamily="18" charset="0"/>
                        <a:cs typeface="Times New Roman" panose="02020603050405020304" pitchFamily="18" charset="0"/>
                      </a:rPr>
                      <m:t>)</m:t>
                    </m:r>
                  </m:oMath>
                </a14:m>
                <a:r>
                  <a:rPr lang="en-US" altLang="zh-CN" sz="2200" dirty="0">
                    <a:latin typeface="Times New Roman" panose="02020603050405020304" pitchFamily="18" charset="0"/>
                    <a:cs typeface="Times New Roman" panose="02020603050405020304" pitchFamily="18" charset="0"/>
                  </a:rPr>
                  <a:t>.</a:t>
                </a:r>
              </a:p>
            </p:txBody>
          </p:sp>
        </mc:Choice>
        <mc:Fallback xmlns="">
          <p:sp>
            <p:nvSpPr>
              <p:cNvPr id="4" name="矩形 3"/>
              <p:cNvSpPr>
                <a:spLocks noRot="1" noChangeAspect="1" noMove="1" noResize="1" noEditPoints="1" noAdjustHandles="1" noChangeArrowheads="1" noChangeShapeType="1" noTextEdit="1"/>
              </p:cNvSpPr>
              <p:nvPr/>
            </p:nvSpPr>
            <p:spPr>
              <a:xfrm>
                <a:off x="369041" y="1341999"/>
                <a:ext cx="8409121" cy="1107996"/>
              </a:xfrm>
              <a:prstGeom prst="rect">
                <a:avLst/>
              </a:prstGeom>
              <a:blipFill>
                <a:blip r:embed="rId2"/>
                <a:stretch>
                  <a:fillRect l="-943" t="-3846" r="-943" b="-10440"/>
                </a:stretch>
              </a:blipFill>
            </p:spPr>
            <p:txBody>
              <a:bodyPr/>
              <a:lstStyle/>
              <a:p>
                <a:r>
                  <a:rPr lang="zh-CN" altLang="en-US">
                    <a:noFill/>
                  </a:rPr>
                  <a:t> </a:t>
                </a:r>
              </a:p>
            </p:txBody>
          </p:sp>
        </mc:Fallback>
      </mc:AlternateContent>
      <p:sp>
        <p:nvSpPr>
          <p:cNvPr id="5" name="TextBox 4"/>
          <p:cNvSpPr txBox="1"/>
          <p:nvPr/>
        </p:nvSpPr>
        <p:spPr>
          <a:xfrm>
            <a:off x="386989" y="2503736"/>
            <a:ext cx="1786853"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Proof</a:t>
            </a:r>
            <a:r>
              <a:rPr lang="en-US" altLang="zh-CN" sz="2200" dirty="0">
                <a:solidFill>
                  <a:srgbClr val="FF0000"/>
                </a:solidFill>
                <a:latin typeface="+mj-lt"/>
              </a:rPr>
              <a:t>.</a:t>
            </a:r>
            <a:endParaRPr lang="zh-CN" altLang="en-US" sz="2200" dirty="0">
              <a:solidFill>
                <a:srgbClr val="FF0000"/>
              </a:solidFill>
              <a:latin typeface="+mj-lt"/>
            </a:endParaRPr>
          </a:p>
        </p:txBody>
      </p:sp>
      <mc:AlternateContent xmlns:mc="http://schemas.openxmlformats.org/markup-compatibility/2006" xmlns:a14="http://schemas.microsoft.com/office/drawing/2010/main">
        <mc:Choice Requires="a14">
          <p:sp>
            <p:nvSpPr>
              <p:cNvPr id="6" name="TextBox 5"/>
              <p:cNvSpPr txBox="1"/>
              <p:nvPr/>
            </p:nvSpPr>
            <p:spPr>
              <a:xfrm>
                <a:off x="1381223" y="2449995"/>
                <a:ext cx="6615735" cy="46557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altLang="zh-CN" sz="2200" i="1">
                            <a:latin typeface="Cambria Math" charset="0"/>
                            <a:cs typeface="Times New Roman" panose="02020603050405020304" pitchFamily="18" charset="0"/>
                          </a:rPr>
                        </m:ctrlPr>
                      </m:sSubPr>
                      <m:e>
                        <m:r>
                          <a:rPr lang="en-US" altLang="zh-CN" sz="2200">
                            <a:latin typeface="Cambria Math" panose="02040503050406030204" pitchFamily="18" charset="0"/>
                            <a:cs typeface="Times New Roman" panose="02020603050405020304" pitchFamily="18" charset="0"/>
                          </a:rPr>
                          <m:t>𝜇</m:t>
                        </m:r>
                      </m:e>
                      <m:sub>
                        <m:r>
                          <a:rPr lang="en-US" altLang="zh-CN" sz="2200">
                            <a:latin typeface="Cambria Math" panose="02040503050406030204" pitchFamily="18" charset="0"/>
                            <a:cs typeface="Times New Roman" panose="02020603050405020304" pitchFamily="18" charset="0"/>
                          </a:rPr>
                          <m:t>𝑛</m:t>
                        </m:r>
                      </m:sub>
                    </m:sSub>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𝑛</m:t>
                    </m:r>
                    <m:sSub>
                      <m:sSubPr>
                        <m:ctrlPr>
                          <a:rPr lang="en-US" altLang="zh-CN" sz="2200" i="1">
                            <a:latin typeface="Cambria Math" charset="0"/>
                            <a:cs typeface="Times New Roman" panose="02020603050405020304" pitchFamily="18" charset="0"/>
                          </a:rPr>
                        </m:ctrlPr>
                      </m:sSubPr>
                      <m:e>
                        <m:r>
                          <a:rPr lang="en-US" altLang="zh-CN" sz="2200">
                            <a:latin typeface="Cambria Math" panose="02040503050406030204" pitchFamily="18" charset="0"/>
                            <a:cs typeface="Times New Roman" panose="02020603050405020304" pitchFamily="18" charset="0"/>
                          </a:rPr>
                          <m:t>𝑝</m:t>
                        </m:r>
                      </m:e>
                      <m:sub>
                        <m:r>
                          <a:rPr lang="en-US" altLang="zh-CN" sz="2200">
                            <a:latin typeface="Cambria Math" panose="02040503050406030204" pitchFamily="18" charset="0"/>
                            <a:cs typeface="Times New Roman" panose="02020603050405020304" pitchFamily="18" charset="0"/>
                          </a:rPr>
                          <m:t>𝑛</m:t>
                        </m:r>
                      </m:sub>
                    </m:sSub>
                  </m:oMath>
                </a14:m>
                <a:r>
                  <a:rPr lang="en-US" altLang="zh-CN" sz="2200" dirty="0">
                    <a:latin typeface="Times New Roman" panose="02020603050405020304" pitchFamily="18" charset="0"/>
                    <a:cs typeface="Times New Roman" panose="02020603050405020304" pitchFamily="18" charset="0"/>
                  </a:rPr>
                  <a:t>, then </a:t>
                </a:r>
                <a14:m>
                  <m:oMath xmlns:m="http://schemas.openxmlformats.org/officeDocument/2006/math">
                    <m:sSub>
                      <m:sSubPr>
                        <m:ctrlPr>
                          <a:rPr lang="en-US" altLang="zh-CN" sz="2200" i="1">
                            <a:latin typeface="Cambria Math" charset="0"/>
                            <a:cs typeface="Times New Roman" panose="02020603050405020304" pitchFamily="18" charset="0"/>
                          </a:rPr>
                        </m:ctrlPr>
                      </m:sSubPr>
                      <m:e>
                        <m:r>
                          <a:rPr lang="en-US" altLang="zh-CN" sz="2200">
                            <a:latin typeface="Cambria Math" panose="02040503050406030204" pitchFamily="18" charset="0"/>
                            <a:cs typeface="Times New Roman" panose="02020603050405020304" pitchFamily="18" charset="0"/>
                          </a:rPr>
                          <m:t>𝑝</m:t>
                        </m:r>
                      </m:e>
                      <m:sub>
                        <m:r>
                          <a:rPr lang="en-US" altLang="zh-CN" sz="2200">
                            <a:latin typeface="Cambria Math" panose="02040503050406030204" pitchFamily="18" charset="0"/>
                            <a:cs typeface="Times New Roman" panose="02020603050405020304" pitchFamily="18" charset="0"/>
                          </a:rPr>
                          <m:t>𝑛</m:t>
                        </m:r>
                      </m:sub>
                    </m:sSub>
                    <m:r>
                      <a:rPr lang="en-US" altLang="zh-CN" sz="2200">
                        <a:latin typeface="Cambria Math" panose="02040503050406030204" pitchFamily="18" charset="0"/>
                        <a:cs typeface="Times New Roman" panose="02020603050405020304" pitchFamily="18" charset="0"/>
                      </a:rPr>
                      <m:t>=</m:t>
                    </m:r>
                    <m:box>
                      <m:boxPr>
                        <m:ctrlPr>
                          <a:rPr lang="en-US" altLang="zh-CN" sz="2200" i="1">
                            <a:latin typeface="Cambria Math" charset="0"/>
                            <a:cs typeface="Times New Roman" panose="02020603050405020304" pitchFamily="18" charset="0"/>
                          </a:rPr>
                        </m:ctrlPr>
                      </m:boxPr>
                      <m:e>
                        <m:argPr>
                          <m:argSz m:val="-1"/>
                        </m:argPr>
                        <m:f>
                          <m:fPr>
                            <m:ctrlPr>
                              <a:rPr lang="en-US" altLang="zh-CN" sz="2200" i="1">
                                <a:latin typeface="Cambria Math" charset="0"/>
                                <a:cs typeface="Times New Roman" panose="02020603050405020304" pitchFamily="18" charset="0"/>
                              </a:rPr>
                            </m:ctrlPr>
                          </m:fPr>
                          <m:num>
                            <m:sSub>
                              <m:sSubPr>
                                <m:ctrlPr>
                                  <a:rPr lang="en-US" altLang="zh-CN" sz="2200" i="1">
                                    <a:latin typeface="Cambria Math" charset="0"/>
                                    <a:cs typeface="Times New Roman" panose="02020603050405020304" pitchFamily="18" charset="0"/>
                                  </a:rPr>
                                </m:ctrlPr>
                              </m:sSubPr>
                              <m:e>
                                <m:r>
                                  <a:rPr lang="en-US" altLang="zh-CN" sz="2200">
                                    <a:latin typeface="Cambria Math" panose="02040503050406030204" pitchFamily="18" charset="0"/>
                                    <a:cs typeface="Times New Roman" panose="02020603050405020304" pitchFamily="18" charset="0"/>
                                  </a:rPr>
                                  <m:t>𝜇</m:t>
                                </m:r>
                              </m:e>
                              <m:sub>
                                <m:r>
                                  <a:rPr lang="en-US" altLang="zh-CN" sz="2200">
                                    <a:latin typeface="Cambria Math" panose="02040503050406030204" pitchFamily="18" charset="0"/>
                                    <a:cs typeface="Times New Roman" panose="02020603050405020304" pitchFamily="18" charset="0"/>
                                  </a:rPr>
                                  <m:t>𝑛</m:t>
                                </m:r>
                              </m:sub>
                            </m:sSub>
                          </m:num>
                          <m:den>
                            <m:r>
                              <a:rPr lang="en-US" altLang="zh-CN" sz="2200">
                                <a:latin typeface="Cambria Math" panose="02040503050406030204" pitchFamily="18" charset="0"/>
                                <a:cs typeface="Times New Roman" panose="02020603050405020304" pitchFamily="18" charset="0"/>
                              </a:rPr>
                              <m:t>𝑛</m:t>
                            </m:r>
                          </m:den>
                        </m:f>
                      </m:e>
                    </m:box>
                  </m:oMath>
                </a14:m>
                <a:r>
                  <a:rPr lang="en-US" altLang="zh-CN" sz="2200" dirty="0">
                    <a:latin typeface="Times New Roman" panose="02020603050405020304" pitchFamily="18" charset="0"/>
                    <a:cs typeface="Times New Roman" panose="02020603050405020304" pitchFamily="18" charset="0"/>
                  </a:rPr>
                  <a:t>.  For any fixed </a:t>
                </a:r>
                <a14:m>
                  <m:oMath xmlns:m="http://schemas.openxmlformats.org/officeDocument/2006/math">
                    <m:r>
                      <a:rPr lang="en-US" altLang="zh-CN" sz="2200">
                        <a:latin typeface="Cambria Math" panose="02040503050406030204" pitchFamily="18" charset="0"/>
                        <a:cs typeface="Times New Roman" panose="02020603050405020304" pitchFamily="18" charset="0"/>
                      </a:rPr>
                      <m:t>𝑥</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381223" y="2449995"/>
                <a:ext cx="6615735" cy="465577"/>
              </a:xfrm>
              <a:prstGeom prst="rect">
                <a:avLst/>
              </a:prstGeom>
              <a:blipFill>
                <a:blip r:embed="rId3"/>
                <a:stretch>
                  <a:fillRect l="-1198" t="-9211"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385802" y="2953675"/>
                <a:ext cx="4113947" cy="6910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200" i="1" dirty="0" smtClean="0">
                          <a:latin typeface="Cambria Math"/>
                        </a:rPr>
                        <m:t>𝑏</m:t>
                      </m:r>
                      <m:d>
                        <m:dPr>
                          <m:ctrlPr>
                            <a:rPr lang="en-US" altLang="zh-CN" sz="2200" i="1" dirty="0">
                              <a:latin typeface="Cambria Math" charset="0"/>
                            </a:rPr>
                          </m:ctrlPr>
                        </m:dPr>
                        <m:e>
                          <m:r>
                            <a:rPr lang="en-US" altLang="zh-CN" sz="2200" i="1" dirty="0">
                              <a:latin typeface="Cambria Math"/>
                            </a:rPr>
                            <m:t>𝑥</m:t>
                          </m:r>
                          <m:r>
                            <a:rPr lang="en-US" altLang="zh-CN" sz="2200" i="1" dirty="0">
                              <a:latin typeface="Cambria Math"/>
                            </a:rPr>
                            <m:t>;</m:t>
                          </m:r>
                          <m:r>
                            <a:rPr lang="en-US" altLang="zh-CN" sz="2200" i="1" dirty="0">
                              <a:latin typeface="Cambria Math"/>
                            </a:rPr>
                            <m:t>𝑛</m:t>
                          </m:r>
                          <m:r>
                            <a:rPr lang="en-US" altLang="zh-CN" sz="2200" i="1" dirty="0">
                              <a:latin typeface="Cambria Math"/>
                            </a:rPr>
                            <m:t>, </m:t>
                          </m:r>
                          <m:sSub>
                            <m:sSubPr>
                              <m:ctrlPr>
                                <a:rPr lang="en-US" altLang="zh-CN" sz="2200" i="1" dirty="0">
                                  <a:latin typeface="Cambria Math" charset="0"/>
                                </a:rPr>
                              </m:ctrlPr>
                            </m:sSubPr>
                            <m:e>
                              <m:r>
                                <a:rPr lang="en-US" altLang="zh-CN" sz="2200" i="1" dirty="0">
                                  <a:latin typeface="Cambria Math"/>
                                </a:rPr>
                                <m:t>𝑝</m:t>
                              </m:r>
                            </m:e>
                            <m:sub>
                              <m:r>
                                <a:rPr lang="en-US" altLang="zh-CN" sz="2200" i="1" dirty="0">
                                  <a:latin typeface="Cambria Math"/>
                                </a:rPr>
                                <m:t>𝑛</m:t>
                              </m:r>
                            </m:sub>
                          </m:sSub>
                        </m:e>
                      </m:d>
                      <m:r>
                        <a:rPr lang="en-US" altLang="zh-CN" sz="2200" b="0" i="1" dirty="0" smtClean="0">
                          <a:latin typeface="Cambria Math"/>
                        </a:rPr>
                        <m:t>=</m:t>
                      </m:r>
                      <m:d>
                        <m:dPr>
                          <m:ctrlPr>
                            <a:rPr lang="en-US" altLang="zh-CN" sz="2200" b="0" i="1" dirty="0" smtClean="0">
                              <a:latin typeface="Cambria Math" charset="0"/>
                            </a:rPr>
                          </m:ctrlPr>
                        </m:dPr>
                        <m:e>
                          <m:f>
                            <m:fPr>
                              <m:type m:val="noBar"/>
                              <m:ctrlPr>
                                <a:rPr lang="en-US" altLang="zh-CN" sz="2200" b="0" i="1" dirty="0" smtClean="0">
                                  <a:latin typeface="Cambria Math" charset="0"/>
                                </a:rPr>
                              </m:ctrlPr>
                            </m:fPr>
                            <m:num>
                              <m:r>
                                <a:rPr lang="en-US" altLang="zh-CN" sz="2200" b="0" i="1" dirty="0" smtClean="0">
                                  <a:latin typeface="Cambria Math"/>
                                </a:rPr>
                                <m:t>𝑛</m:t>
                              </m:r>
                            </m:num>
                            <m:den>
                              <m:r>
                                <a:rPr lang="en-US" altLang="zh-CN" sz="2200" b="0" i="1" dirty="0" smtClean="0">
                                  <a:latin typeface="Cambria Math"/>
                                </a:rPr>
                                <m:t>𝑥</m:t>
                              </m:r>
                            </m:den>
                          </m:f>
                        </m:e>
                      </m:d>
                      <m:sSubSup>
                        <m:sSubSupPr>
                          <m:ctrlPr>
                            <a:rPr lang="en-US" altLang="zh-CN" sz="2200" b="0" i="1" dirty="0" smtClean="0">
                              <a:latin typeface="Cambria Math" charset="0"/>
                            </a:rPr>
                          </m:ctrlPr>
                        </m:sSubSupPr>
                        <m:e>
                          <m:r>
                            <a:rPr lang="en-US" altLang="zh-CN" sz="2200" b="0" i="1" dirty="0" smtClean="0">
                              <a:latin typeface="Cambria Math"/>
                            </a:rPr>
                            <m:t>𝑝</m:t>
                          </m:r>
                        </m:e>
                        <m:sub>
                          <m:r>
                            <a:rPr lang="en-US" altLang="zh-CN" sz="2200" b="0" i="1" dirty="0" smtClean="0">
                              <a:latin typeface="Cambria Math"/>
                            </a:rPr>
                            <m:t>𝑛</m:t>
                          </m:r>
                        </m:sub>
                        <m:sup>
                          <m:r>
                            <a:rPr lang="en-US" altLang="zh-CN" sz="2200" b="0" i="1" dirty="0" smtClean="0">
                              <a:latin typeface="Cambria Math"/>
                            </a:rPr>
                            <m:t>𝑥</m:t>
                          </m:r>
                        </m:sup>
                      </m:sSubSup>
                      <m:sSup>
                        <m:sSupPr>
                          <m:ctrlPr>
                            <a:rPr lang="en-US" altLang="zh-CN" sz="2200" b="0" i="1" dirty="0" smtClean="0">
                              <a:latin typeface="Cambria Math" charset="0"/>
                            </a:rPr>
                          </m:ctrlPr>
                        </m:sSupPr>
                        <m:e>
                          <m:d>
                            <m:dPr>
                              <m:ctrlPr>
                                <a:rPr lang="en-US" altLang="zh-CN" sz="2200" b="0" i="1" dirty="0" smtClean="0">
                                  <a:latin typeface="Cambria Math" charset="0"/>
                                </a:rPr>
                              </m:ctrlPr>
                            </m:dPr>
                            <m:e>
                              <m:r>
                                <a:rPr lang="en-US" altLang="zh-CN" sz="2200" b="0" i="1" dirty="0" smtClean="0">
                                  <a:latin typeface="Cambria Math"/>
                                </a:rPr>
                                <m:t>1−</m:t>
                              </m:r>
                              <m:sSub>
                                <m:sSubPr>
                                  <m:ctrlPr>
                                    <a:rPr lang="en-US" altLang="zh-CN" sz="2200" b="0" i="1" dirty="0" smtClean="0">
                                      <a:latin typeface="Cambria Math" charset="0"/>
                                    </a:rPr>
                                  </m:ctrlPr>
                                </m:sSubPr>
                                <m:e>
                                  <m:r>
                                    <a:rPr lang="en-US" altLang="zh-CN" sz="2200" b="0" i="1" dirty="0" smtClean="0">
                                      <a:latin typeface="Cambria Math"/>
                                    </a:rPr>
                                    <m:t>𝑝</m:t>
                                  </m:r>
                                </m:e>
                                <m:sub>
                                  <m:r>
                                    <a:rPr lang="en-US" altLang="zh-CN" sz="2200" b="0" i="1" dirty="0" smtClean="0">
                                      <a:latin typeface="Cambria Math"/>
                                    </a:rPr>
                                    <m:t>𝑛</m:t>
                                  </m:r>
                                </m:sub>
                              </m:sSub>
                            </m:e>
                          </m:d>
                        </m:e>
                        <m:sup>
                          <m:r>
                            <a:rPr lang="en-US" altLang="zh-CN" sz="2200" b="0" i="1" dirty="0" smtClean="0">
                              <a:latin typeface="Cambria Math"/>
                            </a:rPr>
                            <m:t>𝑛</m:t>
                          </m:r>
                          <m:r>
                            <a:rPr lang="en-US" altLang="zh-CN" sz="2200" b="0" i="1" dirty="0" smtClean="0">
                              <a:latin typeface="Cambria Math"/>
                            </a:rPr>
                            <m:t>−</m:t>
                          </m:r>
                          <m:r>
                            <a:rPr lang="en-US" altLang="zh-CN" sz="2200" b="0" i="1" dirty="0" smtClean="0">
                              <a:latin typeface="Cambria Math"/>
                            </a:rPr>
                            <m:t>𝑥</m:t>
                          </m:r>
                        </m:sup>
                      </m:sSup>
                    </m:oMath>
                  </m:oMathPara>
                </a14:m>
                <a:endParaRPr lang="en-US" altLang="zh-CN" sz="2200" b="0" dirty="0"/>
              </a:p>
            </p:txBody>
          </p:sp>
        </mc:Choice>
        <mc:Fallback xmlns="">
          <p:sp>
            <p:nvSpPr>
              <p:cNvPr id="7" name="矩形 6"/>
              <p:cNvSpPr>
                <a:spLocks noRot="1" noChangeAspect="1" noMove="1" noResize="1" noEditPoints="1" noAdjustHandles="1" noChangeArrowheads="1" noChangeShapeType="1" noTextEdit="1"/>
              </p:cNvSpPr>
              <p:nvPr/>
            </p:nvSpPr>
            <p:spPr>
              <a:xfrm>
                <a:off x="1385802" y="2953675"/>
                <a:ext cx="4113947" cy="691087"/>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622087" y="3784253"/>
                <a:ext cx="4495141" cy="5453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𝑛</m:t>
                              </m:r>
                              <m:r>
                                <a:rPr lang="en-US" altLang="zh-CN" sz="2200" b="0" i="1" smtClean="0">
                                  <a:latin typeface="Cambria Math"/>
                                </a:rPr>
                                <m:t>(</m:t>
                              </m:r>
                              <m:r>
                                <a:rPr lang="en-US" altLang="zh-CN" sz="2200" b="0" i="1" smtClean="0">
                                  <a:latin typeface="Cambria Math"/>
                                </a:rPr>
                                <m:t>𝑛</m:t>
                              </m:r>
                              <m:r>
                                <a:rPr lang="en-US" altLang="zh-CN" sz="2200" b="0" i="1" smtClean="0">
                                  <a:latin typeface="Cambria Math"/>
                                </a:rPr>
                                <m:t>−1)⋯(</m:t>
                              </m:r>
                              <m:r>
                                <a:rPr lang="en-US" altLang="zh-CN" sz="2200" b="0" i="1" smtClean="0">
                                  <a:latin typeface="Cambria Math"/>
                                </a:rPr>
                                <m:t>𝑛</m:t>
                              </m:r>
                              <m:r>
                                <a:rPr lang="en-US" altLang="zh-CN" sz="2200" b="0" i="1" smtClean="0">
                                  <a:latin typeface="Cambria Math"/>
                                </a:rPr>
                                <m:t>−</m:t>
                              </m:r>
                              <m:r>
                                <a:rPr lang="en-US" altLang="zh-CN" sz="2200" b="0" i="1" smtClean="0">
                                  <a:latin typeface="Cambria Math"/>
                                </a:rPr>
                                <m:t>𝑥</m:t>
                              </m:r>
                              <m:r>
                                <a:rPr lang="en-US" altLang="zh-CN" sz="2200" b="0" i="1" smtClean="0">
                                  <a:latin typeface="Cambria Math"/>
                                </a:rPr>
                                <m:t>+1)</m:t>
                              </m:r>
                            </m:num>
                            <m:den>
                              <m:r>
                                <a:rPr lang="en-US" altLang="zh-CN" sz="2200" b="0" i="1" smtClean="0">
                                  <a:latin typeface="Cambria Math"/>
                                </a:rPr>
                                <m:t>𝑥</m:t>
                              </m:r>
                              <m:r>
                                <a:rPr lang="en-US" altLang="zh-CN" sz="2200" b="0" i="1" smtClean="0">
                                  <a:latin typeface="Cambria Math"/>
                                </a:rPr>
                                <m:t>!</m:t>
                              </m:r>
                            </m:den>
                          </m:f>
                        </m:e>
                      </m:box>
                      <m:r>
                        <a:rPr lang="en-US" altLang="zh-CN" sz="2200" i="1">
                          <a:latin typeface="Cambria Math"/>
                          <a:ea typeface="Cambria Math"/>
                        </a:rPr>
                        <m:t>∙</m:t>
                      </m:r>
                      <m:sSup>
                        <m:sSupPr>
                          <m:ctrlPr>
                            <a:rPr lang="en-US" altLang="zh-CN" sz="2200" i="1" smtClean="0">
                              <a:latin typeface="Cambria Math" charset="0"/>
                              <a:ea typeface="Cambria Math"/>
                            </a:rPr>
                          </m:ctrlPr>
                        </m:sSupPr>
                        <m:e>
                          <m:d>
                            <m:dPr>
                              <m:ctrlPr>
                                <a:rPr lang="en-US" altLang="zh-CN" sz="2200" i="1">
                                  <a:latin typeface="Cambria Math" charset="0"/>
                                  <a:ea typeface="Cambria Math"/>
                                </a:rPr>
                              </m:ctrlPr>
                            </m:dPr>
                            <m:e>
                              <m:box>
                                <m:boxPr>
                                  <m:ctrlPr>
                                    <a:rPr lang="en-US" altLang="zh-CN" sz="2200" i="1" smtClean="0">
                                      <a:latin typeface="Cambria Math" charset="0"/>
                                      <a:ea typeface="Cambria Math"/>
                                    </a:rPr>
                                  </m:ctrlPr>
                                </m:boxPr>
                                <m:e>
                                  <m:argPr>
                                    <m:argSz m:val="-1"/>
                                  </m:argPr>
                                  <m:f>
                                    <m:fPr>
                                      <m:ctrlPr>
                                        <a:rPr lang="en-US" altLang="zh-CN" sz="2200" i="1" smtClean="0">
                                          <a:latin typeface="Cambria Math" charset="0"/>
                                          <a:ea typeface="Cambria Math"/>
                                        </a:rPr>
                                      </m:ctrlPr>
                                    </m:fPr>
                                    <m:num>
                                      <m:sSub>
                                        <m:sSubPr>
                                          <m:ctrlPr>
                                            <a:rPr lang="en-US" altLang="zh-CN" sz="2200" b="0" i="1" smtClean="0">
                                              <a:latin typeface="Cambria Math" charset="0"/>
                                              <a:ea typeface="Cambria Math"/>
                                            </a:rPr>
                                          </m:ctrlPr>
                                        </m:sSubPr>
                                        <m:e>
                                          <m:r>
                                            <a:rPr lang="en-US" altLang="zh-CN" sz="2200" b="0" i="1" smtClean="0">
                                              <a:latin typeface="Cambria Math"/>
                                              <a:ea typeface="Cambria Math"/>
                                            </a:rPr>
                                            <m:t>𝜇</m:t>
                                          </m:r>
                                        </m:e>
                                        <m:sub>
                                          <m:r>
                                            <a:rPr lang="en-US" altLang="zh-CN" sz="2200" b="0" i="1" smtClean="0">
                                              <a:latin typeface="Cambria Math"/>
                                              <a:ea typeface="Cambria Math"/>
                                            </a:rPr>
                                            <m:t>𝑛</m:t>
                                          </m:r>
                                        </m:sub>
                                      </m:sSub>
                                    </m:num>
                                    <m:den>
                                      <m:r>
                                        <a:rPr lang="en-US" altLang="zh-CN" sz="2200" b="0" i="1" smtClean="0">
                                          <a:latin typeface="Cambria Math"/>
                                          <a:ea typeface="Cambria Math"/>
                                        </a:rPr>
                                        <m:t>𝑛</m:t>
                                      </m:r>
                                    </m:den>
                                  </m:f>
                                </m:e>
                              </m:box>
                            </m:e>
                          </m:d>
                        </m:e>
                        <m:sup>
                          <m:r>
                            <a:rPr lang="en-US" altLang="zh-CN" sz="2200" b="0" i="1" smtClean="0">
                              <a:latin typeface="Cambria Math"/>
                              <a:ea typeface="Cambria Math"/>
                            </a:rPr>
                            <m:t>𝑥</m:t>
                          </m:r>
                        </m:sup>
                      </m:sSup>
                      <m:r>
                        <a:rPr lang="en-US" altLang="zh-CN" sz="2200" i="1">
                          <a:latin typeface="Cambria Math"/>
                          <a:ea typeface="Cambria Math"/>
                        </a:rPr>
                        <m:t>∙</m:t>
                      </m:r>
                      <m:sSup>
                        <m:sSupPr>
                          <m:ctrlPr>
                            <a:rPr lang="en-US" altLang="zh-CN" sz="2200" i="1">
                              <a:latin typeface="Cambria Math" charset="0"/>
                            </a:rPr>
                          </m:ctrlPr>
                        </m:sSupPr>
                        <m:e>
                          <m:box>
                            <m:boxPr>
                              <m:ctrlPr>
                                <a:rPr lang="en-US" altLang="zh-CN" sz="2200" i="1">
                                  <a:latin typeface="Cambria Math" charset="0"/>
                                </a:rPr>
                              </m:ctrlPr>
                            </m:boxPr>
                            <m:e>
                              <m:argPr>
                                <m:argSz m:val="-1"/>
                              </m:argPr>
                              <m:d>
                                <m:dPr>
                                  <m:ctrlPr>
                                    <a:rPr lang="en-US" altLang="zh-CN" sz="2200" i="1">
                                      <a:latin typeface="Cambria Math" charset="0"/>
                                      <a:ea typeface="Cambria Math"/>
                                    </a:rPr>
                                  </m:ctrlPr>
                                </m:dPr>
                                <m:e>
                                  <m:r>
                                    <a:rPr lang="en-US" altLang="zh-CN" sz="2200" i="1">
                                      <a:latin typeface="Cambria Math"/>
                                      <a:ea typeface="Cambria Math"/>
                                    </a:rPr>
                                    <m:t>1−</m:t>
                                  </m:r>
                                  <m:box>
                                    <m:boxPr>
                                      <m:ctrlPr>
                                        <a:rPr lang="en-US" altLang="zh-CN" sz="2200" i="1">
                                          <a:latin typeface="Cambria Math" charset="0"/>
                                          <a:ea typeface="Cambria Math"/>
                                        </a:rPr>
                                      </m:ctrlPr>
                                    </m:boxPr>
                                    <m:e>
                                      <m:argPr>
                                        <m:argSz m:val="-1"/>
                                      </m:argPr>
                                      <m:f>
                                        <m:fPr>
                                          <m:ctrlPr>
                                            <a:rPr lang="en-US" altLang="zh-CN" sz="2200" i="1">
                                              <a:latin typeface="Cambria Math" charset="0"/>
                                              <a:ea typeface="Cambria Math"/>
                                            </a:rPr>
                                          </m:ctrlPr>
                                        </m:fPr>
                                        <m:num>
                                          <m:sSub>
                                            <m:sSubPr>
                                              <m:ctrlPr>
                                                <a:rPr lang="en-US" altLang="zh-CN" sz="2200" i="1">
                                                  <a:latin typeface="Cambria Math" charset="0"/>
                                                  <a:ea typeface="Cambria Math"/>
                                                </a:rPr>
                                              </m:ctrlPr>
                                            </m:sSubPr>
                                            <m:e>
                                              <m:r>
                                                <a:rPr lang="en-US" altLang="zh-CN" sz="2200" i="1">
                                                  <a:latin typeface="Cambria Math"/>
                                                  <a:ea typeface="Cambria Math"/>
                                                </a:rPr>
                                                <m:t>𝜇</m:t>
                                              </m:r>
                                            </m:e>
                                            <m:sub>
                                              <m:r>
                                                <a:rPr lang="en-US" altLang="zh-CN" sz="2200" i="1">
                                                  <a:latin typeface="Cambria Math"/>
                                                  <a:ea typeface="Cambria Math"/>
                                                </a:rPr>
                                                <m:t>𝑛</m:t>
                                              </m:r>
                                            </m:sub>
                                          </m:sSub>
                                        </m:num>
                                        <m:den>
                                          <m:r>
                                            <a:rPr lang="en-US" altLang="zh-CN" sz="2200" i="1">
                                              <a:latin typeface="Cambria Math"/>
                                              <a:ea typeface="Cambria Math"/>
                                            </a:rPr>
                                            <m:t>𝑛</m:t>
                                          </m:r>
                                        </m:den>
                                      </m:f>
                                    </m:e>
                                  </m:box>
                                </m:e>
                              </m:d>
                            </m:e>
                          </m:box>
                        </m:e>
                        <m:sup>
                          <m:r>
                            <a:rPr lang="en-US" altLang="zh-CN" sz="2200" i="1">
                              <a:latin typeface="Cambria Math"/>
                            </a:rPr>
                            <m:t>𝑛</m:t>
                          </m:r>
                          <m:r>
                            <a:rPr lang="en-US" altLang="zh-CN" sz="2200" i="1">
                              <a:latin typeface="Cambria Math"/>
                            </a:rPr>
                            <m:t>−</m:t>
                          </m:r>
                          <m:r>
                            <a:rPr lang="en-US" altLang="zh-CN" sz="2200" i="1">
                              <a:latin typeface="Cambria Math"/>
                            </a:rPr>
                            <m:t>𝑥</m:t>
                          </m:r>
                        </m:sup>
                      </m:sSup>
                    </m:oMath>
                  </m:oMathPara>
                </a14:m>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622087" y="3784253"/>
                <a:ext cx="4495141" cy="545342"/>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694922" y="4459328"/>
                <a:ext cx="3988336" cy="6790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r>
                                <a:rPr lang="en-US" altLang="zh-CN" sz="2200" b="0" i="1" smtClean="0">
                                  <a:latin typeface="Cambria Math"/>
                                </a:rPr>
                                <m:t>(1−</m:t>
                              </m:r>
                              <m:f>
                                <m:fPr>
                                  <m:ctrlPr>
                                    <a:rPr lang="en-US" altLang="zh-CN" sz="2200" b="0" i="1" smtClean="0">
                                      <a:latin typeface="Cambria Math" charset="0"/>
                                    </a:rPr>
                                  </m:ctrlPr>
                                </m:fPr>
                                <m:num>
                                  <m:r>
                                    <a:rPr lang="en-US" altLang="zh-CN" sz="2200" b="0" i="1" smtClean="0">
                                      <a:latin typeface="Cambria Math"/>
                                    </a:rPr>
                                    <m:t>1</m:t>
                                  </m:r>
                                </m:num>
                                <m:den>
                                  <m:r>
                                    <a:rPr lang="en-US" altLang="zh-CN" sz="2200" b="0" i="1" smtClean="0">
                                      <a:latin typeface="Cambria Math"/>
                                    </a:rPr>
                                    <m:t>𝑛</m:t>
                                  </m:r>
                                </m:den>
                              </m:f>
                              <m:r>
                                <a:rPr lang="en-US" altLang="zh-CN" sz="2200" b="0" i="1" smtClean="0">
                                  <a:latin typeface="Cambria Math"/>
                                </a:rPr>
                                <m:t>)⋯(1−</m:t>
                              </m:r>
                              <m:f>
                                <m:fPr>
                                  <m:ctrlPr>
                                    <a:rPr lang="en-US" altLang="zh-CN" sz="2200" b="0" i="1" smtClean="0">
                                      <a:latin typeface="Cambria Math" charset="0"/>
                                    </a:rPr>
                                  </m:ctrlPr>
                                </m:fPr>
                                <m:num>
                                  <m:r>
                                    <a:rPr lang="en-US" altLang="zh-CN" sz="2200" b="0" i="1" smtClean="0">
                                      <a:latin typeface="Cambria Math"/>
                                    </a:rPr>
                                    <m:t>𝑥</m:t>
                                  </m:r>
                                  <m:r>
                                    <a:rPr lang="en-US" altLang="zh-CN" sz="2200" b="0" i="1" smtClean="0">
                                      <a:latin typeface="Cambria Math"/>
                                    </a:rPr>
                                    <m:t>−1</m:t>
                                  </m:r>
                                </m:num>
                                <m:den>
                                  <m:r>
                                    <a:rPr lang="en-US" altLang="zh-CN" sz="2200" b="0" i="1" smtClean="0">
                                      <a:latin typeface="Cambria Math"/>
                                    </a:rPr>
                                    <m:t>𝑛</m:t>
                                  </m:r>
                                </m:den>
                              </m:f>
                              <m:r>
                                <a:rPr lang="en-US" altLang="zh-CN" sz="2200" b="0" i="1" smtClean="0">
                                  <a:latin typeface="Cambria Math"/>
                                </a:rPr>
                                <m:t>)</m:t>
                              </m:r>
                            </m:num>
                            <m:den>
                              <m:r>
                                <a:rPr lang="en-US" altLang="zh-CN" sz="2200" b="0" i="1" smtClean="0">
                                  <a:latin typeface="Cambria Math"/>
                                </a:rPr>
                                <m:t>𝑥</m:t>
                              </m:r>
                              <m:r>
                                <a:rPr lang="en-US" altLang="zh-CN" sz="2200" b="0" i="1" smtClean="0">
                                  <a:latin typeface="Cambria Math"/>
                                </a:rPr>
                                <m:t>!</m:t>
                              </m:r>
                            </m:den>
                          </m:f>
                        </m:e>
                      </m:box>
                      <m:r>
                        <a:rPr lang="en-US" altLang="zh-CN" sz="2200" b="0" i="1" smtClean="0">
                          <a:latin typeface="Cambria Math"/>
                          <a:ea typeface="Cambria Math"/>
                        </a:rPr>
                        <m:t>∙</m:t>
                      </m:r>
                      <m:sSubSup>
                        <m:sSubSupPr>
                          <m:ctrlPr>
                            <a:rPr lang="en-US" altLang="zh-CN" sz="2200" b="0" i="1" smtClean="0">
                              <a:latin typeface="Cambria Math" charset="0"/>
                              <a:ea typeface="Cambria Math"/>
                            </a:rPr>
                          </m:ctrlPr>
                        </m:sSubSupPr>
                        <m:e>
                          <m:r>
                            <a:rPr lang="zh-CN" altLang="en-US" sz="2200" b="0" i="1" smtClean="0">
                              <a:latin typeface="Cambria Math"/>
                              <a:ea typeface="Cambria Math"/>
                            </a:rPr>
                            <m:t>𝜇</m:t>
                          </m:r>
                        </m:e>
                        <m:sub>
                          <m:r>
                            <a:rPr lang="en-US" altLang="zh-CN" sz="2200" b="0" i="1" smtClean="0">
                              <a:latin typeface="Cambria Math"/>
                              <a:ea typeface="Cambria Math"/>
                            </a:rPr>
                            <m:t>𝑛</m:t>
                          </m:r>
                        </m:sub>
                        <m:sup>
                          <m:r>
                            <a:rPr lang="en-US" altLang="zh-CN" sz="2200" b="0" i="1" smtClean="0">
                              <a:latin typeface="Cambria Math"/>
                              <a:ea typeface="Cambria Math"/>
                            </a:rPr>
                            <m:t>𝑥</m:t>
                          </m:r>
                        </m:sup>
                      </m:sSubSup>
                      <m:r>
                        <a:rPr lang="en-US" altLang="zh-CN" sz="2200" b="0" i="1" smtClean="0">
                          <a:latin typeface="Cambria Math"/>
                          <a:ea typeface="Cambria Math"/>
                        </a:rPr>
                        <m:t>∙</m:t>
                      </m:r>
                      <m:sSup>
                        <m:sSupPr>
                          <m:ctrlPr>
                            <a:rPr lang="en-US" altLang="zh-CN" sz="2200" i="1">
                              <a:latin typeface="Cambria Math" charset="0"/>
                            </a:rPr>
                          </m:ctrlPr>
                        </m:sSupPr>
                        <m:e>
                          <m:box>
                            <m:boxPr>
                              <m:ctrlPr>
                                <a:rPr lang="en-US" altLang="zh-CN" sz="2200" i="1">
                                  <a:latin typeface="Cambria Math" charset="0"/>
                                </a:rPr>
                              </m:ctrlPr>
                            </m:boxPr>
                            <m:e>
                              <m:argPr>
                                <m:argSz m:val="-1"/>
                              </m:argPr>
                              <m:d>
                                <m:dPr>
                                  <m:ctrlPr>
                                    <a:rPr lang="en-US" altLang="zh-CN" sz="2200" i="1">
                                      <a:latin typeface="Cambria Math" charset="0"/>
                                      <a:ea typeface="Cambria Math"/>
                                    </a:rPr>
                                  </m:ctrlPr>
                                </m:dPr>
                                <m:e>
                                  <m:r>
                                    <a:rPr lang="en-US" altLang="zh-CN" sz="2200" i="1">
                                      <a:latin typeface="Cambria Math"/>
                                      <a:ea typeface="Cambria Math"/>
                                    </a:rPr>
                                    <m:t>1−</m:t>
                                  </m:r>
                                  <m:box>
                                    <m:boxPr>
                                      <m:ctrlPr>
                                        <a:rPr lang="en-US" altLang="zh-CN" sz="2200" i="1">
                                          <a:latin typeface="Cambria Math" charset="0"/>
                                          <a:ea typeface="Cambria Math"/>
                                        </a:rPr>
                                      </m:ctrlPr>
                                    </m:boxPr>
                                    <m:e>
                                      <m:argPr>
                                        <m:argSz m:val="-1"/>
                                      </m:argPr>
                                      <m:f>
                                        <m:fPr>
                                          <m:ctrlPr>
                                            <a:rPr lang="en-US" altLang="zh-CN" sz="2200" i="1">
                                              <a:latin typeface="Cambria Math" charset="0"/>
                                              <a:ea typeface="Cambria Math"/>
                                            </a:rPr>
                                          </m:ctrlPr>
                                        </m:fPr>
                                        <m:num>
                                          <m:sSub>
                                            <m:sSubPr>
                                              <m:ctrlPr>
                                                <a:rPr lang="en-US" altLang="zh-CN" sz="2200" i="1">
                                                  <a:latin typeface="Cambria Math" charset="0"/>
                                                  <a:ea typeface="Cambria Math"/>
                                                </a:rPr>
                                              </m:ctrlPr>
                                            </m:sSubPr>
                                            <m:e>
                                              <m:r>
                                                <a:rPr lang="en-US" altLang="zh-CN" sz="2200" i="1">
                                                  <a:latin typeface="Cambria Math"/>
                                                  <a:ea typeface="Cambria Math"/>
                                                </a:rPr>
                                                <m:t>𝜇</m:t>
                                              </m:r>
                                            </m:e>
                                            <m:sub>
                                              <m:r>
                                                <a:rPr lang="en-US" altLang="zh-CN" sz="2200" i="1">
                                                  <a:latin typeface="Cambria Math"/>
                                                  <a:ea typeface="Cambria Math"/>
                                                </a:rPr>
                                                <m:t>𝑛</m:t>
                                              </m:r>
                                            </m:sub>
                                          </m:sSub>
                                        </m:num>
                                        <m:den>
                                          <m:r>
                                            <a:rPr lang="en-US" altLang="zh-CN" sz="2200" i="1">
                                              <a:latin typeface="Cambria Math"/>
                                              <a:ea typeface="Cambria Math"/>
                                            </a:rPr>
                                            <m:t>𝑛</m:t>
                                          </m:r>
                                        </m:den>
                                      </m:f>
                                    </m:e>
                                  </m:box>
                                </m:e>
                              </m:d>
                            </m:e>
                          </m:box>
                        </m:e>
                        <m:sup>
                          <m:r>
                            <a:rPr lang="en-US" altLang="zh-CN" sz="2200" i="1">
                              <a:latin typeface="Cambria Math"/>
                            </a:rPr>
                            <m:t>𝑛</m:t>
                          </m:r>
                          <m:r>
                            <a:rPr lang="en-US" altLang="zh-CN" sz="2200" i="1">
                              <a:latin typeface="Cambria Math"/>
                            </a:rPr>
                            <m:t>−</m:t>
                          </m:r>
                          <m:r>
                            <a:rPr lang="en-US" altLang="zh-CN" sz="2200" i="1">
                              <a:latin typeface="Cambria Math"/>
                            </a:rPr>
                            <m:t>𝑥</m:t>
                          </m:r>
                        </m:sup>
                      </m:sSup>
                    </m:oMath>
                  </m:oMathPara>
                </a14:m>
                <a:endParaRPr lang="zh-CN" altLang="en-US" sz="2200" dirty="0">
                  <a:latin typeface="+mj-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694922" y="4459328"/>
                <a:ext cx="3988336" cy="679032"/>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760990" y="5314422"/>
                <a:ext cx="1343509" cy="605102"/>
              </a:xfrm>
              <a:prstGeom prst="rect">
                <a:avLst/>
              </a:prstGeom>
              <a:noFill/>
            </p:spPr>
            <p:txBody>
              <a:bodyPr wrap="none" rtlCol="0">
                <a:spAutoFit/>
              </a:bodyPr>
              <a:lstStyle/>
              <a:p>
                <a14:m>
                  <m:oMath xmlns:m="http://schemas.openxmlformats.org/officeDocument/2006/math">
                    <m:r>
                      <a:rPr lang="zh-CN" altLang="en-US" sz="2200" i="1" smtClean="0">
                        <a:latin typeface="Cambria Math"/>
                      </a:rPr>
                      <m:t>→</m:t>
                    </m:r>
                    <m:f>
                      <m:fPr>
                        <m:ctrlPr>
                          <a:rPr lang="en-US" altLang="zh-CN" sz="2200" i="1">
                            <a:latin typeface="Cambria Math" charset="0"/>
                          </a:rPr>
                        </m:ctrlPr>
                      </m:fPr>
                      <m:num>
                        <m:sSup>
                          <m:sSupPr>
                            <m:ctrlPr>
                              <a:rPr lang="en-US" altLang="zh-CN" sz="2200" i="1">
                                <a:latin typeface="Cambria Math" charset="0"/>
                              </a:rPr>
                            </m:ctrlPr>
                          </m:sSupPr>
                          <m:e>
                            <m:r>
                              <a:rPr lang="en-US" altLang="zh-CN" sz="2200" i="1">
                                <a:latin typeface="Cambria Math"/>
                              </a:rPr>
                              <m:t>𝑒</m:t>
                            </m:r>
                          </m:e>
                          <m:sup>
                            <m:r>
                              <a:rPr lang="en-US" altLang="zh-CN" sz="2200" i="1">
                                <a:latin typeface="Cambria Math"/>
                              </a:rPr>
                              <m:t>−</m:t>
                            </m:r>
                            <m:r>
                              <a:rPr lang="en-US" altLang="zh-CN" sz="2200" i="1">
                                <a:latin typeface="Cambria Math"/>
                              </a:rPr>
                              <m:t>𝜇</m:t>
                            </m:r>
                          </m:sup>
                        </m:sSup>
                        <m:r>
                          <a:rPr lang="en-US" altLang="zh-CN" sz="2200" i="1">
                            <a:latin typeface="Cambria Math"/>
                            <a:ea typeface="Cambria Math"/>
                          </a:rPr>
                          <m:t>∙</m:t>
                        </m:r>
                        <m:sSup>
                          <m:sSupPr>
                            <m:ctrlPr>
                              <a:rPr lang="en-US" altLang="zh-CN" sz="2200" i="1">
                                <a:latin typeface="Cambria Math" charset="0"/>
                                <a:ea typeface="Cambria Math"/>
                              </a:rPr>
                            </m:ctrlPr>
                          </m:sSupPr>
                          <m:e>
                            <m:r>
                              <a:rPr lang="en-US" altLang="zh-CN" sz="2200" i="1">
                                <a:latin typeface="Cambria Math"/>
                                <a:ea typeface="Cambria Math"/>
                              </a:rPr>
                              <m:t>𝜇</m:t>
                            </m:r>
                          </m:e>
                          <m:sup>
                            <m:r>
                              <a:rPr lang="en-US" altLang="zh-CN" sz="2200" i="1">
                                <a:latin typeface="Cambria Math"/>
                                <a:ea typeface="Cambria Math"/>
                              </a:rPr>
                              <m:t>𝑥</m:t>
                            </m:r>
                          </m:sup>
                        </m:sSup>
                      </m:num>
                      <m:den>
                        <m:r>
                          <a:rPr lang="en-US" altLang="zh-CN" sz="2200" i="1">
                            <a:latin typeface="Cambria Math"/>
                          </a:rPr>
                          <m:t>𝑥</m:t>
                        </m:r>
                        <m:r>
                          <a:rPr lang="en-US" altLang="zh-CN" sz="2200" i="1">
                            <a:latin typeface="Cambria Math"/>
                          </a:rPr>
                          <m:t>!</m:t>
                        </m:r>
                      </m:den>
                    </m:f>
                  </m:oMath>
                </a14:m>
                <a:r>
                  <a:rPr lang="zh-CN" altLang="en-US" sz="2200" dirty="0">
                    <a:latin typeface="+mj-lt"/>
                  </a:rPr>
                  <a:t> </a:t>
                </a:r>
                <a:r>
                  <a:rPr lang="en-US" altLang="zh-CN" sz="2200" dirty="0">
                    <a:latin typeface="+mj-lt"/>
                  </a:rPr>
                  <a:t>.</a:t>
                </a:r>
                <a:endParaRPr lang="zh-CN" altLang="en-US" sz="2200" dirty="0">
                  <a:latin typeface="+mj-l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760990" y="5314422"/>
                <a:ext cx="1343509" cy="605102"/>
              </a:xfrm>
              <a:prstGeom prst="rect">
                <a:avLst/>
              </a:prstGeom>
              <a:blipFill rotWithShape="1">
                <a:blip r:embed="rId7"/>
                <a:stretch>
                  <a:fillRect r="-5455" b="-7071"/>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xmlns="" id="{91527EFC-B592-4083-8509-4939B80C9232}"/>
              </a:ext>
            </a:extLst>
          </p:cNvPr>
          <p:cNvSpPr>
            <a:spLocks noGrp="1"/>
          </p:cNvSpPr>
          <p:nvPr>
            <p:ph type="sldNum" sz="quarter" idx="11"/>
          </p:nvPr>
        </p:nvSpPr>
        <p:spPr/>
        <p:txBody>
          <a:bodyPr/>
          <a:lstStyle/>
          <a:p>
            <a:pPr>
              <a:defRPr/>
            </a:pPr>
            <a:fld id="{DF2308B0-52A9-437D-9700-D7B37876F5B1}" type="slidenum">
              <a:rPr lang="zh-CN" altLang="en-US" smtClean="0"/>
              <a:pPr>
                <a:defRPr/>
              </a:pPr>
              <a:t>87</a:t>
            </a:fld>
            <a:endParaRPr lang="en-US" altLang="zh-CN" dirty="0"/>
          </a:p>
        </p:txBody>
      </p:sp>
    </p:spTree>
    <p:extLst>
      <p:ext uri="{BB962C8B-B14F-4D97-AF65-F5344CB8AC3E}">
        <p14:creationId xmlns:p14="http://schemas.microsoft.com/office/powerpoint/2010/main" val="319131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arn(inVertical)">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375618" y="1673805"/>
                <a:ext cx="8145904"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According to this proposition, in any binomial experiment in which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𝑛</m:t>
                    </m:r>
                  </m:oMath>
                </a14:m>
                <a:r>
                  <a:rPr lang="en-US" altLang="zh-CN" sz="2200" dirty="0">
                    <a:latin typeface="Times New Roman" panose="02020603050405020304" pitchFamily="18" charset="0"/>
                    <a:cs typeface="Times New Roman" panose="02020603050405020304" pitchFamily="18" charset="0"/>
                  </a:rPr>
                  <a:t> is large and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𝑝</m:t>
                    </m:r>
                  </m:oMath>
                </a14:m>
                <a:r>
                  <a:rPr lang="en-US" altLang="zh-CN" sz="2200" dirty="0">
                    <a:latin typeface="Times New Roman" panose="02020603050405020304" pitchFamily="18" charset="0"/>
                    <a:cs typeface="Times New Roman" panose="02020603050405020304" pitchFamily="18" charset="0"/>
                  </a:rPr>
                  <a:t> is small, </a:t>
                </a:r>
                <a14:m>
                  <m:oMath xmlns:m="http://schemas.openxmlformats.org/officeDocument/2006/math">
                    <m:r>
                      <a:rPr lang="en-US" altLang="zh-CN" sz="2200">
                        <a:latin typeface="Cambria Math" panose="02040503050406030204" pitchFamily="18" charset="0"/>
                        <a:cs typeface="Times New Roman" panose="02020603050405020304" pitchFamily="18" charset="0"/>
                      </a:rPr>
                      <m:t>𝑏</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𝑥</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𝑛</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𝑝</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𝑝</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𝑥</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𝜇</m:t>
                    </m:r>
                    <m:r>
                      <a:rPr lang="en-US" altLang="zh-CN" sz="2200">
                        <a:latin typeface="Cambria Math" panose="02040503050406030204" pitchFamily="18" charset="0"/>
                        <a:cs typeface="Times New Roman" panose="02020603050405020304" pitchFamily="18" charset="0"/>
                      </a:rPr>
                      <m:t>)</m:t>
                    </m:r>
                  </m:oMath>
                </a14:m>
                <a:r>
                  <a:rPr lang="en-US" altLang="zh-CN" sz="2200" dirty="0">
                    <a:latin typeface="Times New Roman" panose="02020603050405020304" pitchFamily="18" charset="0"/>
                    <a:cs typeface="Times New Roman" panose="02020603050405020304" pitchFamily="18" charset="0"/>
                  </a:rPr>
                  <a:t> , where </a:t>
                </a:r>
                <a14:m>
                  <m:oMath xmlns:m="http://schemas.openxmlformats.org/officeDocument/2006/math">
                    <m:r>
                      <a:rPr lang="en-US" altLang="zh-CN" sz="2200">
                        <a:latin typeface="Cambria Math" panose="02040503050406030204" pitchFamily="18" charset="0"/>
                        <a:cs typeface="Times New Roman" panose="02020603050405020304" pitchFamily="18" charset="0"/>
                      </a:rPr>
                      <m:t>𝜇</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𝑛𝑝</m:t>
                    </m:r>
                  </m:oMath>
                </a14:m>
                <a:r>
                  <a:rPr lang="en-US" altLang="zh-CN" sz="2200" dirty="0">
                    <a:latin typeface="Times New Roman" panose="02020603050405020304" pitchFamily="18" charset="0"/>
                    <a:cs typeface="Times New Roman" panose="02020603050405020304" pitchFamily="18" charset="0"/>
                  </a:rPr>
                  <a:t> .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375618" y="1673805"/>
                <a:ext cx="8145904" cy="769441"/>
              </a:xfrm>
              <a:prstGeom prst="rect">
                <a:avLst/>
              </a:prstGeom>
              <a:blipFill>
                <a:blip r:embed="rId2"/>
                <a:stretch>
                  <a:fillRect l="-973" t="-5556"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75617" y="2811026"/>
                <a:ext cx="8145905"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As a rule, this approximation can safely be applied if </a:t>
                </a:r>
                <a14:m>
                  <m:oMath xmlns:m="http://schemas.openxmlformats.org/officeDocument/2006/math">
                    <m:r>
                      <a:rPr lang="en-US" altLang="zh-CN" sz="2200">
                        <a:latin typeface="Cambria Math" panose="02040503050406030204" pitchFamily="18" charset="0"/>
                        <a:cs typeface="Times New Roman" panose="02020603050405020304" pitchFamily="18" charset="0"/>
                      </a:rPr>
                      <m:t>𝑛</m:t>
                    </m:r>
                    <m:r>
                      <a:rPr lang="en-US" altLang="zh-CN" sz="2200">
                        <a:latin typeface="Cambria Math" panose="02040503050406030204" pitchFamily="18" charset="0"/>
                        <a:cs typeface="Times New Roman" panose="02020603050405020304" pitchFamily="18" charset="0"/>
                      </a:rPr>
                      <m:t>&gt;50</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200">
                        <a:latin typeface="Cambria Math" panose="02040503050406030204" pitchFamily="18" charset="0"/>
                        <a:cs typeface="Times New Roman" panose="02020603050405020304" pitchFamily="18" charset="0"/>
                      </a:rPr>
                      <m:t>𝑛𝑝</m:t>
                    </m:r>
                    <m:r>
                      <a:rPr lang="en-US" altLang="zh-CN" sz="2200">
                        <a:latin typeface="Cambria Math" panose="02040503050406030204" pitchFamily="18" charset="0"/>
                        <a:cs typeface="Times New Roman" panose="02020603050405020304" pitchFamily="18" charset="0"/>
                      </a:rPr>
                      <m:t>&lt;5</m:t>
                    </m:r>
                  </m:oMath>
                </a14:m>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a:latin typeface="Cambria Math" panose="02040503050406030204" pitchFamily="18" charset="0"/>
                        <a:cs typeface="Times New Roman" panose="02020603050405020304" pitchFamily="18" charset="0"/>
                      </a:rPr>
                      <m:t>𝑛</m:t>
                    </m:r>
                  </m:oMath>
                </a14:m>
                <a:r>
                  <a:rPr lang="en-US" altLang="zh-CN" sz="2200" dirty="0">
                    <a:latin typeface="Times New Roman" panose="02020603050405020304" pitchFamily="18" charset="0"/>
                    <a:cs typeface="Times New Roman" panose="02020603050405020304" pitchFamily="18" charset="0"/>
                  </a:rPr>
                  <a:t> is big and </a:t>
                </a:r>
                <a14:m>
                  <m:oMath xmlns:m="http://schemas.openxmlformats.org/officeDocument/2006/math">
                    <m:r>
                      <a:rPr lang="en-US" altLang="zh-CN" sz="2200">
                        <a:latin typeface="Cambria Math" panose="02040503050406030204" pitchFamily="18" charset="0"/>
                        <a:cs typeface="Times New Roman" panose="02020603050405020304" pitchFamily="18" charset="0"/>
                      </a:rPr>
                      <m:t>𝑝</m:t>
                    </m:r>
                  </m:oMath>
                </a14:m>
                <a:r>
                  <a:rPr lang="en-US" altLang="zh-CN" sz="2200" dirty="0">
                    <a:latin typeface="Times New Roman" panose="02020603050405020304" pitchFamily="18" charset="0"/>
                    <a:cs typeface="Times New Roman" panose="02020603050405020304" pitchFamily="18" charset="0"/>
                  </a:rPr>
                  <a:t> is small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375617" y="2811026"/>
                <a:ext cx="8145905" cy="769441"/>
              </a:xfrm>
              <a:prstGeom prst="rect">
                <a:avLst/>
              </a:prstGeom>
              <a:blipFill>
                <a:blip r:embed="rId3"/>
                <a:stretch>
                  <a:fillRect l="-973" t="-5556" r="-973" b="-1587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4ECC90F2-0EAD-473F-83DB-F21B67CE6497}"/>
              </a:ext>
            </a:extLst>
          </p:cNvPr>
          <p:cNvSpPr>
            <a:spLocks noGrp="1"/>
          </p:cNvSpPr>
          <p:nvPr>
            <p:ph type="sldNum" sz="quarter" idx="11"/>
          </p:nvPr>
        </p:nvSpPr>
        <p:spPr/>
        <p:txBody>
          <a:bodyPr/>
          <a:lstStyle/>
          <a:p>
            <a:pPr>
              <a:defRPr/>
            </a:pPr>
            <a:fld id="{DF2308B0-52A9-437D-9700-D7B37876F5B1}" type="slidenum">
              <a:rPr lang="zh-CN" altLang="en-US" smtClean="0"/>
              <a:pPr>
                <a:defRPr/>
              </a:pPr>
              <a:t>88</a:t>
            </a:fld>
            <a:endParaRPr lang="en-US" altLang="zh-CN" dirty="0"/>
          </a:p>
        </p:txBody>
      </p:sp>
    </p:spTree>
    <p:extLst>
      <p:ext uri="{BB962C8B-B14F-4D97-AF65-F5344CB8AC3E}">
        <p14:creationId xmlns:p14="http://schemas.microsoft.com/office/powerpoint/2010/main" val="177579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102902" y="908720"/>
                <a:ext cx="8325928" cy="1107996"/>
              </a:xfrm>
              <a:prstGeom prst="rect">
                <a:avLst/>
              </a:prstGeom>
            </p:spPr>
            <p:txBody>
              <a:bodyPr wrap="squar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a:t>
                </a:r>
                <a:r>
                  <a:rPr lang="zh-CN" altLang="en-US" sz="2200" dirty="0">
                    <a:solidFill>
                      <a:srgbClr val="FF0000"/>
                    </a:solidFill>
                  </a:rPr>
                  <a:t> </a:t>
                </a:r>
                <a:r>
                  <a:rPr lang="en-US" altLang="zh-CN" sz="2200" dirty="0">
                    <a:latin typeface="Times New Roman" panose="02020603050405020304" pitchFamily="18" charset="0"/>
                    <a:cs typeface="Times New Roman" panose="02020603050405020304" pitchFamily="18" charset="0"/>
                  </a:rPr>
                  <a:t>Suppose the probability that someone will succeed in doing something is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0.01</m:t>
                    </m:r>
                  </m:oMath>
                </a14:m>
                <a:r>
                  <a:rPr lang="en-US" altLang="zh-CN" sz="2200" dirty="0">
                    <a:latin typeface="Times New Roman" panose="02020603050405020304" pitchFamily="18" charset="0"/>
                    <a:cs typeface="Times New Roman" panose="02020603050405020304" pitchFamily="18" charset="0"/>
                  </a:rPr>
                  <a:t>. If he/she attempts to do it repeatedly for</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 400 </m:t>
                    </m:r>
                  </m:oMath>
                </a14:m>
                <a:r>
                  <a:rPr lang="en-US" altLang="zh-CN" sz="2200" dirty="0">
                    <a:latin typeface="Times New Roman" panose="02020603050405020304" pitchFamily="18" charset="0"/>
                    <a:cs typeface="Times New Roman" panose="02020603050405020304" pitchFamily="18" charset="0"/>
                  </a:rPr>
                  <a:t>times, what is the probability that he/she will succeed at least once?</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102902" y="908720"/>
                <a:ext cx="8325928" cy="1107996"/>
              </a:xfrm>
              <a:prstGeom prst="rect">
                <a:avLst/>
              </a:prstGeom>
              <a:blipFill>
                <a:blip r:embed="rId2"/>
                <a:stretch>
                  <a:fillRect l="-952" t="-3846" b="-10440"/>
                </a:stretch>
              </a:blipFill>
            </p:spPr>
            <p:txBody>
              <a:bodyPr/>
              <a:lstStyle/>
              <a:p>
                <a:r>
                  <a:rPr lang="zh-CN" altLang="en-US">
                    <a:noFill/>
                  </a:rPr>
                  <a:t> </a:t>
                </a:r>
              </a:p>
            </p:txBody>
          </p:sp>
        </mc:Fallback>
      </mc:AlternateContent>
      <p:sp>
        <p:nvSpPr>
          <p:cNvPr id="4" name="TextBox 3"/>
          <p:cNvSpPr txBox="1"/>
          <p:nvPr/>
        </p:nvSpPr>
        <p:spPr>
          <a:xfrm>
            <a:off x="123454" y="2446877"/>
            <a:ext cx="1327647"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Solution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p:cNvSpPr txBox="1"/>
              <p:nvPr/>
            </p:nvSpPr>
            <p:spPr>
              <a:xfrm>
                <a:off x="1418530" y="2444602"/>
                <a:ext cx="7155795"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r>
                      <a:rPr lang="en-US" altLang="zh-CN" sz="2200" dirty="0">
                        <a:latin typeface="Cambria Math" panose="02040503050406030204" pitchFamily="18" charset="0"/>
                        <a:cs typeface="Times New Roman" panose="02020603050405020304" pitchFamily="18" charset="0"/>
                      </a:rPr>
                      <m:t>=</m:t>
                    </m:r>
                  </m:oMath>
                </a14:m>
                <a:r>
                  <a:rPr lang="en-US" altLang="zh-CN" sz="2200" dirty="0">
                    <a:latin typeface="Times New Roman" panose="02020603050405020304" pitchFamily="18" charset="0"/>
                    <a:cs typeface="Times New Roman" panose="02020603050405020304" pitchFamily="18" charset="0"/>
                  </a:rPr>
                  <a:t> the number of successes among the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400</m:t>
                    </m:r>
                  </m:oMath>
                </a14:m>
                <a:r>
                  <a:rPr lang="en-US" altLang="zh-CN" sz="2200" dirty="0">
                    <a:latin typeface="Times New Roman" panose="02020603050405020304" pitchFamily="18" charset="0"/>
                    <a:cs typeface="Times New Roman" panose="02020603050405020304" pitchFamily="18" charset="0"/>
                  </a:rPr>
                  <a:t> trials.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418530" y="2444602"/>
                <a:ext cx="7155795" cy="430887"/>
              </a:xfrm>
              <a:prstGeom prst="rect">
                <a:avLst/>
              </a:prstGeom>
              <a:blipFill>
                <a:blip r:embed="rId3"/>
                <a:stretch>
                  <a:fillRect l="-1107" t="-9859"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421898" y="2901310"/>
                <a:ext cx="2425023"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𝑋</m:t>
                    </m:r>
                    <m:r>
                      <a:rPr lang="en-US" altLang="zh-CN" sz="2200" b="0" i="1" smtClean="0">
                        <a:latin typeface="Cambria Math"/>
                        <a:ea typeface="Cambria Math"/>
                      </a:rPr>
                      <m:t>~</m:t>
                    </m:r>
                    <m:r>
                      <a:rPr lang="en-US" altLang="zh-CN" sz="2200" b="0" i="1" smtClean="0">
                        <a:latin typeface="Cambria Math"/>
                        <a:ea typeface="Cambria Math"/>
                      </a:rPr>
                      <m:t>𝐵𝑖𝑛</m:t>
                    </m:r>
                    <m:r>
                      <a:rPr lang="en-US" altLang="zh-CN" sz="2200" b="0" i="1" smtClean="0">
                        <a:latin typeface="Cambria Math"/>
                        <a:ea typeface="Cambria Math"/>
                      </a:rPr>
                      <m:t>(400, 0.01)</m:t>
                    </m:r>
                  </m:oMath>
                </a14:m>
                <a:r>
                  <a:rPr lang="en-US" altLang="zh-CN" sz="2200" dirty="0">
                    <a:latin typeface="+mj-lt"/>
                  </a:rPr>
                  <a:t>.</a:t>
                </a:r>
                <a:endParaRPr lang="zh-CN" altLang="en-US" sz="22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421898" y="2901310"/>
                <a:ext cx="2425023" cy="430887"/>
              </a:xfrm>
              <a:prstGeom prst="rect">
                <a:avLst/>
              </a:prstGeom>
              <a:blipFill rotWithShape="1">
                <a:blip r:embed="rId4"/>
                <a:stretch>
                  <a:fillRect t="-7042" r="-2513"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415946" y="3924055"/>
                <a:ext cx="6417118" cy="769441"/>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If we let </a:t>
                </a:r>
                <a14:m>
                  <m:oMath xmlns:m="http://schemas.openxmlformats.org/officeDocument/2006/math">
                    <m:r>
                      <a:rPr lang="en-US" altLang="zh-CN" sz="2200">
                        <a:latin typeface="Cambria Math" panose="02040503050406030204" pitchFamily="18" charset="0"/>
                        <a:cs typeface="Times New Roman" panose="02020603050405020304" pitchFamily="18" charset="0"/>
                      </a:rPr>
                      <m:t>𝜇</m:t>
                    </m:r>
                    <m:r>
                      <a:rPr lang="en-US" altLang="zh-CN" sz="2200">
                        <a:latin typeface="Cambria Math" panose="02040503050406030204" pitchFamily="18" charset="0"/>
                        <a:cs typeface="Times New Roman" panose="02020603050405020304" pitchFamily="18" charset="0"/>
                      </a:rPr>
                      <m:t>=400×0.01=4</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and use Poisson to approximate the binomial distribution, then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415946" y="3924055"/>
                <a:ext cx="6417118" cy="769441"/>
              </a:xfrm>
              <a:prstGeom prst="rect">
                <a:avLst/>
              </a:prstGeom>
              <a:blipFill>
                <a:blip r:embed="rId5"/>
                <a:stretch>
                  <a:fillRect l="-1235" t="-5556"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499555" y="4698046"/>
                <a:ext cx="7298536" cy="537648"/>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𝑋</m:t>
                        </m:r>
                        <m:r>
                          <a:rPr lang="en-US" altLang="zh-CN" sz="2200" b="0" i="1" smtClean="0">
                            <a:latin typeface="Cambria Math"/>
                            <a:ea typeface="Cambria Math"/>
                          </a:rPr>
                          <m:t>≥1</m:t>
                        </m:r>
                      </m:e>
                    </m:d>
                    <m:r>
                      <a:rPr lang="en-US" altLang="zh-CN" sz="2200" b="0" i="1" smtClean="0">
                        <a:latin typeface="Cambria Math"/>
                      </a:rPr>
                      <m:t>=1−</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𝑋</m:t>
                        </m:r>
                        <m:r>
                          <a:rPr lang="en-US" altLang="zh-CN" sz="2200" b="0" i="1" smtClean="0">
                            <a:latin typeface="Cambria Math"/>
                          </a:rPr>
                          <m:t>=0</m:t>
                        </m:r>
                      </m:e>
                    </m:d>
                    <m:r>
                      <a:rPr lang="en-US" altLang="zh-CN" sz="2200" b="0" i="1" smtClean="0">
                        <a:latin typeface="Cambria Math"/>
                      </a:rPr>
                      <m:t>=1−</m:t>
                    </m:r>
                    <m:box>
                      <m:boxPr>
                        <m:ctrlPr>
                          <a:rPr lang="en-US" altLang="zh-CN" sz="2200" b="0" i="1" smtClean="0">
                            <a:latin typeface="Cambria Math" charset="0"/>
                          </a:rPr>
                        </m:ctrlPr>
                      </m:boxPr>
                      <m:e>
                        <m:argPr>
                          <m:argSz m:val="-1"/>
                        </m:argPr>
                        <m:f>
                          <m:fPr>
                            <m:ctrlPr>
                              <a:rPr lang="en-US" altLang="zh-CN" sz="2200" b="0" i="1" smtClean="0">
                                <a:latin typeface="Cambria Math" charset="0"/>
                              </a:rPr>
                            </m:ctrlPr>
                          </m:fPr>
                          <m:num>
                            <m:sSup>
                              <m:sSupPr>
                                <m:ctrlPr>
                                  <a:rPr lang="en-US" altLang="zh-CN" sz="2200" b="0" i="1" smtClean="0">
                                    <a:latin typeface="Cambria Math" charset="0"/>
                                  </a:rPr>
                                </m:ctrlPr>
                              </m:sSupPr>
                              <m:e>
                                <m:r>
                                  <a:rPr lang="en-US" altLang="zh-CN" sz="2200" b="0" i="1" smtClean="0">
                                    <a:latin typeface="Cambria Math"/>
                                  </a:rPr>
                                  <m:t>𝑒</m:t>
                                </m:r>
                              </m:e>
                              <m:sup>
                                <m:r>
                                  <a:rPr lang="en-US" altLang="zh-CN" sz="2200" b="0" i="1" smtClean="0">
                                    <a:latin typeface="Cambria Math"/>
                                  </a:rPr>
                                  <m:t>−</m:t>
                                </m:r>
                                <m:r>
                                  <a:rPr lang="en-US" altLang="zh-CN" sz="2200" b="0" i="1" smtClean="0">
                                    <a:latin typeface="Cambria Math"/>
                                  </a:rPr>
                                  <m:t>𝜇</m:t>
                                </m:r>
                              </m:sup>
                            </m:sSup>
                            <m:sSup>
                              <m:sSupPr>
                                <m:ctrlPr>
                                  <a:rPr lang="en-US" altLang="zh-CN" sz="2200" b="0" i="1" smtClean="0">
                                    <a:latin typeface="Cambria Math" charset="0"/>
                                  </a:rPr>
                                </m:ctrlPr>
                              </m:sSupPr>
                              <m:e>
                                <m:r>
                                  <a:rPr lang="en-US" altLang="zh-CN" sz="2200" b="0" i="1" smtClean="0">
                                    <a:latin typeface="Cambria Math"/>
                                  </a:rPr>
                                  <m:t>𝜇</m:t>
                                </m:r>
                              </m:e>
                              <m:sup>
                                <m:r>
                                  <a:rPr lang="en-US" altLang="zh-CN" sz="2200" b="0" i="1" smtClean="0">
                                    <a:latin typeface="Cambria Math"/>
                                  </a:rPr>
                                  <m:t>0</m:t>
                                </m:r>
                              </m:sup>
                            </m:sSup>
                          </m:num>
                          <m:den>
                            <m:r>
                              <a:rPr lang="en-US" altLang="zh-CN" sz="2200" b="0" i="1" smtClean="0">
                                <a:latin typeface="Cambria Math"/>
                              </a:rPr>
                              <m:t>0!</m:t>
                            </m:r>
                          </m:den>
                        </m:f>
                      </m:e>
                    </m:box>
                    <m:r>
                      <a:rPr lang="en-US" altLang="zh-CN" sz="2200" b="0" i="1" smtClean="0">
                        <a:latin typeface="Cambria Math"/>
                      </a:rPr>
                      <m:t>=1−</m:t>
                    </m:r>
                    <m:sSup>
                      <m:sSupPr>
                        <m:ctrlPr>
                          <a:rPr lang="en-US" altLang="zh-CN" sz="2200" b="0" i="1" smtClean="0">
                            <a:latin typeface="Cambria Math" charset="0"/>
                          </a:rPr>
                        </m:ctrlPr>
                      </m:sSupPr>
                      <m:e>
                        <m:r>
                          <a:rPr lang="en-US" altLang="zh-CN" sz="2200" b="0" i="1" smtClean="0">
                            <a:latin typeface="Cambria Math"/>
                          </a:rPr>
                          <m:t>𝑒</m:t>
                        </m:r>
                      </m:e>
                      <m:sup>
                        <m:r>
                          <m:rPr>
                            <m:lit/>
                          </m:rPr>
                          <a:rPr lang="en-US" altLang="zh-CN" sz="2200" b="0" i="1" smtClean="0">
                            <a:latin typeface="Cambria Math"/>
                          </a:rPr>
                          <m:t>−</m:t>
                        </m:r>
                        <m:r>
                          <a:rPr lang="en-US" altLang="zh-CN" sz="2200" b="0" i="1" smtClean="0">
                            <a:latin typeface="Cambria Math"/>
                          </a:rPr>
                          <m:t>𝜇</m:t>
                        </m:r>
                      </m:sup>
                    </m:sSup>
                    <m:r>
                      <a:rPr lang="en-US" altLang="zh-CN" sz="2200" b="0" i="1" smtClean="0">
                        <a:latin typeface="Cambria Math"/>
                      </a:rPr>
                      <m:t>=0.9817</m:t>
                    </m:r>
                  </m:oMath>
                </a14:m>
                <a:r>
                  <a:rPr lang="en-US" altLang="zh-CN" sz="2200" dirty="0">
                    <a:latin typeface="+mj-lt"/>
                  </a:rPr>
                  <a:t>.</a:t>
                </a:r>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499555" y="4698046"/>
                <a:ext cx="7298536" cy="537648"/>
              </a:xfrm>
              <a:prstGeom prst="rect">
                <a:avLst/>
              </a:prstGeom>
              <a:blipFill rotWithShape="1">
                <a:blip r:embed="rId6"/>
                <a:stretch>
                  <a:fillRect r="-585"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421898" y="3429000"/>
                <a:ext cx="6173293" cy="430887"/>
              </a:xfrm>
              <a:prstGeom prst="rect">
                <a:avLst/>
              </a:prstGeom>
              <a:noFill/>
            </p:spPr>
            <p:txBody>
              <a:bodyPr wrap="none" rtlCol="0">
                <a:spAutoFit/>
              </a:bodyPr>
              <a:lstStyle/>
              <a:p>
                <a14:m>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𝑋</m:t>
                        </m:r>
                        <m:r>
                          <a:rPr lang="en-US" altLang="zh-CN" sz="2200" b="0" i="1" smtClean="0">
                            <a:latin typeface="Cambria Math"/>
                            <a:ea typeface="Cambria Math"/>
                          </a:rPr>
                          <m:t>≥1</m:t>
                        </m:r>
                      </m:e>
                    </m:d>
                    <m:r>
                      <a:rPr lang="en-US" altLang="zh-CN" sz="2200" i="1">
                        <a:latin typeface="Cambria Math"/>
                      </a:rPr>
                      <m:t>=1−</m:t>
                    </m:r>
                    <m:r>
                      <a:rPr lang="en-US" altLang="zh-CN" sz="2200" i="1">
                        <a:latin typeface="Cambria Math"/>
                      </a:rPr>
                      <m:t>𝑃</m:t>
                    </m:r>
                    <m:d>
                      <m:dPr>
                        <m:ctrlPr>
                          <a:rPr lang="en-US" altLang="zh-CN" sz="2200" i="1">
                            <a:latin typeface="Cambria Math" charset="0"/>
                          </a:rPr>
                        </m:ctrlPr>
                      </m:dPr>
                      <m:e>
                        <m:r>
                          <a:rPr lang="en-US" altLang="zh-CN" sz="2200" i="1">
                            <a:latin typeface="Cambria Math"/>
                          </a:rPr>
                          <m:t>𝑋</m:t>
                        </m:r>
                        <m:r>
                          <a:rPr lang="en-US" altLang="zh-CN" sz="2200" i="1">
                            <a:latin typeface="Cambria Math"/>
                          </a:rPr>
                          <m:t>=0</m:t>
                        </m:r>
                      </m:e>
                    </m:d>
                    <m:r>
                      <a:rPr lang="en-US" altLang="zh-CN" sz="2200" i="1">
                        <a:latin typeface="Cambria Math"/>
                      </a:rPr>
                      <m:t>=1−</m:t>
                    </m:r>
                    <m:sSup>
                      <m:sSupPr>
                        <m:ctrlPr>
                          <a:rPr lang="en-US" altLang="zh-CN" sz="2200" i="1">
                            <a:latin typeface="Cambria Math" charset="0"/>
                          </a:rPr>
                        </m:ctrlPr>
                      </m:sSupPr>
                      <m:e>
                        <m:r>
                          <a:rPr lang="en-US" altLang="zh-CN" sz="2200" i="1">
                            <a:latin typeface="Cambria Math"/>
                          </a:rPr>
                          <m:t>0.99</m:t>
                        </m:r>
                      </m:e>
                      <m:sup>
                        <m:r>
                          <a:rPr lang="en-US" altLang="zh-CN" sz="2200" i="1">
                            <a:latin typeface="Cambria Math"/>
                          </a:rPr>
                          <m:t>400</m:t>
                        </m:r>
                      </m:sup>
                    </m:sSup>
                    <m:r>
                      <a:rPr lang="en-US" altLang="zh-CN" sz="2200" b="0" i="1" smtClean="0">
                        <a:latin typeface="Cambria Math"/>
                      </a:rPr>
                      <m:t>=0.982</m:t>
                    </m:r>
                  </m:oMath>
                </a14:m>
                <a:r>
                  <a:rPr lang="en-US" altLang="zh-CN" sz="2200" dirty="0">
                    <a:latin typeface="+mj-lt"/>
                  </a:rPr>
                  <a:t>.</a:t>
                </a:r>
                <a:endParaRPr lang="zh-CN" altLang="en-US" sz="2200" dirty="0">
                  <a:latin typeface="+mj-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421898" y="3429000"/>
                <a:ext cx="6173293" cy="430887"/>
              </a:xfrm>
              <a:prstGeom prst="rect">
                <a:avLst/>
              </a:prstGeom>
              <a:blipFill rotWithShape="1">
                <a:blip r:embed="rId7"/>
                <a:stretch>
                  <a:fillRect t="-7143" r="-395" b="-28571"/>
                </a:stretch>
              </a:blipFill>
            </p:spPr>
            <p:txBody>
              <a:bodyPr/>
              <a:lstStyle/>
              <a:p>
                <a:r>
                  <a:rPr lang="zh-CN" altLang="en-US">
                    <a:noFill/>
                  </a:rPr>
                  <a:t> </a:t>
                </a:r>
              </a:p>
            </p:txBody>
          </p:sp>
        </mc:Fallback>
      </mc:AlternateContent>
      <p:sp>
        <p:nvSpPr>
          <p:cNvPr id="11" name="矩形 10"/>
          <p:cNvSpPr/>
          <p:nvPr/>
        </p:nvSpPr>
        <p:spPr>
          <a:xfrm>
            <a:off x="102902" y="5319210"/>
            <a:ext cx="8811283"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This example also reminds us of the simple truth that as long as there is one percent hope, we should make one hundred percent effort!</a:t>
            </a:r>
            <a:endParaRPr lang="zh-CN" altLang="en-US" sz="2200"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xmlns="" id="{06B5496A-975B-40E2-9C99-BC9AD16B925C}"/>
              </a:ext>
            </a:extLst>
          </p:cNvPr>
          <p:cNvSpPr>
            <a:spLocks noGrp="1"/>
          </p:cNvSpPr>
          <p:nvPr>
            <p:ph type="sldNum" sz="quarter" idx="11"/>
          </p:nvPr>
        </p:nvSpPr>
        <p:spPr/>
        <p:txBody>
          <a:bodyPr/>
          <a:lstStyle/>
          <a:p>
            <a:pPr>
              <a:defRPr/>
            </a:pPr>
            <a:fld id="{DF2308B0-52A9-437D-9700-D7B37876F5B1}" type="slidenum">
              <a:rPr lang="zh-CN" altLang="en-US" smtClean="0"/>
              <a:pPr>
                <a:defRPr/>
              </a:pPr>
              <a:t>89</a:t>
            </a:fld>
            <a:endParaRPr lang="en-US" altLang="zh-CN" dirty="0"/>
          </a:p>
        </p:txBody>
      </p:sp>
    </p:spTree>
    <p:extLst>
      <p:ext uri="{BB962C8B-B14F-4D97-AF65-F5344CB8AC3E}">
        <p14:creationId xmlns:p14="http://schemas.microsoft.com/office/powerpoint/2010/main" val="410084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inVertic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arn(inVertical)">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arn(inVertical)">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341530" y="845723"/>
                <a:ext cx="2771784" cy="400110"/>
              </a:xfrm>
              <a:prstGeom prst="rect">
                <a:avLst/>
              </a:prstGeom>
            </p:spPr>
            <p:txBody>
              <a:bodyPr wrap="none">
                <a:spAutoFit/>
              </a:bodyPr>
              <a:lstStyle/>
              <a:p>
                <a:r>
                  <a:rPr lang="en-US" altLang="zh-CN" sz="2000" dirty="0">
                    <a:latin typeface="Times New Roman" panose="02020603050405020304" pitchFamily="18" charset="0"/>
                    <a:cs typeface="Times New Roman" panose="02020603050405020304" pitchFamily="18" charset="0"/>
                  </a:rPr>
                  <a:t>pmf of </a:t>
                </a:r>
                <a14:m>
                  <m:oMath xmlns:m="http://schemas.openxmlformats.org/officeDocument/2006/math">
                    <m:r>
                      <a:rPr lang="en-US" altLang="zh-CN" sz="2000" i="1" dirty="0">
                        <a:latin typeface="Cambria Math"/>
                      </a:rPr>
                      <m:t>𝑋</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 tabular form,</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341530" y="845723"/>
                <a:ext cx="2771784" cy="400110"/>
              </a:xfrm>
              <a:prstGeom prst="rect">
                <a:avLst/>
              </a:prstGeom>
              <a:blipFill>
                <a:blip r:embed="rId2"/>
                <a:stretch>
                  <a:fillRect l="-2198" t="-9231" r="-1538" b="-2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extLst>
                  <p:ext uri="{D42A27DB-BD31-4B8C-83A1-F6EECF244321}">
                    <p14:modId xmlns:p14="http://schemas.microsoft.com/office/powerpoint/2010/main" val="1692335653"/>
                  </p:ext>
                </p:extLst>
              </p:nvPr>
            </p:nvGraphicFramePr>
            <p:xfrm>
              <a:off x="280640" y="1441213"/>
              <a:ext cx="4314513" cy="741680"/>
            </p:xfrm>
            <a:graphic>
              <a:graphicData uri="http://schemas.openxmlformats.org/drawingml/2006/table">
                <a:tbl>
                  <a:tblPr firstRow="1" bandRow="1">
                    <a:tableStyleId>{5C22544A-7EE6-4342-B048-85BDC9FD1C3A}</a:tableStyleId>
                  </a:tblPr>
                  <a:tblGrid>
                    <a:gridCol w="1299178">
                      <a:extLst>
                        <a:ext uri="{9D8B030D-6E8A-4147-A177-3AD203B41FA5}">
                          <a16:colId xmlns:a16="http://schemas.microsoft.com/office/drawing/2014/main" xmlns="" val="20000"/>
                        </a:ext>
                      </a:extLst>
                    </a:gridCol>
                    <a:gridCol w="1035115">
                      <a:extLst>
                        <a:ext uri="{9D8B030D-6E8A-4147-A177-3AD203B41FA5}">
                          <a16:colId xmlns:a16="http://schemas.microsoft.com/office/drawing/2014/main" xmlns="" val="20001"/>
                        </a:ext>
                      </a:extLst>
                    </a:gridCol>
                    <a:gridCol w="1035115">
                      <a:extLst>
                        <a:ext uri="{9D8B030D-6E8A-4147-A177-3AD203B41FA5}">
                          <a16:colId xmlns:a16="http://schemas.microsoft.com/office/drawing/2014/main" xmlns="" val="20002"/>
                        </a:ext>
                      </a:extLst>
                    </a:gridCol>
                    <a:gridCol w="945105">
                      <a:extLst>
                        <a:ext uri="{9D8B030D-6E8A-4147-A177-3AD203B41FA5}">
                          <a16:colId xmlns:a16="http://schemas.microsoft.com/office/drawing/2014/main" xmlns="" val="20003"/>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tx1"/>
                                    </a:solidFill>
                                    <a:latin typeface="Cambria Math"/>
                                  </a:rPr>
                                  <m:t>𝑥</m:t>
                                </m:r>
                              </m:oMath>
                            </m:oMathPara>
                          </a14:m>
                          <a:endParaRPr lang="zh-CN" altLang="en-US" dirty="0">
                            <a:solidFill>
                              <a:schemeClr val="tx1"/>
                            </a:solidFill>
                          </a:endParaRPr>
                        </a:p>
                      </a:txBody>
                      <a:tcPr>
                        <a:noFill/>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tx1"/>
                                    </a:solidFill>
                                    <a:latin typeface="Cambria Math"/>
                                  </a:rPr>
                                  <m:t>1</m:t>
                                </m:r>
                              </m:oMath>
                            </m:oMathPara>
                          </a14:m>
                          <a:endParaRPr lang="zh-CN" altLang="en-US" dirty="0">
                            <a:solidFill>
                              <a:schemeClr val="tx1"/>
                            </a:solidFill>
                          </a:endParaRPr>
                        </a:p>
                      </a:txBody>
                      <a:tcPr>
                        <a:noFill/>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tx1"/>
                                    </a:solidFill>
                                    <a:latin typeface="Cambria Math"/>
                                  </a:rPr>
                                  <m:t>2</m:t>
                                </m:r>
                              </m:oMath>
                            </m:oMathPara>
                          </a14:m>
                          <a:endParaRPr lang="zh-CN" altLang="en-US" dirty="0">
                            <a:solidFill>
                              <a:schemeClr val="tx1"/>
                            </a:solidFill>
                          </a:endParaRPr>
                        </a:p>
                      </a:txBody>
                      <a:tcPr>
                        <a:noFill/>
                      </a:tcPr>
                    </a:tc>
                    <a:tc>
                      <a:txBody>
                        <a:bodyPr/>
                        <a:lstStyle/>
                        <a:p>
                          <a:pP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a:rPr>
                                  <m:t>0</m:t>
                                </m:r>
                              </m:oMath>
                            </m:oMathPara>
                          </a14:m>
                          <a:endParaRPr lang="zh-CN" altLang="en-US" b="0" dirty="0">
                            <a:solidFill>
                              <a:schemeClr val="tx1"/>
                            </a:solidFill>
                          </a:endParaRPr>
                        </a:p>
                      </a:txBody>
                      <a:tcPr>
                        <a:noFill/>
                      </a:tcPr>
                    </a:tc>
                    <a:extLst>
                      <a:ext uri="{0D108BD9-81ED-4DB2-BD59-A6C34878D82A}">
                        <a16:rowId xmlns:a16="http://schemas.microsoft.com/office/drawing/2014/main" xmlns="" val="10000"/>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𝑝</m:t>
                                </m:r>
                                <m:r>
                                  <a:rPr lang="en-US" altLang="zh-CN" b="0" i="1" smtClean="0">
                                    <a:latin typeface="Cambria Math"/>
                                  </a:rPr>
                                  <m:t>(</m:t>
                                </m:r>
                                <m:r>
                                  <a:rPr lang="en-US" altLang="zh-CN" b="0" i="1" smtClean="0">
                                    <a:latin typeface="Cambria Math"/>
                                  </a:rPr>
                                  <m:t>𝑥</m:t>
                                </m:r>
                                <m:r>
                                  <a:rPr lang="en-US" altLang="zh-CN" b="0" i="1" smtClean="0">
                                    <a:latin typeface="Cambria Math"/>
                                  </a:rPr>
                                  <m:t>)</m:t>
                                </m:r>
                              </m:oMath>
                            </m:oMathPara>
                          </a14:m>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extLst>
                      <a:ext uri="{0D108BD9-81ED-4DB2-BD59-A6C34878D82A}">
                        <a16:rowId xmlns:a16="http://schemas.microsoft.com/office/drawing/2014/main" xmlns="" val="10001"/>
                      </a:ext>
                    </a:extLst>
                  </a:tr>
                </a:tbl>
              </a:graphicData>
            </a:graphic>
          </p:graphicFrame>
        </mc:Choice>
        <mc:Fallback xmlns="">
          <p:graphicFrame>
            <p:nvGraphicFramePr>
              <p:cNvPr id="3" name="表格 2"/>
              <p:cNvGraphicFramePr>
                <a:graphicFrameLocks noGrp="1"/>
              </p:cNvGraphicFramePr>
              <p:nvPr>
                <p:extLst>
                  <p:ext uri="{D42A27DB-BD31-4B8C-83A1-F6EECF244321}">
                    <p14:modId xmlns:p14="http://schemas.microsoft.com/office/powerpoint/2010/main" val="1692335653"/>
                  </p:ext>
                </p:extLst>
              </p:nvPr>
            </p:nvGraphicFramePr>
            <p:xfrm>
              <a:off x="280640" y="1441213"/>
              <a:ext cx="4314513" cy="741680"/>
            </p:xfrm>
            <a:graphic>
              <a:graphicData uri="http://schemas.openxmlformats.org/drawingml/2006/table">
                <a:tbl>
                  <a:tblPr firstRow="1" bandRow="1">
                    <a:tableStyleId>{5C22544A-7EE6-4342-B048-85BDC9FD1C3A}</a:tableStyleId>
                  </a:tblPr>
                  <a:tblGrid>
                    <a:gridCol w="1299178"/>
                    <a:gridCol w="1035115"/>
                    <a:gridCol w="1035115"/>
                    <a:gridCol w="945105"/>
                  </a:tblGrid>
                  <a:tr h="370840">
                    <a:tc>
                      <a:txBody>
                        <a:bodyPr/>
                        <a:lstStyle/>
                        <a:p>
                          <a:endParaRPr lang="zh-CN"/>
                        </a:p>
                      </a:txBody>
                      <a:tcPr>
                        <a:blipFill rotWithShape="1">
                          <a:blip r:embed="rId3"/>
                          <a:stretch>
                            <a:fillRect r="-232394" b="-113115"/>
                          </a:stretch>
                        </a:blipFill>
                      </a:tcPr>
                    </a:tc>
                    <a:tc>
                      <a:txBody>
                        <a:bodyPr/>
                        <a:lstStyle/>
                        <a:p>
                          <a:endParaRPr lang="zh-CN"/>
                        </a:p>
                      </a:txBody>
                      <a:tcPr>
                        <a:blipFill rotWithShape="1">
                          <a:blip r:embed="rId3"/>
                          <a:stretch>
                            <a:fillRect l="-125294" r="-191176" b="-113115"/>
                          </a:stretch>
                        </a:blipFill>
                      </a:tcPr>
                    </a:tc>
                    <a:tc>
                      <a:txBody>
                        <a:bodyPr/>
                        <a:lstStyle/>
                        <a:p>
                          <a:endParaRPr lang="zh-CN"/>
                        </a:p>
                      </a:txBody>
                      <a:tcPr>
                        <a:blipFill rotWithShape="1">
                          <a:blip r:embed="rId3"/>
                          <a:stretch>
                            <a:fillRect l="-225294" r="-91176" b="-113115"/>
                          </a:stretch>
                        </a:blipFill>
                      </a:tcPr>
                    </a:tc>
                    <a:tc>
                      <a:txBody>
                        <a:bodyPr/>
                        <a:lstStyle/>
                        <a:p>
                          <a:endParaRPr lang="zh-CN"/>
                        </a:p>
                      </a:txBody>
                      <a:tcPr>
                        <a:blipFill rotWithShape="1">
                          <a:blip r:embed="rId3"/>
                          <a:stretch>
                            <a:fillRect l="-356774" b="-113115"/>
                          </a:stretch>
                        </a:blipFill>
                      </a:tcPr>
                    </a:tc>
                  </a:tr>
                  <a:tr h="370840">
                    <a:tc>
                      <a:txBody>
                        <a:bodyPr/>
                        <a:lstStyle/>
                        <a:p>
                          <a:endParaRPr lang="zh-CN"/>
                        </a:p>
                      </a:txBody>
                      <a:tcPr>
                        <a:blipFill rotWithShape="1">
                          <a:blip r:embed="rId3"/>
                          <a:stretch>
                            <a:fillRect t="-100000" r="-232394" b="-13115"/>
                          </a:stretch>
                        </a:blip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r>
                </a:tbl>
              </a:graphicData>
            </a:graphic>
          </p:graphicFrame>
        </mc:Fallback>
      </mc:AlternateContent>
      <p:cxnSp>
        <p:nvCxnSpPr>
          <p:cNvPr id="5" name="直接连接符 4"/>
          <p:cNvCxnSpPr/>
          <p:nvPr/>
        </p:nvCxnSpPr>
        <p:spPr>
          <a:xfrm>
            <a:off x="454693" y="1801253"/>
            <a:ext cx="4365485" cy="0"/>
          </a:xfrm>
          <a:prstGeom prst="line">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79818" y="1441213"/>
            <a:ext cx="0" cy="765085"/>
          </a:xfrm>
          <a:prstGeom prst="line">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274673" y="2363443"/>
                <a:ext cx="211686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𝑝</m:t>
                      </m:r>
                      <m:d>
                        <m:dPr>
                          <m:ctrlPr>
                            <a:rPr lang="en-US" altLang="zh-CN" sz="2000" b="0" i="1" smtClean="0">
                              <a:latin typeface="Cambria Math" charset="0"/>
                            </a:rPr>
                          </m:ctrlPr>
                        </m:dPr>
                        <m:e>
                          <m:r>
                            <a:rPr lang="en-US" altLang="zh-CN" sz="2000" b="0" i="1" smtClean="0">
                              <a:latin typeface="Cambria Math"/>
                            </a:rPr>
                            <m:t>1</m:t>
                          </m:r>
                        </m:e>
                      </m:d>
                      <m:r>
                        <a:rPr lang="en-US" altLang="zh-CN" sz="2000" b="0" i="1" smtClean="0">
                          <a:latin typeface="Cambria Math"/>
                        </a:rPr>
                        <m:t>=</m:t>
                      </m:r>
                      <m:r>
                        <a:rPr lang="en-US" altLang="zh-CN" sz="2000" b="0" i="1" smtClean="0">
                          <a:latin typeface="Cambria Math"/>
                        </a:rPr>
                        <m:t>𝑃</m:t>
                      </m:r>
                      <m:r>
                        <a:rPr lang="en-US" altLang="zh-CN" sz="2000" b="0" i="1" smtClean="0">
                          <a:latin typeface="Cambria Math"/>
                        </a:rPr>
                        <m:t>(</m:t>
                      </m:r>
                      <m:r>
                        <a:rPr lang="en-US" altLang="zh-CN" sz="2000" b="0" i="1" smtClean="0">
                          <a:latin typeface="Cambria Math"/>
                        </a:rPr>
                        <m:t>𝑋</m:t>
                      </m:r>
                      <m:r>
                        <a:rPr lang="en-US" altLang="zh-CN" sz="2000" b="0" i="1" smtClean="0">
                          <a:latin typeface="Cambria Math"/>
                        </a:rPr>
                        <m:t>=1)</m:t>
                      </m:r>
                    </m:oMath>
                  </m:oMathPara>
                </a14:m>
                <a:endParaRPr lang="zh-CN" altLang="en-US" sz="20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74673" y="2363443"/>
                <a:ext cx="2116862" cy="400110"/>
              </a:xfrm>
              <a:prstGeom prst="rect">
                <a:avLst/>
              </a:prstGeom>
              <a:blipFill rotWithShape="1">
                <a:blip r:embed="rId4"/>
                <a:stretch>
                  <a:fillRect b="-1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251200" y="2360684"/>
                <a:ext cx="2423036" cy="400110"/>
              </a:xfrm>
              <a:prstGeom prst="rect">
                <a:avLst/>
              </a:prstGeom>
              <a:noFill/>
            </p:spPr>
            <p:txBody>
              <a:bodyPr wrap="none" rtlCol="0">
                <a:spAutoFit/>
              </a:bodyPr>
              <a:lstStyle/>
              <a:p>
                <a14:m>
                  <m:oMath xmlns:m="http://schemas.openxmlformats.org/officeDocument/2006/math">
                    <m:r>
                      <a:rPr lang="en-US" altLang="zh-CN" sz="2000" b="0" i="1" smtClean="0">
                        <a:latin typeface="Cambria Math"/>
                      </a:rPr>
                      <m:t>=</m:t>
                    </m:r>
                    <m:r>
                      <a:rPr lang="en-US" altLang="zh-CN" sz="2000" b="0" i="1" smtClean="0">
                        <a:latin typeface="Cambria Math"/>
                      </a:rPr>
                      <m:t>𝑃</m:t>
                    </m:r>
                    <m:r>
                      <a:rPr lang="en-US" altLang="zh-CN" sz="2000" b="0" i="1" smtClean="0">
                        <a:latin typeface="Cambria Math"/>
                      </a:rPr>
                      <m:t>(</m:t>
                    </m:r>
                  </m:oMath>
                </a14:m>
                <a:r>
                  <a:rPr lang="en-US" altLang="zh-CN" sz="2000" b="0" i="0" dirty="0">
                    <a:latin typeface="Times New Roman" panose="02020603050405020304" pitchFamily="18" charset="0"/>
                    <a:cs typeface="Times New Roman" panose="02020603050405020304" pitchFamily="18" charset="0"/>
                  </a:rPr>
                  <a:t>lot </a:t>
                </a:r>
                <a14:m>
                  <m:oMath xmlns:m="http://schemas.openxmlformats.org/officeDocument/2006/math">
                    <m:r>
                      <a:rPr lang="en-US" altLang="zh-CN" sz="2000" b="0" i="1" dirty="0" smtClean="0">
                        <a:latin typeface="Cambria Math"/>
                      </a:rPr>
                      <m:t>4</m:t>
                    </m:r>
                  </m:oMath>
                </a14:m>
                <a:r>
                  <a:rPr lang="en-US" altLang="zh-CN" sz="2000" b="0" i="0" dirty="0">
                    <a:latin typeface="Times New Roman" panose="02020603050405020304" pitchFamily="18" charset="0"/>
                    <a:cs typeface="Times New Roman" panose="02020603050405020304" pitchFamily="18" charset="0"/>
                  </a:rPr>
                  <a:t> is selected</a:t>
                </a:r>
                <a14:m>
                  <m:oMath xmlns:m="http://schemas.openxmlformats.org/officeDocument/2006/math">
                    <m:r>
                      <a:rPr lang="en-US" altLang="zh-CN" sz="2000" b="0" i="1" smtClean="0">
                        <a:latin typeface="Cambria Math"/>
                      </a:rPr>
                      <m:t>)</m:t>
                    </m:r>
                  </m:oMath>
                </a14:m>
                <a:endParaRPr lang="zh-CN" altLang="en-US" sz="2000" dirty="0">
                  <a:latin typeface="+mj-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251200" y="2360684"/>
                <a:ext cx="2423036" cy="400110"/>
              </a:xfrm>
              <a:prstGeom prst="rect">
                <a:avLst/>
              </a:prstGeom>
              <a:blipFill>
                <a:blip r:embed="rId5"/>
                <a:stretch>
                  <a:fillRect t="-7576"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662010" y="2296308"/>
                <a:ext cx="1642309" cy="528863"/>
              </a:xfrm>
              <a:prstGeom prst="rect">
                <a:avLst/>
              </a:prstGeom>
              <a:noFill/>
            </p:spPr>
            <p:txBody>
              <a:bodyPr wrap="none" rtlCol="0">
                <a:spAutoFit/>
              </a:bodyPr>
              <a:lstStyle/>
              <a:p>
                <a14:m>
                  <m:oMath xmlns:m="http://schemas.openxmlformats.org/officeDocument/2006/math">
                    <m:r>
                      <a:rPr lang="en-US" altLang="zh-CN" sz="2000" b="0" i="1" smtClean="0">
                        <a:latin typeface="Cambria Math"/>
                      </a:rPr>
                      <m:t>=</m:t>
                    </m:r>
                    <m:f>
                      <m:fPr>
                        <m:ctrlPr>
                          <a:rPr lang="en-US" altLang="zh-CN" sz="2000" b="0" i="1" smtClean="0">
                            <a:latin typeface="Cambria Math" charset="0"/>
                          </a:rPr>
                        </m:ctrlPr>
                      </m:fPr>
                      <m:num>
                        <m:r>
                          <a:rPr lang="en-US" altLang="zh-CN" sz="2000" b="0" i="1" smtClean="0">
                            <a:latin typeface="Cambria Math"/>
                          </a:rPr>
                          <m:t>1</m:t>
                        </m:r>
                      </m:num>
                      <m:den>
                        <m:r>
                          <a:rPr lang="en-US" altLang="zh-CN" sz="2000" b="0" i="1" smtClean="0">
                            <a:latin typeface="Cambria Math"/>
                          </a:rPr>
                          <m:t>6</m:t>
                        </m:r>
                      </m:den>
                    </m:f>
                    <m:r>
                      <a:rPr lang="en-US" altLang="zh-CN" sz="2000" b="0" i="1" smtClean="0">
                        <a:latin typeface="Cambria Math"/>
                      </a:rPr>
                      <m:t>=0.167 </m:t>
                    </m:r>
                  </m:oMath>
                </a14:m>
                <a:r>
                  <a:rPr lang="zh-CN" altLang="en-US" sz="2000" dirty="0">
                    <a:latin typeface="+mj-lt"/>
                  </a:rPr>
                  <a:t> </a:t>
                </a:r>
              </a:p>
            </p:txBody>
          </p:sp>
        </mc:Choice>
        <mc:Fallback xmlns="">
          <p:sp>
            <p:nvSpPr>
              <p:cNvPr id="10" name="TextBox 9"/>
              <p:cNvSpPr txBox="1">
                <a:spLocks noRot="1" noChangeAspect="1" noMove="1" noResize="1" noEditPoints="1" noAdjustHandles="1" noChangeArrowheads="1" noChangeShapeType="1" noTextEdit="1"/>
              </p:cNvSpPr>
              <p:nvPr/>
            </p:nvSpPr>
            <p:spPr>
              <a:xfrm>
                <a:off x="4662010" y="2296308"/>
                <a:ext cx="1642309" cy="528863"/>
              </a:xfrm>
              <a:prstGeom prst="rect">
                <a:avLst/>
              </a:prstGeom>
              <a:blipFill rotWithShape="1">
                <a:blip r:embed="rId6"/>
                <a:stretch>
                  <a:fillRect b="-3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627041" y="1801253"/>
                <a:ext cx="87876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dirty="0" smtClean="0">
                          <a:latin typeface="Cambria Math"/>
                        </a:rPr>
                        <m:t>0.167</m:t>
                      </m:r>
                    </m:oMath>
                  </m:oMathPara>
                </a14:m>
                <a:endParaRPr lang="zh-CN" altLang="en-US" sz="2000" dirty="0">
                  <a:latin typeface="+mj-lt"/>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627041" y="1801253"/>
                <a:ext cx="878767" cy="400110"/>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74673" y="2795885"/>
                <a:ext cx="211686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𝑝</m:t>
                      </m:r>
                      <m:d>
                        <m:dPr>
                          <m:ctrlPr>
                            <a:rPr lang="en-US" altLang="zh-CN" sz="2000" b="0" i="1" smtClean="0">
                              <a:latin typeface="Cambria Math" charset="0"/>
                            </a:rPr>
                          </m:ctrlPr>
                        </m:dPr>
                        <m:e>
                          <m:r>
                            <a:rPr lang="en-US" altLang="zh-CN" sz="2000" b="0" i="1" smtClean="0">
                              <a:latin typeface="Cambria Math"/>
                            </a:rPr>
                            <m:t>2</m:t>
                          </m:r>
                        </m:e>
                      </m:d>
                      <m:r>
                        <a:rPr lang="en-US" altLang="zh-CN" sz="2000" b="0" i="1" smtClean="0">
                          <a:latin typeface="Cambria Math"/>
                        </a:rPr>
                        <m:t>=</m:t>
                      </m:r>
                      <m:r>
                        <a:rPr lang="en-US" altLang="zh-CN" sz="2000" b="0" i="1" smtClean="0">
                          <a:latin typeface="Cambria Math"/>
                        </a:rPr>
                        <m:t>𝑃</m:t>
                      </m:r>
                      <m:r>
                        <a:rPr lang="en-US" altLang="zh-CN" sz="2000" b="0" i="1" smtClean="0">
                          <a:latin typeface="Cambria Math"/>
                        </a:rPr>
                        <m:t>(</m:t>
                      </m:r>
                      <m:r>
                        <a:rPr lang="en-US" altLang="zh-CN" sz="2000" b="0" i="1" smtClean="0">
                          <a:latin typeface="Cambria Math"/>
                        </a:rPr>
                        <m:t>𝑋</m:t>
                      </m:r>
                      <m:r>
                        <a:rPr lang="en-US" altLang="zh-CN" sz="2000" b="0" i="1" smtClean="0">
                          <a:latin typeface="Cambria Math"/>
                        </a:rPr>
                        <m:t>=2)</m:t>
                      </m:r>
                    </m:oMath>
                  </m:oMathPara>
                </a14:m>
                <a:endParaRPr lang="zh-CN" altLang="en-US" sz="2000" dirty="0">
                  <a:latin typeface="+mj-lt"/>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74673" y="2795885"/>
                <a:ext cx="2116862" cy="400110"/>
              </a:xfrm>
              <a:prstGeom prst="rect">
                <a:avLst/>
              </a:prstGeom>
              <a:blipFill rotWithShape="1">
                <a:blip r:embed="rId8"/>
                <a:stretch>
                  <a:fillRect b="-1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234376" y="2772390"/>
                <a:ext cx="2907142" cy="400110"/>
              </a:xfrm>
              <a:prstGeom prst="rect">
                <a:avLst/>
              </a:prstGeom>
              <a:noFill/>
            </p:spPr>
            <p:txBody>
              <a:bodyPr wrap="none" rtlCol="0">
                <a:spAutoFit/>
              </a:bodyPr>
              <a:lstStyle/>
              <a:p>
                <a14:m>
                  <m:oMath xmlns:m="http://schemas.openxmlformats.org/officeDocument/2006/math">
                    <m:r>
                      <a:rPr lang="en-US" altLang="zh-CN" sz="2000" b="0" i="1" smtClean="0">
                        <a:latin typeface="Cambria Math"/>
                      </a:rPr>
                      <m:t>=</m:t>
                    </m:r>
                    <m:r>
                      <a:rPr lang="en-US" altLang="zh-CN" sz="2000" b="0" i="1" smtClean="0">
                        <a:latin typeface="Cambria Math"/>
                      </a:rPr>
                      <m:t>𝑃</m:t>
                    </m:r>
                    <m:r>
                      <a:rPr lang="en-US" altLang="zh-CN" sz="2000" b="0" i="1" smtClean="0">
                        <a:latin typeface="Cambria Math"/>
                      </a:rPr>
                      <m:t>(</m:t>
                    </m:r>
                  </m:oMath>
                </a14:m>
                <a:r>
                  <a:rPr lang="en-US" altLang="zh-CN" sz="2000" b="0" i="0" dirty="0">
                    <a:latin typeface="Times New Roman" panose="02020603050405020304" pitchFamily="18" charset="0"/>
                    <a:cs typeface="Times New Roman" panose="02020603050405020304" pitchFamily="18" charset="0"/>
                  </a:rPr>
                  <a:t>lot </a:t>
                </a:r>
                <a14:m>
                  <m:oMath xmlns:m="http://schemas.openxmlformats.org/officeDocument/2006/math">
                    <m:r>
                      <a:rPr lang="en-US" altLang="zh-CN" sz="2000" b="0" i="1" dirty="0" smtClean="0">
                        <a:latin typeface="Cambria Math"/>
                      </a:rPr>
                      <m:t>2</m:t>
                    </m:r>
                  </m:oMath>
                </a14:m>
                <a:r>
                  <a:rPr lang="en-US" altLang="zh-CN" sz="2000" b="0" i="0" dirty="0">
                    <a:latin typeface="Times New Roman" panose="02020603050405020304" pitchFamily="18" charset="0"/>
                    <a:cs typeface="Times New Roman" panose="02020603050405020304" pitchFamily="18" charset="0"/>
                  </a:rPr>
                  <a:t> or </a:t>
                </a:r>
                <a14:m>
                  <m:oMath xmlns:m="http://schemas.openxmlformats.org/officeDocument/2006/math">
                    <m:r>
                      <a:rPr lang="en-US" altLang="zh-CN" sz="2000" b="0" i="1" dirty="0" smtClean="0">
                        <a:latin typeface="Cambria Math"/>
                      </a:rPr>
                      <m:t>5</m:t>
                    </m:r>
                  </m:oMath>
                </a14:m>
                <a:r>
                  <a:rPr lang="en-US" altLang="zh-CN" sz="2000" b="0" i="0" dirty="0">
                    <a:latin typeface="Times New Roman" panose="02020603050405020304" pitchFamily="18" charset="0"/>
                    <a:cs typeface="Times New Roman" panose="02020603050405020304" pitchFamily="18" charset="0"/>
                  </a:rPr>
                  <a:t> is selected</a:t>
                </a:r>
                <a14:m>
                  <m:oMath xmlns:m="http://schemas.openxmlformats.org/officeDocument/2006/math">
                    <m:r>
                      <a:rPr lang="en-US" altLang="zh-CN" sz="2000" b="0" i="1" smtClean="0">
                        <a:latin typeface="Cambria Math"/>
                      </a:rPr>
                      <m:t>)</m:t>
                    </m:r>
                  </m:oMath>
                </a14:m>
                <a:endParaRPr lang="zh-CN" altLang="en-US" sz="2000" dirty="0">
                  <a:latin typeface="+mj-lt"/>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234376" y="2772390"/>
                <a:ext cx="2907142" cy="400110"/>
              </a:xfrm>
              <a:prstGeom prst="rect">
                <a:avLst/>
              </a:prstGeom>
              <a:blipFill>
                <a:blip r:embed="rId9"/>
                <a:stretch>
                  <a:fillRect t="-9231" b="-2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157065" y="2692936"/>
                <a:ext cx="1642309" cy="529504"/>
              </a:xfrm>
              <a:prstGeom prst="rect">
                <a:avLst/>
              </a:prstGeom>
              <a:noFill/>
            </p:spPr>
            <p:txBody>
              <a:bodyPr wrap="none" rtlCol="0">
                <a:spAutoFit/>
              </a:bodyPr>
              <a:lstStyle/>
              <a:p>
                <a14:m>
                  <m:oMath xmlns:m="http://schemas.openxmlformats.org/officeDocument/2006/math">
                    <m:r>
                      <a:rPr lang="en-US" altLang="zh-CN" sz="2000" b="0" i="1" smtClean="0">
                        <a:latin typeface="Cambria Math"/>
                      </a:rPr>
                      <m:t>=</m:t>
                    </m:r>
                    <m:f>
                      <m:fPr>
                        <m:ctrlPr>
                          <a:rPr lang="en-US" altLang="zh-CN" sz="2000" b="0" i="1" smtClean="0">
                            <a:latin typeface="Cambria Math" charset="0"/>
                          </a:rPr>
                        </m:ctrlPr>
                      </m:fPr>
                      <m:num>
                        <m:r>
                          <a:rPr lang="en-US" altLang="zh-CN" sz="2000" b="0" i="1" smtClean="0">
                            <a:latin typeface="Cambria Math"/>
                          </a:rPr>
                          <m:t>2</m:t>
                        </m:r>
                      </m:num>
                      <m:den>
                        <m:r>
                          <a:rPr lang="en-US" altLang="zh-CN" sz="2000" b="0" i="1" smtClean="0">
                            <a:latin typeface="Cambria Math"/>
                          </a:rPr>
                          <m:t>6</m:t>
                        </m:r>
                      </m:den>
                    </m:f>
                    <m:r>
                      <a:rPr lang="en-US" altLang="zh-CN" sz="2000" b="0" i="1" smtClean="0">
                        <a:latin typeface="Cambria Math"/>
                      </a:rPr>
                      <m:t>=0.333 </m:t>
                    </m:r>
                  </m:oMath>
                </a14:m>
                <a:r>
                  <a:rPr lang="zh-CN" altLang="en-US" sz="2000" dirty="0">
                    <a:latin typeface="+mj-lt"/>
                  </a:rPr>
                  <a:t> </a:t>
                </a:r>
              </a:p>
            </p:txBody>
          </p:sp>
        </mc:Choice>
        <mc:Fallback xmlns="">
          <p:sp>
            <p:nvSpPr>
              <p:cNvPr id="14" name="TextBox 13"/>
              <p:cNvSpPr txBox="1">
                <a:spLocks noRot="1" noChangeAspect="1" noMove="1" noResize="1" noEditPoints="1" noAdjustHandles="1" noChangeArrowheads="1" noChangeShapeType="1" noTextEdit="1"/>
              </p:cNvSpPr>
              <p:nvPr/>
            </p:nvSpPr>
            <p:spPr>
              <a:xfrm>
                <a:off x="5157065" y="2692936"/>
                <a:ext cx="1642309" cy="529504"/>
              </a:xfrm>
              <a:prstGeom prst="rect">
                <a:avLst/>
              </a:prstGeom>
              <a:blipFill rotWithShape="1">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654595" y="1797158"/>
                <a:ext cx="87876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dirty="0" smtClean="0">
                          <a:latin typeface="Cambria Math"/>
                        </a:rPr>
                        <m:t>0.333</m:t>
                      </m:r>
                    </m:oMath>
                  </m:oMathPara>
                </a14:m>
                <a:endParaRPr lang="zh-CN" altLang="en-US" sz="2000" dirty="0">
                  <a:latin typeface="+mj-lt"/>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654595" y="1797158"/>
                <a:ext cx="878767" cy="400110"/>
              </a:xfrm>
              <a:prstGeom prst="rect">
                <a:avLst/>
              </a:prstGeom>
              <a:blipFill rotWithShape="1">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84348" y="3222440"/>
                <a:ext cx="352256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𝑝</m:t>
                      </m:r>
                      <m:d>
                        <m:dPr>
                          <m:ctrlPr>
                            <a:rPr lang="en-US" altLang="zh-CN" sz="2000" b="0" i="1" smtClean="0">
                              <a:latin typeface="Cambria Math" charset="0"/>
                            </a:rPr>
                          </m:ctrlPr>
                        </m:dPr>
                        <m:e>
                          <m:r>
                            <a:rPr lang="en-US" altLang="zh-CN" sz="2000" b="0" i="1" smtClean="0">
                              <a:latin typeface="Cambria Math"/>
                            </a:rPr>
                            <m:t>0</m:t>
                          </m:r>
                        </m:e>
                      </m:d>
                      <m:r>
                        <a:rPr lang="en-US" altLang="zh-CN" sz="2000" b="0" i="1" smtClean="0">
                          <a:latin typeface="Cambria Math"/>
                        </a:rPr>
                        <m:t>=1−</m:t>
                      </m:r>
                      <m:r>
                        <a:rPr lang="en-US" altLang="zh-CN" sz="2000" b="0" i="1" smtClean="0">
                          <a:latin typeface="Cambria Math"/>
                        </a:rPr>
                        <m:t>𝑝</m:t>
                      </m:r>
                      <m:d>
                        <m:dPr>
                          <m:ctrlPr>
                            <a:rPr lang="en-US" altLang="zh-CN" sz="2000" b="0" i="1" smtClean="0">
                              <a:latin typeface="Cambria Math" charset="0"/>
                            </a:rPr>
                          </m:ctrlPr>
                        </m:dPr>
                        <m:e>
                          <m:r>
                            <a:rPr lang="en-US" altLang="zh-CN" sz="2000" b="0" i="1" smtClean="0">
                              <a:latin typeface="Cambria Math"/>
                            </a:rPr>
                            <m:t>1</m:t>
                          </m:r>
                        </m:e>
                      </m:d>
                      <m:r>
                        <a:rPr lang="en-US" altLang="zh-CN" sz="2000" b="0" i="1" smtClean="0">
                          <a:latin typeface="Cambria Math"/>
                        </a:rPr>
                        <m:t>−</m:t>
                      </m:r>
                      <m:r>
                        <a:rPr lang="en-US" altLang="zh-CN" sz="2000" b="0" i="1" smtClean="0">
                          <a:latin typeface="Cambria Math"/>
                        </a:rPr>
                        <m:t>𝑝</m:t>
                      </m:r>
                      <m:d>
                        <m:dPr>
                          <m:ctrlPr>
                            <a:rPr lang="en-US" altLang="zh-CN" sz="2000" b="0" i="1" smtClean="0">
                              <a:latin typeface="Cambria Math" charset="0"/>
                            </a:rPr>
                          </m:ctrlPr>
                        </m:dPr>
                        <m:e>
                          <m:r>
                            <a:rPr lang="en-US" altLang="zh-CN" sz="2000" b="0" i="1" smtClean="0">
                              <a:latin typeface="Cambria Math"/>
                            </a:rPr>
                            <m:t>2</m:t>
                          </m:r>
                        </m:e>
                      </m:d>
                      <m:r>
                        <a:rPr lang="en-US" altLang="zh-CN" sz="2000" b="0" i="1" smtClean="0">
                          <a:latin typeface="Cambria Math"/>
                        </a:rPr>
                        <m:t>=0.5</m:t>
                      </m:r>
                    </m:oMath>
                  </m:oMathPara>
                </a14:m>
                <a:endParaRPr lang="zh-CN" altLang="en-US" sz="2000" dirty="0">
                  <a:latin typeface="+mj-lt"/>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284348" y="3222440"/>
                <a:ext cx="3522567" cy="400110"/>
              </a:xfrm>
              <a:prstGeom prst="rect">
                <a:avLst/>
              </a:prstGeom>
              <a:blipFill rotWithShape="1">
                <a:blip r:embed="rId12"/>
                <a:stretch>
                  <a:fillRect b="-10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3807943" y="1809228"/>
                <a:ext cx="59981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dirty="0" smtClean="0">
                          <a:latin typeface="Cambria Math" panose="02040503050406030204" pitchFamily="18" charset="0"/>
                        </a:rPr>
                        <m:t>0.</m:t>
                      </m:r>
                      <m:r>
                        <a:rPr lang="en-US" altLang="zh-CN" sz="2000" i="1" dirty="0" smtClean="0">
                          <a:latin typeface="Cambria Math"/>
                        </a:rPr>
                        <m:t>5</m:t>
                      </m:r>
                    </m:oMath>
                  </m:oMathPara>
                </a14:m>
                <a:endParaRPr lang="zh-CN" altLang="en-US" sz="2000" dirty="0">
                  <a:latin typeface="+mj-lt"/>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3807943" y="1809228"/>
                <a:ext cx="599815" cy="40011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09955" y="3658960"/>
                <a:ext cx="276344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𝑝</m:t>
                      </m:r>
                      <m:d>
                        <m:dPr>
                          <m:ctrlPr>
                            <a:rPr lang="en-US" altLang="zh-CN" sz="2000" b="0" i="1" smtClean="0">
                              <a:latin typeface="Cambria Math" charset="0"/>
                            </a:rPr>
                          </m:ctrlPr>
                        </m:dPr>
                        <m:e>
                          <m:r>
                            <a:rPr lang="en-US" altLang="zh-CN" sz="2000" b="0" i="1" smtClean="0">
                              <a:latin typeface="Cambria Math"/>
                            </a:rPr>
                            <m:t>𝑥</m:t>
                          </m:r>
                        </m:e>
                      </m:d>
                      <m:r>
                        <a:rPr lang="en-US" altLang="zh-CN" sz="2000" b="0" i="1" smtClean="0">
                          <a:latin typeface="Cambria Math"/>
                        </a:rPr>
                        <m:t>=</m:t>
                      </m:r>
                      <m:r>
                        <a:rPr lang="en-US" altLang="zh-CN" sz="2000" b="0" i="1" smtClean="0">
                          <a:latin typeface="Cambria Math"/>
                        </a:rPr>
                        <m:t>𝑃</m:t>
                      </m:r>
                      <m:d>
                        <m:dPr>
                          <m:ctrlPr>
                            <a:rPr lang="en-US" altLang="zh-CN" sz="2000" b="0" i="1" smtClean="0">
                              <a:latin typeface="Cambria Math" charset="0"/>
                            </a:rPr>
                          </m:ctrlPr>
                        </m:dPr>
                        <m:e>
                          <m:r>
                            <a:rPr lang="en-US" altLang="zh-CN" sz="2000" b="0" i="1" smtClean="0">
                              <a:latin typeface="Cambria Math"/>
                            </a:rPr>
                            <m:t>𝑋</m:t>
                          </m:r>
                          <m:r>
                            <a:rPr lang="en-US" altLang="zh-CN" sz="2000" b="0" i="1" smtClean="0">
                              <a:latin typeface="Cambria Math"/>
                            </a:rPr>
                            <m:t>=</m:t>
                          </m:r>
                          <m:r>
                            <a:rPr lang="en-US" altLang="zh-CN" sz="2000" b="0" i="1" smtClean="0">
                              <a:latin typeface="Cambria Math"/>
                            </a:rPr>
                            <m:t>𝑥</m:t>
                          </m:r>
                        </m:e>
                      </m:d>
                      <m:r>
                        <a:rPr lang="en-US" altLang="zh-CN" sz="2000" b="0" i="1" smtClean="0">
                          <a:latin typeface="Cambria Math"/>
                        </a:rPr>
                        <m:t>=0,  </m:t>
                      </m:r>
                    </m:oMath>
                  </m:oMathPara>
                </a14:m>
                <a:endParaRPr lang="zh-CN" altLang="en-US" sz="2000" dirty="0">
                  <a:latin typeface="+mj-lt"/>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309955" y="3658960"/>
                <a:ext cx="2763449" cy="400110"/>
              </a:xfrm>
              <a:prstGeom prst="rect">
                <a:avLst/>
              </a:prstGeom>
              <a:blipFill rotWithShape="1">
                <a:blip r:embed="rId14"/>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096618" y="3627485"/>
                <a:ext cx="126784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𝑥</m:t>
                      </m:r>
                      <m:r>
                        <a:rPr lang="en-US" altLang="zh-CN" sz="2000" b="0" i="1" smtClean="0">
                          <a:latin typeface="Cambria Math"/>
                          <a:ea typeface="Cambria Math"/>
                        </a:rPr>
                        <m:t>≠1,2,0</m:t>
                      </m:r>
                    </m:oMath>
                  </m:oMathPara>
                </a14:m>
                <a:endParaRPr lang="zh-CN" altLang="en-US" sz="2000" dirty="0">
                  <a:latin typeface="+mj-lt"/>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096618" y="3627485"/>
                <a:ext cx="1267847" cy="400110"/>
              </a:xfrm>
              <a:prstGeom prst="rect">
                <a:avLst/>
              </a:prstGeom>
              <a:blipFill rotWithShape="1">
                <a:blip r:embed="rId15"/>
                <a:stretch>
                  <a:fillRect/>
                </a:stretch>
              </a:blipFill>
            </p:spPr>
            <p:txBody>
              <a:bodyPr/>
              <a:lstStyle/>
              <a:p>
                <a:r>
                  <a:rPr lang="zh-CN" altLang="en-US">
                    <a:noFill/>
                  </a:rPr>
                  <a:t> </a:t>
                </a:r>
              </a:p>
            </p:txBody>
          </p:sp>
        </mc:Fallback>
      </mc:AlternateContent>
      <p:grpSp>
        <p:nvGrpSpPr>
          <p:cNvPr id="75" name="组合 74"/>
          <p:cNvGrpSpPr/>
          <p:nvPr/>
        </p:nvGrpSpPr>
        <p:grpSpPr>
          <a:xfrm>
            <a:off x="505193" y="4149080"/>
            <a:ext cx="3422931" cy="2193873"/>
            <a:chOff x="505193" y="4424045"/>
            <a:chExt cx="3422931" cy="2193873"/>
          </a:xfrm>
        </p:grpSpPr>
        <p:grpSp>
          <p:nvGrpSpPr>
            <p:cNvPr id="51" name="组合 50"/>
            <p:cNvGrpSpPr/>
            <p:nvPr/>
          </p:nvGrpSpPr>
          <p:grpSpPr>
            <a:xfrm>
              <a:off x="806128" y="4897275"/>
              <a:ext cx="2653496" cy="1716481"/>
              <a:chOff x="568354" y="4239090"/>
              <a:chExt cx="2653496" cy="1716481"/>
            </a:xfrm>
          </p:grpSpPr>
          <p:cxnSp>
            <p:nvCxnSpPr>
              <p:cNvPr id="21" name="直接连接符 20"/>
              <p:cNvCxnSpPr/>
              <p:nvPr/>
            </p:nvCxnSpPr>
            <p:spPr>
              <a:xfrm>
                <a:off x="568354" y="5589240"/>
                <a:ext cx="2653496" cy="0"/>
              </a:xfrm>
              <a:prstGeom prst="line">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974612" y="4239090"/>
                <a:ext cx="0" cy="1665186"/>
              </a:xfrm>
              <a:prstGeom prst="line">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693479" y="5499230"/>
                <a:ext cx="0" cy="112512"/>
              </a:xfrm>
              <a:prstGeom prst="line">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413559" y="5499230"/>
                <a:ext cx="0" cy="112512"/>
              </a:xfrm>
              <a:prstGeom prst="line">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940997" y="4785319"/>
                <a:ext cx="75608" cy="803921"/>
                <a:chOff x="940997" y="4785319"/>
                <a:chExt cx="75608" cy="803921"/>
              </a:xfrm>
            </p:grpSpPr>
            <p:cxnSp>
              <p:nvCxnSpPr>
                <p:cNvPr id="33" name="直接连接符 32"/>
                <p:cNvCxnSpPr/>
                <p:nvPr/>
              </p:nvCxnSpPr>
              <p:spPr>
                <a:xfrm flipV="1">
                  <a:off x="974612" y="4869160"/>
                  <a:ext cx="0" cy="720080"/>
                </a:xfrm>
                <a:prstGeom prst="line">
                  <a:avLst/>
                </a:prstGeom>
                <a:ln w="158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34" name="椭圆 33"/>
                <p:cNvSpPr>
                  <a:spLocks noChangeAspect="1"/>
                </p:cNvSpPr>
                <p:nvPr/>
              </p:nvSpPr>
              <p:spPr>
                <a:xfrm>
                  <a:off x="940997" y="4785319"/>
                  <a:ext cx="75608" cy="75608"/>
                </a:xfrm>
                <a:prstGeom prst="ellipse">
                  <a:avLst/>
                </a:prstGeom>
                <a:solidFill>
                  <a:srgbClr val="3333FF"/>
                </a:solidFill>
                <a:ln>
                  <a:noFill/>
                </a:ln>
              </p:spPr>
              <p:txBody>
                <a:bodyPr wrap="square" rtlCol="0" anchor="ctr">
                  <a:spAutoFit/>
                </a:bodyPr>
                <a:lstStyle/>
                <a:p>
                  <a:pPr algn="ctr"/>
                  <a:endParaRPr lang="zh-CN" altLang="en-US" sz="2800" dirty="0"/>
                </a:p>
              </p:txBody>
            </p:sp>
          </p:grpSp>
          <p:cxnSp>
            <p:nvCxnSpPr>
              <p:cNvPr id="37" name="直接连接符 36"/>
              <p:cNvCxnSpPr/>
              <p:nvPr/>
            </p:nvCxnSpPr>
            <p:spPr>
              <a:xfrm flipV="1">
                <a:off x="1691680" y="5352964"/>
                <a:ext cx="1" cy="236276"/>
              </a:xfrm>
              <a:prstGeom prst="line">
                <a:avLst/>
              </a:prstGeom>
              <a:ln w="158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38" name="椭圆 37"/>
              <p:cNvSpPr>
                <a:spLocks noChangeAspect="1"/>
              </p:cNvSpPr>
              <p:nvPr/>
            </p:nvSpPr>
            <p:spPr>
              <a:xfrm>
                <a:off x="1653876" y="5278222"/>
                <a:ext cx="75608" cy="75608"/>
              </a:xfrm>
              <a:prstGeom prst="ellipse">
                <a:avLst/>
              </a:prstGeom>
              <a:solidFill>
                <a:srgbClr val="3333FF"/>
              </a:solidFill>
              <a:ln>
                <a:noFill/>
              </a:ln>
            </p:spPr>
            <p:txBody>
              <a:bodyPr wrap="square" rtlCol="0" anchor="ctr">
                <a:spAutoFit/>
              </a:bodyPr>
              <a:lstStyle/>
              <a:p>
                <a:pPr algn="ctr"/>
                <a:endParaRPr lang="zh-CN" altLang="en-US" sz="2800" dirty="0"/>
              </a:p>
            </p:txBody>
          </p:sp>
          <p:cxnSp>
            <p:nvCxnSpPr>
              <p:cNvPr id="44" name="直接连接符 43"/>
              <p:cNvCxnSpPr/>
              <p:nvPr/>
            </p:nvCxnSpPr>
            <p:spPr>
              <a:xfrm flipV="1">
                <a:off x="2413143" y="5139190"/>
                <a:ext cx="416" cy="452233"/>
              </a:xfrm>
              <a:prstGeom prst="line">
                <a:avLst/>
              </a:prstGeom>
              <a:ln w="158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45" name="椭圆 44"/>
              <p:cNvSpPr>
                <a:spLocks noChangeAspect="1"/>
              </p:cNvSpPr>
              <p:nvPr/>
            </p:nvSpPr>
            <p:spPr>
              <a:xfrm>
                <a:off x="2375339" y="5063582"/>
                <a:ext cx="75608" cy="75608"/>
              </a:xfrm>
              <a:prstGeom prst="ellipse">
                <a:avLst/>
              </a:prstGeom>
              <a:solidFill>
                <a:srgbClr val="3333FF"/>
              </a:solidFill>
              <a:ln>
                <a:noFill/>
              </a:ln>
            </p:spPr>
            <p:txBody>
              <a:bodyPr wrap="square" rtlCol="0" anchor="ctr">
                <a:spAutoFit/>
              </a:bodyPr>
              <a:lstStyle/>
              <a:p>
                <a:pPr algn="ctr"/>
                <a:endParaRPr lang="zh-CN" altLang="en-US" sz="2800" dirty="0"/>
              </a:p>
            </p:txBody>
          </p:sp>
          <mc:AlternateContent xmlns:mc="http://schemas.openxmlformats.org/markup-compatibility/2006" xmlns:a14="http://schemas.microsoft.com/office/drawing/2010/main">
            <mc:Choice Requires="a14">
              <p:sp>
                <p:nvSpPr>
                  <p:cNvPr id="48" name="TextBox 47"/>
                  <p:cNvSpPr txBox="1"/>
                  <p:nvPr/>
                </p:nvSpPr>
                <p:spPr>
                  <a:xfrm>
                    <a:off x="642906" y="5508855"/>
                    <a:ext cx="39786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0</m:t>
                          </m:r>
                        </m:oMath>
                      </m:oMathPara>
                    </a14:m>
                    <a:endParaRPr lang="zh-CN" altLang="en-US" sz="2000" dirty="0">
                      <a:latin typeface="+mj-lt"/>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642906" y="5508855"/>
                    <a:ext cx="397865" cy="400110"/>
                  </a:xfrm>
                  <a:prstGeom prst="rect">
                    <a:avLst/>
                  </a:prstGeom>
                  <a:blipFill rotWithShape="1">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1478251" y="5544235"/>
                    <a:ext cx="39786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1</m:t>
                          </m:r>
                        </m:oMath>
                      </m:oMathPara>
                    </a14:m>
                    <a:endParaRPr lang="zh-CN" altLang="en-US" sz="2000" dirty="0">
                      <a:latin typeface="+mj-lt"/>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1478251" y="5544235"/>
                    <a:ext cx="397865" cy="400110"/>
                  </a:xfrm>
                  <a:prstGeom prst="rect">
                    <a:avLst/>
                  </a:prstGeom>
                  <a:blipFill rotWithShape="1">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2239570" y="5555461"/>
                    <a:ext cx="39786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2</m:t>
                          </m:r>
                        </m:oMath>
                      </m:oMathPara>
                    </a14:m>
                    <a:endParaRPr lang="zh-CN" altLang="en-US" sz="2000" dirty="0">
                      <a:latin typeface="+mj-lt"/>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2239570" y="5555461"/>
                    <a:ext cx="397865" cy="400110"/>
                  </a:xfrm>
                  <a:prstGeom prst="rect">
                    <a:avLst/>
                  </a:prstGeom>
                  <a:blipFill rotWithShape="1">
                    <a:blip r:embed="rId1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2" name="TextBox 51"/>
                <p:cNvSpPr txBox="1"/>
                <p:nvPr/>
              </p:nvSpPr>
              <p:spPr>
                <a:xfrm>
                  <a:off x="701570" y="5279140"/>
                  <a:ext cx="58607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0.5</m:t>
                        </m:r>
                      </m:oMath>
                    </m:oMathPara>
                  </a14:m>
                  <a:endParaRPr lang="zh-CN" altLang="en-US" sz="2000" dirty="0">
                    <a:latin typeface="+mj-lt"/>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701570" y="5279140"/>
                  <a:ext cx="586078" cy="400110"/>
                </a:xfrm>
                <a:prstGeom prst="rect">
                  <a:avLst/>
                </a:prstGeom>
                <a:blipFill rotWithShape="1">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505193" y="4848253"/>
                  <a:ext cx="75661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𝑝</m:t>
                        </m:r>
                        <m:r>
                          <a:rPr lang="en-US" altLang="zh-CN" sz="2000" b="0" i="1" smtClean="0">
                            <a:latin typeface="Cambria Math"/>
                          </a:rPr>
                          <m:t>(</m:t>
                        </m:r>
                        <m:r>
                          <a:rPr lang="en-US" altLang="zh-CN" sz="2000" b="0" i="1" smtClean="0">
                            <a:latin typeface="Cambria Math"/>
                          </a:rPr>
                          <m:t>𝑥</m:t>
                        </m:r>
                        <m:r>
                          <a:rPr lang="en-US" altLang="zh-CN" sz="2000" b="0" i="1" smtClean="0">
                            <a:latin typeface="Cambria Math"/>
                          </a:rPr>
                          <m:t>)</m:t>
                        </m:r>
                      </m:oMath>
                    </m:oMathPara>
                  </a14:m>
                  <a:endParaRPr lang="zh-CN" altLang="en-US" sz="2000" dirty="0">
                    <a:latin typeface="+mj-lt"/>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505193" y="4848253"/>
                  <a:ext cx="756617" cy="400110"/>
                </a:xfrm>
                <a:prstGeom prst="rect">
                  <a:avLst/>
                </a:prstGeom>
                <a:blipFill rotWithShape="1">
                  <a:blip r:embed="rId20"/>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3159467" y="6187031"/>
                  <a:ext cx="422423"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𝑥</m:t>
                        </m:r>
                      </m:oMath>
                    </m:oMathPara>
                  </a14:m>
                  <a:endParaRPr lang="zh-CN" altLang="en-US" sz="2200" dirty="0">
                    <a:latin typeface="+mj-lt"/>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3159467" y="6187031"/>
                  <a:ext cx="422423" cy="430887"/>
                </a:xfrm>
                <a:prstGeom prst="rect">
                  <a:avLst/>
                </a:prstGeom>
                <a:blipFill rotWithShape="1">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521550" y="4424045"/>
                  <a:ext cx="3406574" cy="400110"/>
                </a:xfrm>
                <a:prstGeom prst="rect">
                  <a:avLst/>
                </a:prstGeom>
              </p:spPr>
              <p:txBody>
                <a:bodyPr wrap="none">
                  <a:spAutoFit/>
                </a:bodyPr>
                <a:lstStyle/>
                <a:p>
                  <a:r>
                    <a:rPr lang="en-US" altLang="zh-CN" sz="2000" dirty="0">
                      <a:solidFill>
                        <a:schemeClr val="tx1"/>
                      </a:solidFill>
                      <a:latin typeface="Times New Roman" panose="02020603050405020304" pitchFamily="18" charset="0"/>
                      <a:cs typeface="Times New Roman" panose="02020603050405020304" pitchFamily="18" charset="0"/>
                    </a:rPr>
                    <a:t>The line graph for the </a:t>
                  </a:r>
                  <a:r>
                    <a:rPr lang="en-US" altLang="zh-CN" sz="2000" dirty="0" err="1">
                      <a:solidFill>
                        <a:schemeClr val="tx1"/>
                      </a:solidFill>
                      <a:latin typeface="Times New Roman" panose="02020603050405020304" pitchFamily="18" charset="0"/>
                      <a:cs typeface="Times New Roman" panose="02020603050405020304" pitchFamily="18" charset="0"/>
                    </a:rPr>
                    <a:t>pmf</a:t>
                  </a:r>
                  <a:r>
                    <a:rPr lang="en-US" altLang="zh-CN" sz="2000" dirty="0">
                      <a:solidFill>
                        <a:schemeClr val="tx1"/>
                      </a:solidFill>
                      <a:latin typeface="Times New Roman" panose="02020603050405020304" pitchFamily="18" charset="0"/>
                      <a:cs typeface="Times New Roman" panose="02020603050405020304" pitchFamily="18" charset="0"/>
                    </a:rPr>
                    <a:t> of </a:t>
                  </a:r>
                  <a14:m>
                    <m:oMath xmlns:m="http://schemas.openxmlformats.org/officeDocument/2006/math">
                      <m:r>
                        <a:rPr lang="en-US" altLang="zh-CN" sz="2000" i="1" dirty="0" smtClean="0">
                          <a:solidFill>
                            <a:schemeClr val="tx1"/>
                          </a:solidFill>
                          <a:latin typeface="Cambria Math"/>
                        </a:rPr>
                        <m:t>𝑋</m:t>
                      </m:r>
                    </m:oMath>
                  </a14:m>
                  <a:endParaRPr lang="zh-CN" altLang="en-US" sz="2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55" name="矩形 54"/>
                <p:cNvSpPr>
                  <a:spLocks noRot="1" noChangeAspect="1" noMove="1" noResize="1" noEditPoints="1" noAdjustHandles="1" noChangeArrowheads="1" noChangeShapeType="1" noTextEdit="1"/>
                </p:cNvSpPr>
                <p:nvPr/>
              </p:nvSpPr>
              <p:spPr>
                <a:xfrm>
                  <a:off x="521550" y="4424045"/>
                  <a:ext cx="3406574" cy="400110"/>
                </a:xfrm>
                <a:prstGeom prst="rect">
                  <a:avLst/>
                </a:prstGeom>
                <a:blipFill>
                  <a:blip r:embed="rId22"/>
                  <a:stretch>
                    <a:fillRect l="-1971" t="-9231" b="-27692"/>
                  </a:stretch>
                </a:blipFill>
              </p:spPr>
              <p:txBody>
                <a:bodyPr/>
                <a:lstStyle/>
                <a:p>
                  <a:r>
                    <a:rPr lang="zh-CN" altLang="en-US">
                      <a:noFill/>
                    </a:rPr>
                    <a:t> </a:t>
                  </a:r>
                </a:p>
              </p:txBody>
            </p:sp>
          </mc:Fallback>
        </mc:AlternateContent>
      </p:grpSp>
      <p:grpSp>
        <p:nvGrpSpPr>
          <p:cNvPr id="76" name="组合 75"/>
          <p:cNvGrpSpPr/>
          <p:nvPr/>
        </p:nvGrpSpPr>
        <p:grpSpPr>
          <a:xfrm>
            <a:off x="4946883" y="4214450"/>
            <a:ext cx="3115789" cy="2191500"/>
            <a:chOff x="5157065" y="4464115"/>
            <a:chExt cx="3115789" cy="2191500"/>
          </a:xfrm>
        </p:grpSpPr>
        <p:cxnSp>
          <p:nvCxnSpPr>
            <p:cNvPr id="57" name="直接连接符 56"/>
            <p:cNvCxnSpPr/>
            <p:nvPr/>
          </p:nvCxnSpPr>
          <p:spPr>
            <a:xfrm>
              <a:off x="5607115" y="6289284"/>
              <a:ext cx="2653496" cy="0"/>
            </a:xfrm>
            <a:prstGeom prst="line">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6013373" y="4939134"/>
              <a:ext cx="0" cy="1665186"/>
            </a:xfrm>
            <a:prstGeom prst="line">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732240" y="6199274"/>
              <a:ext cx="0" cy="112512"/>
            </a:xfrm>
            <a:prstGeom prst="line">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452320" y="6199274"/>
              <a:ext cx="0" cy="112512"/>
            </a:xfrm>
            <a:prstGeom prst="line">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p:cNvSpPr txBox="1"/>
                <p:nvPr/>
              </p:nvSpPr>
              <p:spPr>
                <a:xfrm>
                  <a:off x="5681667" y="6208899"/>
                  <a:ext cx="39786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0</m:t>
                        </m:r>
                      </m:oMath>
                    </m:oMathPara>
                  </a14:m>
                  <a:endParaRPr lang="zh-CN" altLang="en-US" sz="2000" dirty="0">
                    <a:latin typeface="+mj-lt"/>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5681667" y="6208899"/>
                  <a:ext cx="397865" cy="400110"/>
                </a:xfrm>
                <a:prstGeom prst="rect">
                  <a:avLst/>
                </a:prstGeom>
                <a:blipFill rotWithShape="1">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6517012" y="6244279"/>
                  <a:ext cx="39786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1</m:t>
                        </m:r>
                      </m:oMath>
                    </m:oMathPara>
                  </a14:m>
                  <a:endParaRPr lang="zh-CN" altLang="en-US" sz="2000" dirty="0">
                    <a:latin typeface="+mj-lt"/>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6517012" y="6244279"/>
                  <a:ext cx="397865" cy="400110"/>
                </a:xfrm>
                <a:prstGeom prst="rect">
                  <a:avLst/>
                </a:prstGeom>
                <a:blipFill rotWithShape="1">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7278331" y="6255505"/>
                  <a:ext cx="39786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2</m:t>
                        </m:r>
                      </m:oMath>
                    </m:oMathPara>
                  </a14:m>
                  <a:endParaRPr lang="zh-CN" altLang="en-US" sz="2000" dirty="0">
                    <a:latin typeface="+mj-lt"/>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7278331" y="6255505"/>
                  <a:ext cx="397865" cy="400110"/>
                </a:xfrm>
                <a:prstGeom prst="rect">
                  <a:avLst/>
                </a:prstGeom>
                <a:blipFill rotWithShape="1">
                  <a:blip r:embed="rId25"/>
                  <a:stretch>
                    <a:fillRect/>
                  </a:stretch>
                </a:blipFill>
              </p:spPr>
              <p:txBody>
                <a:bodyPr/>
                <a:lstStyle/>
                <a:p>
                  <a:r>
                    <a:rPr lang="zh-CN" altLang="en-US">
                      <a:noFill/>
                    </a:rPr>
                    <a:t> </a:t>
                  </a:r>
                </a:p>
              </p:txBody>
            </p:sp>
          </mc:Fallback>
        </mc:AlternateContent>
        <p:sp>
          <p:nvSpPr>
            <p:cNvPr id="71" name="矩形 70"/>
            <p:cNvSpPr/>
            <p:nvPr/>
          </p:nvSpPr>
          <p:spPr>
            <a:xfrm>
              <a:off x="5810850" y="5544235"/>
              <a:ext cx="405045" cy="742582"/>
            </a:xfrm>
            <a:prstGeom prst="rect">
              <a:avLst/>
            </a:prstGeom>
            <a:solidFill>
              <a:srgbClr val="3333FF">
                <a:alpha val="45000"/>
              </a:srgbClr>
            </a:solidFill>
            <a:ln>
              <a:noFill/>
            </a:ln>
          </p:spPr>
          <p:txBody>
            <a:bodyPr wrap="square" rtlCol="0" anchor="ctr">
              <a:spAutoFit/>
            </a:bodyPr>
            <a:lstStyle/>
            <a:p>
              <a:pPr algn="ctr"/>
              <a:endParaRPr lang="zh-CN" altLang="en-US" sz="2800" dirty="0"/>
            </a:p>
          </p:txBody>
        </p:sp>
        <p:sp>
          <p:nvSpPr>
            <p:cNvPr id="72" name="矩形 71"/>
            <p:cNvSpPr/>
            <p:nvPr/>
          </p:nvSpPr>
          <p:spPr>
            <a:xfrm>
              <a:off x="6529717" y="6023491"/>
              <a:ext cx="404145" cy="267120"/>
            </a:xfrm>
            <a:prstGeom prst="rect">
              <a:avLst/>
            </a:prstGeom>
            <a:solidFill>
              <a:srgbClr val="3333FF">
                <a:alpha val="45000"/>
              </a:srgbClr>
            </a:solidFill>
            <a:ln>
              <a:noFill/>
            </a:ln>
          </p:spPr>
          <p:txBody>
            <a:bodyPr wrap="square" rtlCol="0" anchor="ctr">
              <a:spAutoFit/>
            </a:bodyPr>
            <a:lstStyle/>
            <a:p>
              <a:pPr algn="ctr"/>
              <a:endParaRPr lang="zh-CN" altLang="en-US" sz="2800" dirty="0"/>
            </a:p>
          </p:txBody>
        </p:sp>
        <p:sp>
          <p:nvSpPr>
            <p:cNvPr id="73" name="矩形 72"/>
            <p:cNvSpPr/>
            <p:nvPr/>
          </p:nvSpPr>
          <p:spPr>
            <a:xfrm>
              <a:off x="7229016" y="5780218"/>
              <a:ext cx="447180" cy="529102"/>
            </a:xfrm>
            <a:prstGeom prst="rect">
              <a:avLst/>
            </a:prstGeom>
            <a:solidFill>
              <a:srgbClr val="3333FF">
                <a:alpha val="45000"/>
              </a:srgbClr>
            </a:solidFill>
            <a:ln>
              <a:noFill/>
            </a:ln>
          </p:spPr>
          <p:txBody>
            <a:bodyPr wrap="square" rtlCol="0" anchor="ctr">
              <a:spAutoFit/>
            </a:bodyPr>
            <a:lstStyle/>
            <a:p>
              <a:pPr algn="ctr"/>
              <a:endParaRPr lang="zh-CN" altLang="en-US" sz="2800" dirty="0"/>
            </a:p>
          </p:txBody>
        </p:sp>
        <mc:AlternateContent xmlns:mc="http://schemas.openxmlformats.org/markup-compatibility/2006" xmlns:a14="http://schemas.microsoft.com/office/drawing/2010/main">
          <mc:Choice Requires="a14">
            <p:sp>
              <p:nvSpPr>
                <p:cNvPr id="74" name="矩形 73"/>
                <p:cNvSpPr/>
                <p:nvPr/>
              </p:nvSpPr>
              <p:spPr>
                <a:xfrm>
                  <a:off x="5157065" y="4464115"/>
                  <a:ext cx="3115789"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The probability histogram of </a:t>
                  </a:r>
                  <a14:m>
                    <m:oMath xmlns:m="http://schemas.openxmlformats.org/officeDocument/2006/math">
                      <m:r>
                        <a:rPr lang="en-US" altLang="zh-CN" i="1" dirty="0" smtClean="0">
                          <a:latin typeface="Cambria Math"/>
                        </a:rPr>
                        <m:t>𝑋</m:t>
                      </m:r>
                    </m:oMath>
                  </a14:m>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mc:Choice>
          <mc:Fallback xmlns="">
            <p:sp>
              <p:nvSpPr>
                <p:cNvPr id="74" name="矩形 73"/>
                <p:cNvSpPr>
                  <a:spLocks noRot="1" noChangeAspect="1" noMove="1" noResize="1" noEditPoints="1" noAdjustHandles="1" noChangeArrowheads="1" noChangeShapeType="1" noTextEdit="1"/>
                </p:cNvSpPr>
                <p:nvPr/>
              </p:nvSpPr>
              <p:spPr>
                <a:xfrm>
                  <a:off x="5157065" y="4464115"/>
                  <a:ext cx="3115789" cy="369332"/>
                </a:xfrm>
                <a:prstGeom prst="rect">
                  <a:avLst/>
                </a:prstGeom>
                <a:blipFill>
                  <a:blip r:embed="rId26"/>
                  <a:stretch>
                    <a:fillRect l="-1563" t="-8197" b="-24590"/>
                  </a:stretch>
                </a:blipFill>
              </p:spPr>
              <p:txBody>
                <a:bodyPr/>
                <a:lstStyle/>
                <a:p>
                  <a:r>
                    <a:rPr lang="zh-CN" altLang="en-US">
                      <a:noFill/>
                    </a:rPr>
                    <a:t> </a:t>
                  </a:r>
                </a:p>
              </p:txBody>
            </p:sp>
          </mc:Fallback>
        </mc:AlternateContent>
      </p:grpSp>
      <p:sp>
        <p:nvSpPr>
          <p:cNvPr id="4" name="灯片编号占位符 3">
            <a:extLst>
              <a:ext uri="{FF2B5EF4-FFF2-40B4-BE49-F238E27FC236}">
                <a16:creationId xmlns:a16="http://schemas.microsoft.com/office/drawing/2014/main" xmlns="" id="{3B027DDC-FC0E-471B-9CDD-F662E49CC38C}"/>
              </a:ext>
            </a:extLst>
          </p:cNvPr>
          <p:cNvSpPr>
            <a:spLocks noGrp="1"/>
          </p:cNvSpPr>
          <p:nvPr>
            <p:ph type="sldNum" sz="quarter" idx="11"/>
          </p:nvPr>
        </p:nvSpPr>
        <p:spPr/>
        <p:txBody>
          <a:bodyPr/>
          <a:lstStyle/>
          <a:p>
            <a:pPr>
              <a:defRPr/>
            </a:pPr>
            <a:fld id="{DF2308B0-52A9-437D-9700-D7B37876F5B1}" type="slidenum">
              <a:rPr lang="zh-CN" altLang="en-US" smtClean="0"/>
              <a:pPr>
                <a:defRPr/>
              </a:pPr>
              <a:t>9</a:t>
            </a:fld>
            <a:endParaRPr lang="en-US" altLang="zh-CN" dirty="0"/>
          </a:p>
        </p:txBody>
      </p:sp>
    </p:spTree>
    <p:extLst>
      <p:ext uri="{BB962C8B-B14F-4D97-AF65-F5344CB8AC3E}">
        <p14:creationId xmlns:p14="http://schemas.microsoft.com/office/powerpoint/2010/main" val="302913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arn(inVertic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arn(inVertical)">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barn(inVertical)">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arn(inVertical)">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barn(inVertical)">
                                      <p:cBhvr>
                                        <p:cTn id="62" dur="500"/>
                                        <p:tgtEl>
                                          <p:spTgt spid="18"/>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barn(inVertical)">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nodeType="click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barn(inVertical)">
                                      <p:cBhvr>
                                        <p:cTn id="70" dur="500"/>
                                        <p:tgtEl>
                                          <p:spTgt spid="75"/>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nodeType="clickEffect">
                                  <p:stCondLst>
                                    <p:cond delay="0"/>
                                  </p:stCondLst>
                                  <p:childTnLst>
                                    <p:set>
                                      <p:cBhvr>
                                        <p:cTn id="74" dur="1" fill="hold">
                                          <p:stCondLst>
                                            <p:cond delay="0"/>
                                          </p:stCondLst>
                                        </p:cTn>
                                        <p:tgtEl>
                                          <p:spTgt spid="76"/>
                                        </p:tgtEl>
                                        <p:attrNameLst>
                                          <p:attrName>style.visibility</p:attrName>
                                        </p:attrNameLst>
                                      </p:cBhvr>
                                      <p:to>
                                        <p:strVal val="visible"/>
                                      </p:to>
                                    </p:set>
                                    <p:animEffect transition="in" filter="barn(inVertical)">
                                      <p:cBhvr>
                                        <p:cTn id="75"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P spid="16" grpId="0"/>
      <p:bldP spid="17" grpId="0"/>
      <p:bldP spid="18" grpId="0"/>
      <p:bldP spid="1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6505" y="908720"/>
            <a:ext cx="2502608"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The Poisson Process</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p:sp>
        <p:nvSpPr>
          <p:cNvPr id="5" name="矩形 4"/>
          <p:cNvSpPr/>
          <p:nvPr/>
        </p:nvSpPr>
        <p:spPr>
          <a:xfrm>
            <a:off x="116505" y="2134643"/>
            <a:ext cx="8775975"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These events of interest might be visits to a particular website, email messages sent to a particular address or accidents in an industrial facility.</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161728" y="1339607"/>
                <a:ext cx="9011162"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Sometimes we may be interested in the number of some events occurring in any time interval of length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𝑡</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161728" y="1339607"/>
                <a:ext cx="9011162" cy="769441"/>
              </a:xfrm>
              <a:prstGeom prst="rect">
                <a:avLst/>
              </a:prstGeom>
              <a:blipFill>
                <a:blip r:embed="rId2"/>
                <a:stretch>
                  <a:fillRect l="-880" t="-5556" r="-880" b="-15079"/>
                </a:stretch>
              </a:blipFill>
            </p:spPr>
            <p:txBody>
              <a:bodyPr/>
              <a:lstStyle/>
              <a:p>
                <a:r>
                  <a:rPr lang="zh-CN" altLang="en-US">
                    <a:noFill/>
                  </a:rPr>
                  <a:t> </a:t>
                </a:r>
              </a:p>
            </p:txBody>
          </p:sp>
        </mc:Fallback>
      </mc:AlternateContent>
      <p:sp>
        <p:nvSpPr>
          <p:cNvPr id="7" name="矩形 6"/>
          <p:cNvSpPr/>
          <p:nvPr/>
        </p:nvSpPr>
        <p:spPr>
          <a:xfrm>
            <a:off x="162730" y="3225533"/>
            <a:ext cx="8718281"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We can make the following assumptions about the way in which these events occur:</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p:cNvSpPr/>
              <p:nvPr/>
            </p:nvSpPr>
            <p:spPr>
              <a:xfrm>
                <a:off x="152450" y="3924055"/>
                <a:ext cx="8920050"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1. There exists a parameter </a:t>
                </a:r>
                <a14:m>
                  <m:oMath xmlns:m="http://schemas.openxmlformats.org/officeDocument/2006/math">
                    <m:r>
                      <a:rPr lang="zh-CN" altLang="en-US" sz="2200">
                        <a:latin typeface="Cambria Math" panose="02040503050406030204" pitchFamily="18" charset="0"/>
                        <a:cs typeface="Times New Roman" panose="02020603050405020304" pitchFamily="18" charset="0"/>
                      </a:rPr>
                      <m:t>𝛼</m:t>
                    </m:r>
                    <m:r>
                      <a:rPr lang="en-US" altLang="zh-CN" sz="2200">
                        <a:latin typeface="Cambria Math" panose="02040503050406030204" pitchFamily="18" charset="0"/>
                        <a:cs typeface="Times New Roman" panose="02020603050405020304" pitchFamily="18" charset="0"/>
                      </a:rPr>
                      <m:t> </m:t>
                    </m:r>
                  </m:oMath>
                </a14:m>
                <a:r>
                  <a:rPr lang="en-US" altLang="zh-CN" sz="2200" dirty="0">
                    <a:latin typeface="Times New Roman" panose="02020603050405020304" pitchFamily="18" charset="0"/>
                    <a:cs typeface="Times New Roman" panose="02020603050405020304" pitchFamily="18" charset="0"/>
                  </a:rPr>
                  <a:t>such that for any short time interval of length </a:t>
                </a:r>
                <a14:m>
                  <m:oMath xmlns:m="http://schemas.openxmlformats.org/officeDocument/2006/math">
                    <m:r>
                      <m:rPr>
                        <m:sty m:val="p"/>
                      </m:rPr>
                      <a:rPr lang="el-GR" altLang="zh-CN" sz="2200">
                        <a:latin typeface="Cambria Math" panose="02040503050406030204" pitchFamily="18" charset="0"/>
                        <a:cs typeface="Times New Roman" panose="02020603050405020304" pitchFamily="18" charset="0"/>
                      </a:rPr>
                      <m:t>Δ</m:t>
                    </m:r>
                    <m:r>
                      <a:rPr lang="en-US" altLang="zh-CN" sz="2200">
                        <a:latin typeface="Cambria Math" panose="02040503050406030204" pitchFamily="18" charset="0"/>
                        <a:cs typeface="Times New Roman" panose="02020603050405020304" pitchFamily="18" charset="0"/>
                      </a:rPr>
                      <m:t>𝑡</m:t>
                    </m:r>
                  </m:oMath>
                </a14:m>
                <a:r>
                  <a:rPr lang="en-US" altLang="zh-CN" sz="2200" dirty="0">
                    <a:latin typeface="Times New Roman" panose="02020603050405020304" pitchFamily="18" charset="0"/>
                    <a:cs typeface="Times New Roman" panose="02020603050405020304" pitchFamily="18" charset="0"/>
                  </a:rPr>
                  <a:t>, the probability that exactly one event occurs is </a:t>
                </a:r>
                <a14:m>
                  <m:oMath xmlns:m="http://schemas.openxmlformats.org/officeDocument/2006/math">
                    <m:r>
                      <a:rPr lang="zh-CN" altLang="en-US" sz="2200">
                        <a:latin typeface="Cambria Math" panose="02040503050406030204" pitchFamily="18" charset="0"/>
                        <a:cs typeface="Times New Roman" panose="02020603050405020304" pitchFamily="18" charset="0"/>
                      </a:rPr>
                      <m:t>𝛼</m:t>
                    </m:r>
                    <m:r>
                      <a:rPr lang="zh-CN" altLang="en-US" sz="2200">
                        <a:latin typeface="Cambria Math" panose="02040503050406030204" pitchFamily="18" charset="0"/>
                        <a:cs typeface="Times New Roman" panose="02020603050405020304" pitchFamily="18" charset="0"/>
                      </a:rPr>
                      <m:t>∙</m:t>
                    </m:r>
                    <m:r>
                      <m:rPr>
                        <m:sty m:val="p"/>
                      </m:rPr>
                      <a:rPr lang="el-GR" altLang="zh-CN" sz="2200">
                        <a:latin typeface="Cambria Math" panose="02040503050406030204" pitchFamily="18" charset="0"/>
                        <a:cs typeface="Times New Roman" panose="02020603050405020304" pitchFamily="18" charset="0"/>
                      </a:rPr>
                      <m:t>Δ</m:t>
                    </m:r>
                    <m:r>
                      <a:rPr lang="en-US" altLang="zh-CN" sz="2200">
                        <a:latin typeface="Cambria Math" panose="02040503050406030204" pitchFamily="18" charset="0"/>
                        <a:cs typeface="Times New Roman" panose="02020603050405020304" pitchFamily="18" charset="0"/>
                      </a:rPr>
                      <m:t>𝑡</m:t>
                    </m:r>
                    <m:r>
                      <a:rPr lang="en-US" altLang="zh-CN" sz="2200">
                        <a:latin typeface="Cambria Math" panose="02040503050406030204" pitchFamily="18" charset="0"/>
                        <a:cs typeface="Times New Roman" panose="02020603050405020304" pitchFamily="18" charset="0"/>
                      </a:rPr>
                      <m:t>+</m:t>
                    </m:r>
                    <m:r>
                      <a:rPr lang="en-US" altLang="zh-CN" sz="2200">
                        <a:latin typeface="Cambria Math" panose="02040503050406030204" pitchFamily="18" charset="0"/>
                        <a:cs typeface="Times New Roman" panose="02020603050405020304" pitchFamily="18" charset="0"/>
                      </a:rPr>
                      <m:t>𝑜</m:t>
                    </m:r>
                    <m:r>
                      <a:rPr lang="en-US" altLang="zh-CN" sz="2200">
                        <a:latin typeface="Cambria Math" panose="02040503050406030204" pitchFamily="18" charset="0"/>
                        <a:cs typeface="Times New Roman" panose="02020603050405020304" pitchFamily="18" charset="0"/>
                      </a:rPr>
                      <m:t>(</m:t>
                    </m:r>
                    <m:r>
                      <m:rPr>
                        <m:sty m:val="p"/>
                      </m:rPr>
                      <a:rPr lang="en-US" altLang="zh-CN" sz="2200">
                        <a:latin typeface="Cambria Math" panose="02040503050406030204" pitchFamily="18" charset="0"/>
                        <a:cs typeface="Times New Roman" panose="02020603050405020304" pitchFamily="18" charset="0"/>
                      </a:rPr>
                      <m:t>Δ</m:t>
                    </m:r>
                    <m:r>
                      <a:rPr lang="en-US" altLang="zh-CN" sz="2200">
                        <a:latin typeface="Cambria Math" panose="02040503050406030204" pitchFamily="18" charset="0"/>
                        <a:cs typeface="Times New Roman" panose="02020603050405020304" pitchFamily="18" charset="0"/>
                      </a:rPr>
                      <m:t>𝑡</m:t>
                    </m:r>
                    <m:r>
                      <a:rPr lang="en-US" altLang="zh-CN" sz="2200">
                        <a:latin typeface="Cambria Math" panose="02040503050406030204" pitchFamily="18" charset="0"/>
                        <a:cs typeface="Times New Roman" panose="02020603050405020304" pitchFamily="18" charset="0"/>
                      </a:rPr>
                      <m:t>)</m:t>
                    </m:r>
                  </m:oMath>
                </a14:m>
                <a:r>
                  <a:rPr lang="en-US" altLang="zh-CN" sz="2200" dirty="0">
                    <a:latin typeface="Times New Roman" panose="02020603050405020304" pitchFamily="18" charset="0"/>
                    <a:cs typeface="Times New Roman" panose="02020603050405020304" pitchFamily="18" charset="0"/>
                  </a:rPr>
                  <a:t>.</a:t>
                </a:r>
              </a:p>
            </p:txBody>
          </p:sp>
        </mc:Choice>
        <mc:Fallback xmlns="">
          <p:sp>
            <p:nvSpPr>
              <p:cNvPr id="8" name="矩形 7"/>
              <p:cNvSpPr>
                <a:spLocks noRot="1" noChangeAspect="1" noMove="1" noResize="1" noEditPoints="1" noAdjustHandles="1" noChangeArrowheads="1" noChangeShapeType="1" noTextEdit="1"/>
              </p:cNvSpPr>
              <p:nvPr/>
            </p:nvSpPr>
            <p:spPr>
              <a:xfrm>
                <a:off x="152450" y="3924055"/>
                <a:ext cx="8920050" cy="769441"/>
              </a:xfrm>
              <a:prstGeom prst="rect">
                <a:avLst/>
              </a:prstGeom>
              <a:blipFill>
                <a:blip r:embed="rId3"/>
                <a:stretch>
                  <a:fillRect l="-889" t="-5556" r="-2461"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97426" y="4747903"/>
                <a:ext cx="8484126" cy="43088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2. The probability of more than one event occurring during </a:t>
                </a:r>
                <a14:m>
                  <m:oMath xmlns:m="http://schemas.openxmlformats.org/officeDocument/2006/math">
                    <m:r>
                      <m:rPr>
                        <m:sty m:val="p"/>
                      </m:rPr>
                      <a:rPr lang="en-US" altLang="zh-CN" sz="2200">
                        <a:latin typeface="Cambria Math" panose="02040503050406030204" pitchFamily="18" charset="0"/>
                        <a:cs typeface="Times New Roman" panose="02020603050405020304" pitchFamily="18" charset="0"/>
                      </a:rPr>
                      <m:t>Δ</m:t>
                    </m:r>
                    <m:r>
                      <a:rPr lang="en-US" altLang="zh-CN" sz="2200">
                        <a:latin typeface="Cambria Math" panose="02040503050406030204" pitchFamily="18" charset="0"/>
                        <a:cs typeface="Times New Roman" panose="02020603050405020304" pitchFamily="18" charset="0"/>
                      </a:rPr>
                      <m:t>𝑡</m:t>
                    </m:r>
                  </m:oMath>
                </a14:m>
                <a:r>
                  <a:rPr lang="en-US" altLang="zh-CN" sz="2200" dirty="0">
                    <a:latin typeface="Times New Roman" panose="02020603050405020304" pitchFamily="18" charset="0"/>
                    <a:cs typeface="Times New Roman" panose="02020603050405020304" pitchFamily="18" charset="0"/>
                  </a:rPr>
                  <a:t> is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𝑜</m:t>
                    </m:r>
                    <m:r>
                      <a:rPr lang="en-US" altLang="zh-CN" sz="2200" dirty="0">
                        <a:latin typeface="Cambria Math" panose="02040503050406030204" pitchFamily="18" charset="0"/>
                        <a:cs typeface="Times New Roman" panose="02020603050405020304" pitchFamily="18" charset="0"/>
                      </a:rPr>
                      <m:t>(</m:t>
                    </m:r>
                    <m:r>
                      <m:rPr>
                        <m:sty m:val="p"/>
                      </m:rPr>
                      <a:rPr lang="en-US" altLang="zh-CN" sz="2200" dirty="0">
                        <a:latin typeface="Cambria Math" panose="02040503050406030204" pitchFamily="18" charset="0"/>
                        <a:cs typeface="Times New Roman" panose="02020603050405020304" pitchFamily="18" charset="0"/>
                      </a:rPr>
                      <m:t>Δ</m:t>
                    </m:r>
                    <m:r>
                      <a:rPr lang="en-US" altLang="zh-CN" sz="2200" dirty="0">
                        <a:latin typeface="Cambria Math" panose="02040503050406030204" pitchFamily="18" charset="0"/>
                        <a:cs typeface="Times New Roman" panose="02020603050405020304" pitchFamily="18" charset="0"/>
                      </a:rPr>
                      <m:t>𝑡</m:t>
                    </m:r>
                    <m:r>
                      <a:rPr lang="en-US" altLang="zh-CN" sz="2200" dirty="0">
                        <a:latin typeface="Cambria Math" panose="02040503050406030204" pitchFamily="18" charset="0"/>
                        <a:cs typeface="Times New Roman" panose="02020603050405020304" pitchFamily="18" charset="0"/>
                      </a:rPr>
                      <m:t>)</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197426" y="4747903"/>
                <a:ext cx="8484126" cy="430887"/>
              </a:xfrm>
              <a:prstGeom prst="rect">
                <a:avLst/>
              </a:prstGeom>
              <a:blipFill>
                <a:blip r:embed="rId4"/>
                <a:stretch>
                  <a:fillRect l="-934" t="-9859" b="-26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61510" y="5255621"/>
                <a:ext cx="9005530"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3. The number of events occurring during the time interval </a:t>
                </a:r>
                <a14:m>
                  <m:oMath xmlns:m="http://schemas.openxmlformats.org/officeDocument/2006/math">
                    <m:r>
                      <m:rPr>
                        <m:sty m:val="p"/>
                      </m:rPr>
                      <a:rPr lang="en-US" altLang="zh-CN" sz="2200">
                        <a:latin typeface="Cambria Math" panose="02040503050406030204" pitchFamily="18" charset="0"/>
                        <a:cs typeface="Times New Roman" panose="02020603050405020304" pitchFamily="18" charset="0"/>
                      </a:rPr>
                      <m:t>Δ</m:t>
                    </m:r>
                    <m:r>
                      <a:rPr lang="en-US" altLang="zh-CN" sz="2200">
                        <a:latin typeface="Cambria Math" panose="02040503050406030204" pitchFamily="18" charset="0"/>
                        <a:cs typeface="Times New Roman" panose="02020603050405020304" pitchFamily="18" charset="0"/>
                      </a:rPr>
                      <m:t>𝑡</m:t>
                    </m:r>
                  </m:oMath>
                </a14:m>
                <a:r>
                  <a:rPr lang="en-US" altLang="zh-CN" sz="2200" dirty="0">
                    <a:latin typeface="Times New Roman" panose="02020603050405020304" pitchFamily="18" charset="0"/>
                    <a:cs typeface="Times New Roman" panose="02020603050405020304" pitchFamily="18" charset="0"/>
                  </a:rPr>
                  <a:t> is independent of the number that occur prior to this time interval.</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161510" y="5255621"/>
                <a:ext cx="9005530" cy="769441"/>
              </a:xfrm>
              <a:prstGeom prst="rect">
                <a:avLst/>
              </a:prstGeom>
              <a:blipFill>
                <a:blip r:embed="rId5"/>
                <a:stretch>
                  <a:fillRect l="-880" t="-5556" b="-15873"/>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xmlns="" id="{B0A6F535-6984-44DA-95D0-004DBAAA1BBD}"/>
              </a:ext>
            </a:extLst>
          </p:cNvPr>
          <p:cNvSpPr>
            <a:spLocks noGrp="1"/>
          </p:cNvSpPr>
          <p:nvPr>
            <p:ph type="sldNum" sz="quarter" idx="11"/>
          </p:nvPr>
        </p:nvSpPr>
        <p:spPr/>
        <p:txBody>
          <a:bodyPr/>
          <a:lstStyle/>
          <a:p>
            <a:pPr>
              <a:defRPr/>
            </a:pPr>
            <a:fld id="{DF2308B0-52A9-437D-9700-D7B37876F5B1}" type="slidenum">
              <a:rPr lang="zh-CN" altLang="en-US" smtClean="0"/>
              <a:pPr>
                <a:defRPr/>
              </a:pPr>
              <a:t>90</a:t>
            </a:fld>
            <a:endParaRPr lang="en-US" altLang="zh-CN" dirty="0"/>
          </a:p>
        </p:txBody>
      </p:sp>
    </p:spTree>
    <p:extLst>
      <p:ext uri="{BB962C8B-B14F-4D97-AF65-F5344CB8AC3E}">
        <p14:creationId xmlns:p14="http://schemas.microsoft.com/office/powerpoint/2010/main" val="308784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矩形 8"/>
              <p:cNvSpPr/>
              <p:nvPr/>
            </p:nvSpPr>
            <p:spPr>
              <a:xfrm>
                <a:off x="251520" y="1268760"/>
                <a:ext cx="8595984" cy="1107996"/>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Informally, the assumptions say that for</a:t>
                </a:r>
                <a:r>
                  <a:rPr lang="en-US" altLang="zh-CN" sz="2100" dirty="0"/>
                  <a:t> </a:t>
                </a:r>
                <a:r>
                  <a:rPr lang="en-US" altLang="zh-CN" sz="2200" dirty="0">
                    <a:solidFill>
                      <a:srgbClr val="FF0000"/>
                    </a:solidFill>
                    <a:latin typeface="Times New Roman" panose="02020603050405020304" pitchFamily="18" charset="0"/>
                    <a:cs typeface="Times New Roman" panose="02020603050405020304" pitchFamily="18" charset="0"/>
                  </a:rPr>
                  <a:t>a short time interval </a:t>
                </a:r>
                <a:r>
                  <a:rPr lang="en-US" altLang="zh-CN" sz="2200" dirty="0">
                    <a:latin typeface="Times New Roman" panose="02020603050405020304" pitchFamily="18" charset="0"/>
                    <a:cs typeface="Times New Roman" panose="02020603050405020304" pitchFamily="18" charset="0"/>
                  </a:rPr>
                  <a:t>of length </a:t>
                </a:r>
                <a14:m>
                  <m:oMath xmlns:m="http://schemas.openxmlformats.org/officeDocument/2006/math">
                    <m:r>
                      <m:rPr>
                        <m:sty m:val="p"/>
                      </m:rPr>
                      <a:rPr lang="en-US" altLang="zh-CN" sz="2200">
                        <a:latin typeface="Cambria Math" panose="02040503050406030204" pitchFamily="18" charset="0"/>
                        <a:cs typeface="Times New Roman" panose="02020603050405020304" pitchFamily="18" charset="0"/>
                      </a:rPr>
                      <m:t>Δ</m:t>
                    </m:r>
                    <m:r>
                      <a:rPr lang="en-US" altLang="zh-CN" sz="2200">
                        <a:latin typeface="Cambria Math" panose="02040503050406030204" pitchFamily="18" charset="0"/>
                        <a:cs typeface="Times New Roman" panose="02020603050405020304" pitchFamily="18" charset="0"/>
                      </a:rPr>
                      <m:t>𝑡</m:t>
                    </m:r>
                  </m:oMath>
                </a14:m>
                <a:r>
                  <a:rPr lang="en-US" altLang="zh-CN" sz="2200" dirty="0">
                    <a:latin typeface="Times New Roman" panose="02020603050405020304" pitchFamily="18" charset="0"/>
                    <a:cs typeface="Times New Roman" panose="02020603050405020304" pitchFamily="18" charset="0"/>
                  </a:rPr>
                  <a:t>, the probability of a single event occurring is approximately </a:t>
                </a:r>
                <a14:m>
                  <m:oMath xmlns:m="http://schemas.openxmlformats.org/officeDocument/2006/math">
                    <m:r>
                      <a:rPr lang="zh-CN" altLang="en-US" sz="2200">
                        <a:latin typeface="Cambria Math" panose="02040503050406030204" pitchFamily="18" charset="0"/>
                        <a:cs typeface="Times New Roman" panose="02020603050405020304" pitchFamily="18" charset="0"/>
                      </a:rPr>
                      <m:t>𝛼</m:t>
                    </m:r>
                    <m:r>
                      <a:rPr lang="zh-CN" altLang="en-US" sz="2200">
                        <a:latin typeface="Cambria Math" panose="02040503050406030204" pitchFamily="18" charset="0"/>
                        <a:cs typeface="Times New Roman" panose="02020603050405020304" pitchFamily="18" charset="0"/>
                      </a:rPr>
                      <m:t>∙</m:t>
                    </m:r>
                    <m:r>
                      <m:rPr>
                        <m:sty m:val="p"/>
                      </m:rPr>
                      <a:rPr lang="el-GR" altLang="zh-CN" sz="2200">
                        <a:latin typeface="Cambria Math" panose="02040503050406030204" pitchFamily="18" charset="0"/>
                        <a:cs typeface="Times New Roman" panose="02020603050405020304" pitchFamily="18" charset="0"/>
                      </a:rPr>
                      <m:t>Δ</m:t>
                    </m:r>
                    <m:r>
                      <a:rPr lang="en-US" altLang="zh-CN" sz="2200">
                        <a:latin typeface="Cambria Math" panose="02040503050406030204" pitchFamily="18" charset="0"/>
                        <a:cs typeface="Times New Roman" panose="02020603050405020304" pitchFamily="18" charset="0"/>
                      </a:rPr>
                      <m:t>𝑡</m:t>
                    </m:r>
                  </m:oMath>
                </a14:m>
                <a:r>
                  <a:rPr lang="en-US" altLang="zh-CN" sz="2200" dirty="0">
                    <a:latin typeface="Times New Roman" panose="02020603050405020304" pitchFamily="18" charset="0"/>
                    <a:cs typeface="Times New Roman" panose="02020603050405020304" pitchFamily="18" charset="0"/>
                  </a:rPr>
                  <a:t> and the probability of no events is approximately </a:t>
                </a:r>
                <a14:m>
                  <m:oMath xmlns:m="http://schemas.openxmlformats.org/officeDocument/2006/math">
                    <m:r>
                      <a:rPr lang="en-US" altLang="zh-CN" sz="2200">
                        <a:latin typeface="Cambria Math" panose="02040503050406030204" pitchFamily="18" charset="0"/>
                        <a:cs typeface="Times New Roman" panose="02020603050405020304" pitchFamily="18" charset="0"/>
                      </a:rPr>
                      <m:t>1−</m:t>
                    </m:r>
                    <m:r>
                      <a:rPr lang="zh-CN" altLang="en-US" sz="2200">
                        <a:latin typeface="Cambria Math" panose="02040503050406030204" pitchFamily="18" charset="0"/>
                        <a:cs typeface="Times New Roman" panose="02020603050405020304" pitchFamily="18" charset="0"/>
                      </a:rPr>
                      <m:t>𝛼</m:t>
                    </m:r>
                    <m:r>
                      <a:rPr lang="zh-CN" altLang="en-US" sz="2200">
                        <a:latin typeface="Cambria Math" panose="02040503050406030204" pitchFamily="18" charset="0"/>
                        <a:cs typeface="Times New Roman" panose="02020603050405020304" pitchFamily="18" charset="0"/>
                      </a:rPr>
                      <m:t>∙</m:t>
                    </m:r>
                    <m:r>
                      <m:rPr>
                        <m:sty m:val="p"/>
                      </m:rPr>
                      <a:rPr lang="el-GR" altLang="zh-CN" sz="2200">
                        <a:latin typeface="Cambria Math" panose="02040503050406030204" pitchFamily="18" charset="0"/>
                        <a:cs typeface="Times New Roman" panose="02020603050405020304" pitchFamily="18" charset="0"/>
                      </a:rPr>
                      <m:t>Δ</m:t>
                    </m:r>
                    <m:r>
                      <a:rPr lang="en-US" altLang="zh-CN" sz="2200">
                        <a:latin typeface="Cambria Math" panose="02040503050406030204" pitchFamily="18" charset="0"/>
                        <a:cs typeface="Times New Roman" panose="02020603050405020304" pitchFamily="18" charset="0"/>
                      </a:rPr>
                      <m:t>𝑡</m:t>
                    </m:r>
                  </m:oMath>
                </a14:m>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251520" y="1268760"/>
                <a:ext cx="8595984" cy="1107996"/>
              </a:xfrm>
              <a:prstGeom prst="rect">
                <a:avLst/>
              </a:prstGeom>
              <a:blipFill>
                <a:blip r:embed="rId3"/>
                <a:stretch>
                  <a:fillRect l="-922" t="-3846" b="-104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51520" y="2438890"/>
                <a:ext cx="8740030" cy="1107996"/>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And thus the average number of events occurring in </a:t>
                </a:r>
                <a:r>
                  <a:rPr lang="en-US" altLang="zh-CN" sz="2200" dirty="0">
                    <a:solidFill>
                      <a:srgbClr val="FF0000"/>
                    </a:solidFill>
                    <a:latin typeface="Times New Roman" panose="02020603050405020304" pitchFamily="18" charset="0"/>
                    <a:cs typeface="Times New Roman" panose="02020603050405020304" pitchFamily="18" charset="0"/>
                  </a:rPr>
                  <a:t>a short time interval </a:t>
                </a:r>
                <a:r>
                  <a:rPr lang="en-US" altLang="zh-CN" sz="2200" dirty="0">
                    <a:latin typeface="Times New Roman" panose="02020603050405020304" pitchFamily="18" charset="0"/>
                    <a:cs typeface="Times New Roman" panose="02020603050405020304" pitchFamily="18" charset="0"/>
                  </a:rPr>
                  <a:t>of length </a:t>
                </a:r>
                <a14:m>
                  <m:oMath xmlns:m="http://schemas.openxmlformats.org/officeDocument/2006/math">
                    <m:r>
                      <m:rPr>
                        <m:sty m:val="p"/>
                      </m:rPr>
                      <a:rPr lang="en-US" altLang="zh-CN" sz="2200">
                        <a:latin typeface="Cambria Math" panose="02040503050406030204" pitchFamily="18" charset="0"/>
                        <a:cs typeface="Times New Roman" panose="02020603050405020304" pitchFamily="18" charset="0"/>
                      </a:rPr>
                      <m:t>Δ</m:t>
                    </m:r>
                    <m:r>
                      <a:rPr lang="en-US" altLang="zh-CN" sz="2200">
                        <a:latin typeface="Cambria Math" panose="02040503050406030204" pitchFamily="18" charset="0"/>
                        <a:cs typeface="Times New Roman" panose="02020603050405020304" pitchFamily="18" charset="0"/>
                      </a:rPr>
                      <m:t>𝑡</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approximately </a:t>
                </a:r>
                <a14:m>
                  <m:oMath xmlns:m="http://schemas.openxmlformats.org/officeDocument/2006/math">
                    <m:r>
                      <a:rPr lang="en-US" altLang="zh-CN" sz="2200">
                        <a:latin typeface="Cambria Math" panose="02040503050406030204" pitchFamily="18" charset="0"/>
                        <a:cs typeface="Times New Roman" panose="02020603050405020304" pitchFamily="18" charset="0"/>
                      </a:rPr>
                      <m:t>𝛼</m:t>
                    </m:r>
                    <m:r>
                      <m:rPr>
                        <m:sty m:val="p"/>
                      </m:rPr>
                      <a:rPr lang="en-US" altLang="zh-CN" sz="2200">
                        <a:latin typeface="Cambria Math" panose="02040503050406030204" pitchFamily="18" charset="0"/>
                        <a:cs typeface="Times New Roman" panose="02020603050405020304" pitchFamily="18" charset="0"/>
                      </a:rPr>
                      <m:t>Δ</m:t>
                    </m:r>
                    <m:r>
                      <a:rPr lang="en-US" altLang="zh-CN" sz="2200">
                        <a:latin typeface="Cambria Math" panose="02040503050406030204" pitchFamily="18" charset="0"/>
                        <a:cs typeface="Times New Roman" panose="02020603050405020304" pitchFamily="18" charset="0"/>
                      </a:rPr>
                      <m:t>𝑡</m:t>
                    </m:r>
                  </m:oMath>
                </a14:m>
                <a:r>
                  <a:rPr lang="en-US" altLang="zh-CN" sz="2200" dirty="0">
                    <a:latin typeface="Times New Roman" panose="02020603050405020304" pitchFamily="18" charset="0"/>
                    <a:cs typeface="Times New Roman" panose="02020603050405020304" pitchFamily="18" charset="0"/>
                  </a:rPr>
                  <a:t>, where </a:t>
                </a:r>
                <a14:m>
                  <m:oMath xmlns:m="http://schemas.openxmlformats.org/officeDocument/2006/math">
                    <m:r>
                      <a:rPr lang="en-US" altLang="zh-CN" sz="2200">
                        <a:latin typeface="Cambria Math" panose="02040503050406030204" pitchFamily="18" charset="0"/>
                        <a:cs typeface="Times New Roman" panose="02020603050405020304" pitchFamily="18" charset="0"/>
                      </a:rPr>
                      <m:t>𝛼</m:t>
                    </m:r>
                  </m:oMath>
                </a14:m>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the average number per unit time.</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251520" y="2438890"/>
                <a:ext cx="8740030" cy="1107996"/>
              </a:xfrm>
              <a:prstGeom prst="rect">
                <a:avLst/>
              </a:prstGeom>
              <a:blipFill>
                <a:blip r:embed="rId4"/>
                <a:stretch>
                  <a:fillRect l="-907" t="-3846" r="-139" b="-104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51520" y="3508570"/>
                <a:ext cx="8543925"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Now let </a:t>
                </a:r>
                <a14:m>
                  <m:oMath xmlns:m="http://schemas.openxmlformats.org/officeDocument/2006/math">
                    <m:r>
                      <a:rPr lang="en-US" altLang="zh-CN" sz="220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be the number of events during a time interval of length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𝑡</m:t>
                    </m:r>
                  </m:oMath>
                </a14:m>
                <a:r>
                  <a:rPr lang="en-US" altLang="zh-CN" sz="22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200" i="1" dirty="0">
                            <a:latin typeface="Cambria Math" charset="0"/>
                          </a:rPr>
                        </m:ctrlPr>
                      </m:sSubPr>
                      <m:e>
                        <m:r>
                          <a:rPr lang="en-US" altLang="zh-CN" sz="2200" i="1" dirty="0">
                            <a:latin typeface="Cambria Math"/>
                          </a:rPr>
                          <m:t>𝑃</m:t>
                        </m:r>
                      </m:e>
                      <m:sub>
                        <m:r>
                          <a:rPr lang="en-US" altLang="zh-CN" sz="2200" i="1" dirty="0">
                            <a:latin typeface="Cambria Math"/>
                          </a:rPr>
                          <m:t>𝑘</m:t>
                        </m:r>
                      </m:sub>
                    </m:sSub>
                    <m:d>
                      <m:dPr>
                        <m:ctrlPr>
                          <a:rPr lang="en-US" altLang="zh-CN" sz="2200" i="1" dirty="0">
                            <a:latin typeface="Cambria Math" charset="0"/>
                          </a:rPr>
                        </m:ctrlPr>
                      </m:dPr>
                      <m:e>
                        <m:r>
                          <a:rPr lang="en-US" altLang="zh-CN" sz="2200" i="1" dirty="0">
                            <a:latin typeface="Cambria Math"/>
                          </a:rPr>
                          <m:t>𝑡</m:t>
                        </m:r>
                      </m:e>
                    </m:d>
                    <m:r>
                      <a:rPr lang="en-US" altLang="zh-CN" sz="2200" b="0" i="1" dirty="0" smtClean="0">
                        <a:latin typeface="Cambria Math"/>
                      </a:rPr>
                      <m:t>=</m:t>
                    </m:r>
                    <m:r>
                      <a:rPr lang="en-US" altLang="zh-CN" sz="2200" b="0" i="1" dirty="0" smtClean="0">
                        <a:latin typeface="Cambria Math"/>
                      </a:rPr>
                      <m:t>𝑃</m:t>
                    </m:r>
                    <m:r>
                      <a:rPr lang="en-US" altLang="zh-CN" sz="2200" b="0" i="1" dirty="0" smtClean="0">
                        <a:latin typeface="Cambria Math"/>
                      </a:rPr>
                      <m:t>(</m:t>
                    </m:r>
                    <m:r>
                      <a:rPr lang="en-US" altLang="zh-CN" sz="2200" b="0" i="1" dirty="0" smtClean="0">
                        <a:latin typeface="Cambria Math"/>
                      </a:rPr>
                      <m:t>𝑋</m:t>
                    </m:r>
                    <m:r>
                      <a:rPr lang="en-US" altLang="zh-CN" sz="2200" b="0" i="1" dirty="0" smtClean="0">
                        <a:latin typeface="Cambria Math"/>
                      </a:rPr>
                      <m:t>=</m:t>
                    </m:r>
                    <m:r>
                      <a:rPr lang="en-US" altLang="zh-CN" sz="2200" b="0" i="1" dirty="0" smtClean="0">
                        <a:latin typeface="Cambria Math"/>
                      </a:rPr>
                      <m:t>𝑘</m:t>
                    </m:r>
                    <m:r>
                      <a:rPr lang="en-US" altLang="zh-CN" sz="2200" b="0" i="1" dirty="0" smtClean="0">
                        <a:latin typeface="Cambria Math"/>
                      </a:rPr>
                      <m:t>)</m:t>
                    </m:r>
                  </m:oMath>
                </a14:m>
                <a:r>
                  <a:rPr lang="en-US" altLang="zh-CN" sz="2200" dirty="0"/>
                  <a:t>.</a:t>
                </a:r>
                <a:endParaRPr lang="zh-CN" altLang="en-US" sz="2200" dirty="0"/>
              </a:p>
            </p:txBody>
          </p:sp>
        </mc:Choice>
        <mc:Fallback xmlns="">
          <p:sp>
            <p:nvSpPr>
              <p:cNvPr id="10" name="矩形 9"/>
              <p:cNvSpPr>
                <a:spLocks noRot="1" noChangeAspect="1" noMove="1" noResize="1" noEditPoints="1" noAdjustHandles="1" noChangeArrowheads="1" noChangeShapeType="1" noTextEdit="1"/>
              </p:cNvSpPr>
              <p:nvPr/>
            </p:nvSpPr>
            <p:spPr>
              <a:xfrm>
                <a:off x="251520" y="3508570"/>
                <a:ext cx="8543925" cy="769441"/>
              </a:xfrm>
              <a:prstGeom prst="rect">
                <a:avLst/>
              </a:prstGeom>
              <a:blipFill>
                <a:blip r:embed="rId5"/>
                <a:stretch>
                  <a:fillRect l="-927" t="-5556" b="-15873"/>
                </a:stretch>
              </a:blipFill>
            </p:spPr>
            <p:txBody>
              <a:bodyPr/>
              <a:lstStyle/>
              <a:p>
                <a:r>
                  <a:rPr lang="zh-CN" altLang="en-US">
                    <a:noFill/>
                  </a:rPr>
                  <a:t> </a:t>
                </a:r>
              </a:p>
            </p:txBody>
          </p:sp>
        </mc:Fallback>
      </mc:AlternateContent>
      <p:sp>
        <p:nvSpPr>
          <p:cNvPr id="12" name="TextBox 11"/>
          <p:cNvSpPr txBox="1"/>
          <p:nvPr/>
        </p:nvSpPr>
        <p:spPr>
          <a:xfrm>
            <a:off x="268404" y="4408670"/>
            <a:ext cx="2389171"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Proposition</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矩形 12"/>
              <p:cNvSpPr/>
              <p:nvPr/>
            </p:nvSpPr>
            <p:spPr>
              <a:xfrm>
                <a:off x="312972" y="4839557"/>
                <a:ext cx="8678578" cy="975845"/>
              </a:xfrm>
              <a:prstGeom prst="rect">
                <a:avLst/>
              </a:prstGeom>
            </p:spPr>
            <p:txBody>
              <a:bodyPr wrap="square">
                <a:spAutoFit/>
              </a:bodyPr>
              <a:lstStyle/>
              <a:p>
                <a14:m>
                  <m:oMath xmlns:m="http://schemas.openxmlformats.org/officeDocument/2006/math">
                    <m:sSub>
                      <m:sSubPr>
                        <m:ctrlPr>
                          <a:rPr lang="en-US" altLang="zh-CN" sz="2200" b="0" i="1" smtClean="0">
                            <a:latin typeface="Cambria Math" charset="0"/>
                          </a:rPr>
                        </m:ctrlPr>
                      </m:sSubPr>
                      <m:e>
                        <m:r>
                          <a:rPr lang="en-US" altLang="zh-CN" sz="2200" b="0" i="1" smtClean="0">
                            <a:latin typeface="Cambria Math"/>
                          </a:rPr>
                          <m:t>𝑃</m:t>
                        </m:r>
                      </m:e>
                      <m:sub>
                        <m:r>
                          <a:rPr lang="en-US" altLang="zh-CN" sz="2200" b="0" i="1" smtClean="0">
                            <a:latin typeface="Cambria Math"/>
                          </a:rPr>
                          <m:t>𝑘</m:t>
                        </m:r>
                      </m:sub>
                    </m:sSub>
                    <m:d>
                      <m:dPr>
                        <m:ctrlPr>
                          <a:rPr lang="en-US" altLang="zh-CN" sz="2200" b="0" i="1" smtClean="0">
                            <a:latin typeface="Cambria Math" charset="0"/>
                          </a:rPr>
                        </m:ctrlPr>
                      </m:dPr>
                      <m:e>
                        <m:r>
                          <a:rPr lang="en-US" altLang="zh-CN" sz="2200" b="0" i="1" smtClean="0">
                            <a:latin typeface="Cambria Math"/>
                          </a:rPr>
                          <m:t>𝑡</m:t>
                        </m:r>
                      </m:e>
                    </m:d>
                    <m:r>
                      <a:rPr lang="en-US" altLang="zh-CN" sz="2200" b="0" i="1" smtClean="0">
                        <a:latin typeface="Cambria Math"/>
                      </a:rPr>
                      <m:t>=</m:t>
                    </m:r>
                    <m:f>
                      <m:fPr>
                        <m:ctrlPr>
                          <a:rPr lang="en-US" altLang="zh-CN" sz="2200" b="0" i="1" smtClean="0">
                            <a:latin typeface="Cambria Math" charset="0"/>
                          </a:rPr>
                        </m:ctrlPr>
                      </m:fPr>
                      <m:num>
                        <m:sSup>
                          <m:sSupPr>
                            <m:ctrlPr>
                              <a:rPr lang="en-US" altLang="zh-CN" sz="2200" b="0" i="1" smtClean="0">
                                <a:latin typeface="Cambria Math" charset="0"/>
                              </a:rPr>
                            </m:ctrlPr>
                          </m:sSupPr>
                          <m:e>
                            <m:r>
                              <a:rPr lang="en-US" altLang="zh-CN" sz="2200" b="0" i="1" smtClean="0">
                                <a:latin typeface="Cambria Math"/>
                              </a:rPr>
                              <m:t>𝑒</m:t>
                            </m:r>
                          </m:e>
                          <m:sup>
                            <m:r>
                              <a:rPr lang="en-US" altLang="zh-CN" sz="2200" b="0" i="1" smtClean="0">
                                <a:latin typeface="Cambria Math"/>
                              </a:rPr>
                              <m:t>−</m:t>
                            </m:r>
                            <m:r>
                              <a:rPr lang="en-US" altLang="zh-CN" sz="2200" b="0" i="1" smtClean="0">
                                <a:latin typeface="Cambria Math"/>
                              </a:rPr>
                              <m:t>𝛼</m:t>
                            </m:r>
                            <m:r>
                              <a:rPr lang="en-US" altLang="zh-CN" sz="2200" b="0" i="1" smtClean="0">
                                <a:latin typeface="Cambria Math"/>
                              </a:rPr>
                              <m:t>𝑡</m:t>
                            </m:r>
                          </m:sup>
                        </m:sSup>
                        <m:sSup>
                          <m:sSupPr>
                            <m:ctrlPr>
                              <a:rPr lang="en-US" altLang="zh-CN" sz="2200" b="0" i="1" smtClean="0">
                                <a:latin typeface="Cambria Math" charset="0"/>
                              </a:rPr>
                            </m:ctrlPr>
                          </m:sSupPr>
                          <m:e>
                            <m:d>
                              <m:dPr>
                                <m:ctrlPr>
                                  <a:rPr lang="en-US" altLang="zh-CN" sz="2200" b="0" i="1" smtClean="0">
                                    <a:latin typeface="Cambria Math" charset="0"/>
                                  </a:rPr>
                                </m:ctrlPr>
                              </m:dPr>
                              <m:e>
                                <m:r>
                                  <a:rPr lang="en-US" altLang="zh-CN" sz="2200" b="0" i="1" smtClean="0">
                                    <a:latin typeface="Cambria Math"/>
                                  </a:rPr>
                                  <m:t>𝛼</m:t>
                                </m:r>
                                <m:r>
                                  <a:rPr lang="en-US" altLang="zh-CN" sz="2200" b="0" i="1" smtClean="0">
                                    <a:latin typeface="Cambria Math"/>
                                  </a:rPr>
                                  <m:t>𝑡</m:t>
                                </m:r>
                              </m:e>
                            </m:d>
                          </m:e>
                          <m:sup>
                            <m:r>
                              <a:rPr lang="en-US" altLang="zh-CN" sz="2200" b="0" i="1" smtClean="0">
                                <a:latin typeface="Cambria Math"/>
                              </a:rPr>
                              <m:t>𝑘</m:t>
                            </m:r>
                          </m:sup>
                        </m:sSup>
                      </m:num>
                      <m:den>
                        <m:r>
                          <a:rPr lang="en-US" altLang="zh-CN" sz="2200" b="0" i="1" smtClean="0">
                            <a:latin typeface="Cambria Math"/>
                          </a:rPr>
                          <m:t>𝑘</m:t>
                        </m:r>
                        <m:r>
                          <a:rPr lang="en-US" altLang="zh-CN" sz="2200" b="0" i="1" smtClean="0">
                            <a:latin typeface="Cambria Math"/>
                          </a:rPr>
                          <m:t>!</m:t>
                        </m:r>
                      </m:den>
                    </m:f>
                    <m:r>
                      <a:rPr lang="en-US" altLang="zh-CN" sz="2200" b="0" i="1" smtClean="0">
                        <a:latin typeface="Cambria Math"/>
                      </a:rPr>
                      <m:t> </m:t>
                    </m:r>
                  </m:oMath>
                </a14:m>
                <a:r>
                  <a:rPr lang="en-US" altLang="zh-CN" sz="2200" dirty="0"/>
                  <a:t>, </a:t>
                </a:r>
                <a:r>
                  <a:rPr lang="en-US" altLang="zh-CN" sz="2200" dirty="0">
                    <a:latin typeface="Times New Roman" panose="02020603050405020304" pitchFamily="18" charset="0"/>
                    <a:cs typeface="Times New Roman" panose="02020603050405020304" pitchFamily="18" charset="0"/>
                  </a:rPr>
                  <a:t>so that the number of events during a time interval of length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𝑡</m:t>
                    </m:r>
                  </m:oMath>
                </a14:m>
                <a:r>
                  <a:rPr lang="en-US" altLang="zh-CN" sz="2200" dirty="0">
                    <a:latin typeface="Times New Roman" panose="02020603050405020304" pitchFamily="18" charset="0"/>
                    <a:cs typeface="Times New Roman" panose="02020603050405020304" pitchFamily="18" charset="0"/>
                  </a:rPr>
                  <a:t> is a Poisson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with parameter </a:t>
                </a:r>
                <a14:m>
                  <m:oMath xmlns:m="http://schemas.openxmlformats.org/officeDocument/2006/math">
                    <m:r>
                      <a:rPr lang="en-US" altLang="zh-CN" sz="2200">
                        <a:latin typeface="Cambria Math" panose="02040503050406030204" pitchFamily="18" charset="0"/>
                        <a:cs typeface="Times New Roman" panose="02020603050405020304" pitchFamily="18" charset="0"/>
                      </a:rPr>
                      <m:t>𝛼</m:t>
                    </m:r>
                    <m:r>
                      <a:rPr lang="en-US" altLang="zh-CN" sz="2200">
                        <a:latin typeface="Cambria Math" panose="02040503050406030204" pitchFamily="18" charset="0"/>
                        <a:cs typeface="Times New Roman" panose="02020603050405020304" pitchFamily="18" charset="0"/>
                      </a:rPr>
                      <m:t>𝑡</m:t>
                    </m:r>
                  </m:oMath>
                </a14:m>
                <a:r>
                  <a:rPr lang="en-US" altLang="zh-CN" sz="2200" dirty="0">
                    <a:latin typeface="Times New Roman" panose="02020603050405020304" pitchFamily="18" charset="0"/>
                    <a:cs typeface="Times New Roman" panose="02020603050405020304" pitchFamily="18" charset="0"/>
                  </a:rPr>
                  <a:t>. </a:t>
                </a:r>
              </a:p>
            </p:txBody>
          </p:sp>
        </mc:Choice>
        <mc:Fallback xmlns="">
          <p:sp>
            <p:nvSpPr>
              <p:cNvPr id="13" name="矩形 12"/>
              <p:cNvSpPr>
                <a:spLocks noRot="1" noChangeAspect="1" noMove="1" noResize="1" noEditPoints="1" noAdjustHandles="1" noChangeArrowheads="1" noChangeShapeType="1" noTextEdit="1"/>
              </p:cNvSpPr>
              <p:nvPr/>
            </p:nvSpPr>
            <p:spPr>
              <a:xfrm>
                <a:off x="312972" y="4839557"/>
                <a:ext cx="8678578" cy="975845"/>
              </a:xfrm>
              <a:prstGeom prst="rect">
                <a:avLst/>
              </a:prstGeom>
              <a:blipFill>
                <a:blip r:embed="rId6"/>
                <a:stretch>
                  <a:fillRect l="-913" b="-11875"/>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xmlns="" id="{C73681FA-3FAE-45F8-97B1-8B7735E94684}"/>
              </a:ext>
            </a:extLst>
          </p:cNvPr>
          <p:cNvSpPr>
            <a:spLocks noGrp="1"/>
          </p:cNvSpPr>
          <p:nvPr>
            <p:ph type="sldNum" sz="quarter" idx="11"/>
          </p:nvPr>
        </p:nvSpPr>
        <p:spPr/>
        <p:txBody>
          <a:bodyPr/>
          <a:lstStyle/>
          <a:p>
            <a:pPr>
              <a:defRPr/>
            </a:pPr>
            <a:fld id="{DF2308B0-52A9-437D-9700-D7B37876F5B1}" type="slidenum">
              <a:rPr lang="zh-CN" altLang="en-US" smtClean="0"/>
              <a:pPr>
                <a:defRPr/>
              </a:pPr>
              <a:t>91</a:t>
            </a:fld>
            <a:endParaRPr lang="en-US" altLang="zh-CN" dirty="0"/>
          </a:p>
        </p:txBody>
      </p:sp>
    </p:spTree>
    <p:extLst>
      <p:ext uri="{BB962C8B-B14F-4D97-AF65-F5344CB8AC3E}">
        <p14:creationId xmlns:p14="http://schemas.microsoft.com/office/powerpoint/2010/main" val="79326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arn(inVertical)">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12" grpId="0"/>
      <p:bldP spid="1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矩形 5"/>
              <p:cNvSpPr/>
              <p:nvPr/>
            </p:nvSpPr>
            <p:spPr>
              <a:xfrm>
                <a:off x="182691" y="1025539"/>
                <a:ext cx="8664784"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The occurrence of events over time as described is called a </a:t>
                </a:r>
                <a:r>
                  <a:rPr lang="en-US" altLang="zh-CN" sz="2200" dirty="0">
                    <a:solidFill>
                      <a:srgbClr val="FF0000"/>
                    </a:solidFill>
                    <a:latin typeface="Times New Roman" panose="02020603050405020304" pitchFamily="18" charset="0"/>
                    <a:cs typeface="Times New Roman" panose="02020603050405020304" pitchFamily="18" charset="0"/>
                  </a:rPr>
                  <a:t>Poisson process</a:t>
                </a:r>
                <a:r>
                  <a:rPr lang="en-US" altLang="zh-CN" sz="2200" i="1" dirty="0"/>
                  <a:t>; </a:t>
                </a:r>
                <a:r>
                  <a:rPr lang="en-US" altLang="zh-CN" sz="2200" dirty="0">
                    <a:latin typeface="Times New Roman" panose="02020603050405020304" pitchFamily="18" charset="0"/>
                    <a:cs typeface="Times New Roman" panose="02020603050405020304" pitchFamily="18" charset="0"/>
                  </a:rPr>
                  <a:t>the parameter </a:t>
                </a:r>
                <a14:m>
                  <m:oMath xmlns:m="http://schemas.openxmlformats.org/officeDocument/2006/math">
                    <m:r>
                      <a:rPr lang="zh-CN" altLang="en-US" sz="2200" dirty="0">
                        <a:latin typeface="Cambria Math" panose="02040503050406030204" pitchFamily="18" charset="0"/>
                        <a:cs typeface="Times New Roman" panose="02020603050405020304" pitchFamily="18" charset="0"/>
                      </a:rPr>
                      <m:t>𝛼</m:t>
                    </m:r>
                  </m:oMath>
                </a14:m>
                <a:r>
                  <a:rPr lang="en-US" altLang="zh-CN" sz="2200" dirty="0">
                    <a:latin typeface="Times New Roman" panose="02020603050405020304" pitchFamily="18" charset="0"/>
                    <a:cs typeface="Times New Roman" panose="02020603050405020304" pitchFamily="18" charset="0"/>
                  </a:rPr>
                  <a:t> specifies the </a:t>
                </a:r>
                <a:r>
                  <a:rPr lang="en-US" altLang="zh-CN" sz="2200" dirty="0">
                    <a:solidFill>
                      <a:srgbClr val="FF0000"/>
                    </a:solidFill>
                    <a:latin typeface="Times New Roman" panose="02020603050405020304" pitchFamily="18" charset="0"/>
                    <a:cs typeface="Times New Roman" panose="02020603050405020304" pitchFamily="18" charset="0"/>
                  </a:rPr>
                  <a:t>rate</a:t>
                </a:r>
                <a:r>
                  <a:rPr lang="en-US" altLang="zh-CN" sz="2200" i="1" dirty="0"/>
                  <a:t> </a:t>
                </a:r>
                <a:r>
                  <a:rPr lang="en-US" altLang="zh-CN" sz="2200" dirty="0">
                    <a:latin typeface="Times New Roman" panose="02020603050405020304" pitchFamily="18" charset="0"/>
                    <a:cs typeface="Times New Roman" panose="02020603050405020304" pitchFamily="18" charset="0"/>
                  </a:rPr>
                  <a:t>for the process.</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182691" y="1025539"/>
                <a:ext cx="8664784" cy="769441"/>
              </a:xfrm>
              <a:prstGeom prst="rect">
                <a:avLst/>
              </a:prstGeom>
              <a:blipFill>
                <a:blip r:embed="rId2"/>
                <a:stretch>
                  <a:fillRect l="-915" t="-5556" r="-2041"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67316" y="2345705"/>
                <a:ext cx="8670169" cy="1446550"/>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Suppose pulses arrive at a counter at an average rate of six per minute, so that </a:t>
                </a:r>
                <a14:m>
                  <m:oMath xmlns:m="http://schemas.openxmlformats.org/officeDocument/2006/math">
                    <m:r>
                      <a:rPr lang="en-US" altLang="zh-CN" sz="2200">
                        <a:latin typeface="Cambria Math" panose="02040503050406030204" pitchFamily="18" charset="0"/>
                        <a:cs typeface="Times New Roman" panose="02020603050405020304" pitchFamily="18" charset="0"/>
                      </a:rPr>
                      <m:t>𝛼</m:t>
                    </m:r>
                    <m:r>
                      <a:rPr lang="en-US" altLang="zh-CN" sz="2200">
                        <a:latin typeface="Cambria Math" panose="02040503050406030204" pitchFamily="18" charset="0"/>
                        <a:cs typeface="Times New Roman" panose="02020603050405020304" pitchFamily="18" charset="0"/>
                      </a:rPr>
                      <m:t>=6</m:t>
                    </m:r>
                  </m:oMath>
                </a14:m>
                <a:r>
                  <a:rPr lang="en-US" altLang="zh-CN" sz="2200" dirty="0">
                    <a:latin typeface="Times New Roman" panose="02020603050405020304" pitchFamily="18" charset="0"/>
                    <a:cs typeface="Times New Roman" panose="02020603050405020304" pitchFamily="18" charset="0"/>
                  </a:rPr>
                  <a:t>. To find the probability that in a </a:t>
                </a:r>
                <a14:m>
                  <m:oMath xmlns:m="http://schemas.openxmlformats.org/officeDocument/2006/math">
                    <m:r>
                      <a:rPr lang="en-US" altLang="zh-CN" sz="2200">
                        <a:latin typeface="Cambria Math" panose="02040503050406030204" pitchFamily="18" charset="0"/>
                        <a:cs typeface="Times New Roman" panose="02020603050405020304" pitchFamily="18" charset="0"/>
                      </a:rPr>
                      <m:t>0.5</m:t>
                    </m:r>
                  </m:oMath>
                </a14:m>
                <a:r>
                  <a:rPr lang="en-US" altLang="zh-CN" sz="2200" dirty="0">
                    <a:latin typeface="Times New Roman" panose="02020603050405020304" pitchFamily="18" charset="0"/>
                    <a:cs typeface="Times New Roman" panose="02020603050405020304" pitchFamily="18" charset="0"/>
                  </a:rPr>
                  <a:t>-min interval at least one pulse is received, note that the number of pulses in such an interval has a Poisson distribution with parameter</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267316" y="2345705"/>
                <a:ext cx="8670169" cy="1446550"/>
              </a:xfrm>
              <a:prstGeom prst="rect">
                <a:avLst/>
              </a:prstGeom>
              <a:blipFill>
                <a:blip r:embed="rId3"/>
                <a:stretch>
                  <a:fillRect l="-914" t="-2954" r="-914" b="-7595"/>
                </a:stretch>
              </a:blipFill>
            </p:spPr>
            <p:txBody>
              <a:bodyPr/>
              <a:lstStyle/>
              <a:p>
                <a:r>
                  <a:rPr lang="zh-CN" altLang="en-US">
                    <a:noFill/>
                  </a:rPr>
                  <a:t> </a:t>
                </a:r>
              </a:p>
            </p:txBody>
          </p:sp>
        </mc:Fallback>
      </mc:AlternateContent>
      <p:sp>
        <p:nvSpPr>
          <p:cNvPr id="7" name="TextBox 6"/>
          <p:cNvSpPr txBox="1"/>
          <p:nvPr/>
        </p:nvSpPr>
        <p:spPr>
          <a:xfrm>
            <a:off x="266300" y="1914818"/>
            <a:ext cx="2835315" cy="430887"/>
          </a:xfrm>
          <a:prstGeom prst="rect">
            <a:avLst/>
          </a:prstGeom>
          <a:noFill/>
        </p:spPr>
        <p:txBody>
          <a:bodyPr wrap="square" rtlCol="0">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Example</a:t>
            </a:r>
            <a:endParaRPr lang="zh-CN" altLang="en-US" sz="2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1910857" y="3834045"/>
                <a:ext cx="2197846" cy="430887"/>
              </a:xfrm>
              <a:prstGeom prst="rect">
                <a:avLst/>
              </a:prstGeom>
              <a:noFill/>
            </p:spPr>
            <p:txBody>
              <a:bodyPr wrap="none" rtlCol="0">
                <a:spAutoFit/>
              </a:bodyPr>
              <a:lstStyle/>
              <a:p>
                <a14:m>
                  <m:oMath xmlns:m="http://schemas.openxmlformats.org/officeDocument/2006/math">
                    <m:r>
                      <a:rPr lang="zh-CN" altLang="en-US" sz="2200" i="1" smtClean="0">
                        <a:latin typeface="Cambria Math"/>
                      </a:rPr>
                      <m:t>𝛼</m:t>
                    </m:r>
                    <m:r>
                      <a:rPr lang="en-US" altLang="zh-CN" sz="2200" b="0" i="1" smtClean="0">
                        <a:latin typeface="Cambria Math"/>
                      </a:rPr>
                      <m:t>𝑡</m:t>
                    </m:r>
                    <m:r>
                      <a:rPr lang="en-US" altLang="zh-CN" sz="2200" b="0" i="1" smtClean="0">
                        <a:latin typeface="Cambria Math"/>
                      </a:rPr>
                      <m:t>=6</m:t>
                    </m:r>
                    <m:d>
                      <m:dPr>
                        <m:ctrlPr>
                          <a:rPr lang="en-US" altLang="zh-CN" sz="2200" b="0" i="1" smtClean="0">
                            <a:latin typeface="Cambria Math" charset="0"/>
                          </a:rPr>
                        </m:ctrlPr>
                      </m:dPr>
                      <m:e>
                        <m:r>
                          <a:rPr lang="en-US" altLang="zh-CN" sz="2200" b="0" i="1" smtClean="0">
                            <a:latin typeface="Cambria Math"/>
                          </a:rPr>
                          <m:t>0.5</m:t>
                        </m:r>
                      </m:e>
                    </m:d>
                    <m:r>
                      <a:rPr lang="en-US" altLang="zh-CN" sz="2200" b="0" i="1" smtClean="0">
                        <a:latin typeface="Cambria Math"/>
                      </a:rPr>
                      <m:t>=3</m:t>
                    </m:r>
                  </m:oMath>
                </a14:m>
                <a:r>
                  <a:rPr lang="en-US" altLang="zh-CN" sz="2200" dirty="0">
                    <a:latin typeface="+mj-lt"/>
                  </a:rPr>
                  <a:t>.</a:t>
                </a:r>
                <a:endParaRPr lang="zh-CN" altLang="en-US" sz="22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910857" y="3834045"/>
                <a:ext cx="2197846" cy="430887"/>
              </a:xfrm>
              <a:prstGeom prst="rect">
                <a:avLst/>
              </a:prstGeom>
              <a:blipFill rotWithShape="1">
                <a:blip r:embed="rId4"/>
                <a:stretch>
                  <a:fillRect t="-7042" r="-2770"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54697" y="4386491"/>
                <a:ext cx="7617243"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Then with </a:t>
                </a:r>
                <a14:m>
                  <m:oMath xmlns:m="http://schemas.openxmlformats.org/officeDocument/2006/math">
                    <m:r>
                      <a:rPr lang="en-US" altLang="zh-CN" sz="2200">
                        <a:latin typeface="Cambria Math" panose="02040503050406030204" pitchFamily="18" charset="0"/>
                        <a:cs typeface="Times New Roman" panose="02020603050405020304" pitchFamily="18" charset="0"/>
                      </a:rPr>
                      <m:t>𝑋</m:t>
                    </m:r>
                    <m:r>
                      <a:rPr lang="en-US" altLang="zh-CN" sz="2200">
                        <a:latin typeface="Cambria Math" panose="02040503050406030204" pitchFamily="18" charset="0"/>
                        <a:cs typeface="Times New Roman" panose="02020603050405020304" pitchFamily="18" charset="0"/>
                      </a:rPr>
                      <m:t>=</m:t>
                    </m:r>
                  </m:oMath>
                </a14:m>
                <a:r>
                  <a:rPr lang="en-US" altLang="zh-CN" sz="2200" dirty="0">
                    <a:latin typeface="Times New Roman" panose="02020603050405020304" pitchFamily="18" charset="0"/>
                    <a:cs typeface="Times New Roman" panose="02020603050405020304" pitchFamily="18" charset="0"/>
                  </a:rPr>
                  <a:t> the number of pulses received in the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30</m:t>
                    </m:r>
                  </m:oMath>
                </a14:m>
                <a:r>
                  <a:rPr lang="en-US" altLang="zh-CN" sz="2200" dirty="0">
                    <a:latin typeface="Times New Roman" panose="02020603050405020304" pitchFamily="18" charset="0"/>
                    <a:cs typeface="Times New Roman" panose="02020603050405020304" pitchFamily="18" charset="0"/>
                  </a:rPr>
                  <a:t>-sec interval,</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454697" y="4386491"/>
                <a:ext cx="7617243" cy="769441"/>
              </a:xfrm>
              <a:prstGeom prst="rect">
                <a:avLst/>
              </a:prstGeom>
              <a:blipFill>
                <a:blip r:embed="rId5"/>
                <a:stretch>
                  <a:fillRect l="-1041" t="-5556" r="-1121" b="-150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72902" y="5035472"/>
                <a:ext cx="7699498" cy="7716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𝑋</m:t>
                          </m:r>
                          <m:r>
                            <a:rPr lang="en-US" altLang="zh-CN" sz="2200" b="0" i="1" smtClean="0">
                              <a:latin typeface="Cambria Math"/>
                              <a:ea typeface="Cambria Math"/>
                            </a:rPr>
                            <m:t>≥1</m:t>
                          </m:r>
                        </m:e>
                      </m:d>
                      <m:r>
                        <a:rPr lang="en-US" altLang="zh-CN" sz="2200" b="0" i="1" smtClean="0">
                          <a:latin typeface="Cambria Math"/>
                        </a:rPr>
                        <m:t>=1−</m:t>
                      </m:r>
                      <m:r>
                        <a:rPr lang="en-US" altLang="zh-CN" sz="2200" b="0" i="1" smtClean="0">
                          <a:latin typeface="Cambria Math"/>
                        </a:rPr>
                        <m:t>𝑃</m:t>
                      </m:r>
                      <m:d>
                        <m:dPr>
                          <m:ctrlPr>
                            <a:rPr lang="en-US" altLang="zh-CN" sz="2200" b="0" i="1" smtClean="0">
                              <a:latin typeface="Cambria Math" charset="0"/>
                            </a:rPr>
                          </m:ctrlPr>
                        </m:dPr>
                        <m:e>
                          <m:r>
                            <a:rPr lang="en-US" altLang="zh-CN" sz="2200" b="0" i="1" smtClean="0">
                              <a:latin typeface="Cambria Math"/>
                            </a:rPr>
                            <m:t>𝑋</m:t>
                          </m:r>
                          <m:r>
                            <a:rPr lang="en-US" altLang="zh-CN" sz="2200" b="0" i="1" smtClean="0">
                              <a:latin typeface="Cambria Math"/>
                            </a:rPr>
                            <m:t>=0</m:t>
                          </m:r>
                        </m:e>
                      </m:d>
                      <m:r>
                        <a:rPr lang="en-US" altLang="zh-CN" sz="2200" b="0" i="1" smtClean="0">
                          <a:latin typeface="Cambria Math"/>
                        </a:rPr>
                        <m:t>=1−</m:t>
                      </m:r>
                      <m:f>
                        <m:fPr>
                          <m:ctrlPr>
                            <a:rPr lang="en-US" altLang="zh-CN" sz="2200" b="0" i="1" smtClean="0">
                              <a:latin typeface="Cambria Math" charset="0"/>
                            </a:rPr>
                          </m:ctrlPr>
                        </m:fPr>
                        <m:num>
                          <m:sSup>
                            <m:sSupPr>
                              <m:ctrlPr>
                                <a:rPr lang="en-US" altLang="zh-CN" sz="2200" b="0" i="1" smtClean="0">
                                  <a:latin typeface="Cambria Math" charset="0"/>
                                </a:rPr>
                              </m:ctrlPr>
                            </m:sSupPr>
                            <m:e>
                              <m:r>
                                <a:rPr lang="en-US" altLang="zh-CN" sz="2200" b="0" i="1" smtClean="0">
                                  <a:latin typeface="Cambria Math"/>
                                </a:rPr>
                                <m:t>𝑒</m:t>
                              </m:r>
                            </m:e>
                            <m:sup>
                              <m:r>
                                <a:rPr lang="en-US" altLang="zh-CN" sz="2200" b="0" i="1" smtClean="0">
                                  <a:latin typeface="Cambria Math"/>
                                </a:rPr>
                                <m:t>−3</m:t>
                              </m:r>
                            </m:sup>
                          </m:sSup>
                          <m:r>
                            <a:rPr lang="en-US" altLang="zh-CN" sz="2200" b="0" i="1" smtClean="0">
                              <a:latin typeface="Cambria Math"/>
                              <a:ea typeface="Cambria Math"/>
                            </a:rPr>
                            <m:t>∙</m:t>
                          </m:r>
                          <m:sSup>
                            <m:sSupPr>
                              <m:ctrlPr>
                                <a:rPr lang="en-US" altLang="zh-CN" sz="2200" b="0" i="1" smtClean="0">
                                  <a:latin typeface="Cambria Math" charset="0"/>
                                  <a:ea typeface="Cambria Math"/>
                                </a:rPr>
                              </m:ctrlPr>
                            </m:sSupPr>
                            <m:e>
                              <m:r>
                                <a:rPr lang="en-US" altLang="zh-CN" sz="2200" b="0" i="1" smtClean="0">
                                  <a:latin typeface="Cambria Math"/>
                                  <a:ea typeface="Cambria Math"/>
                                </a:rPr>
                                <m:t>3</m:t>
                              </m:r>
                            </m:e>
                            <m:sup>
                              <m:r>
                                <a:rPr lang="en-US" altLang="zh-CN" sz="2200" b="0" i="1" smtClean="0">
                                  <a:latin typeface="Cambria Math"/>
                                  <a:ea typeface="Cambria Math"/>
                                </a:rPr>
                                <m:t>0</m:t>
                              </m:r>
                            </m:sup>
                          </m:sSup>
                        </m:num>
                        <m:den>
                          <m:r>
                            <a:rPr lang="en-US" altLang="zh-CN" sz="2200" b="0" i="1" smtClean="0">
                              <a:latin typeface="Cambria Math"/>
                            </a:rPr>
                            <m:t>0!</m:t>
                          </m:r>
                        </m:den>
                      </m:f>
                      <m:r>
                        <a:rPr lang="en-US" altLang="zh-CN" sz="2200" b="0" i="1" smtClean="0">
                          <a:latin typeface="Cambria Math"/>
                        </a:rPr>
                        <m:t>=1−</m:t>
                      </m:r>
                      <m:sSup>
                        <m:sSupPr>
                          <m:ctrlPr>
                            <a:rPr lang="en-US" altLang="zh-CN" sz="2200" b="0" i="1" smtClean="0">
                              <a:latin typeface="Cambria Math" charset="0"/>
                            </a:rPr>
                          </m:ctrlPr>
                        </m:sSupPr>
                        <m:e>
                          <m:r>
                            <a:rPr lang="en-US" altLang="zh-CN" sz="2200" b="0" i="1" smtClean="0">
                              <a:latin typeface="Cambria Math"/>
                            </a:rPr>
                            <m:t>𝑒</m:t>
                          </m:r>
                        </m:e>
                        <m:sup>
                          <m:r>
                            <a:rPr lang="en-US" altLang="zh-CN" sz="2200" b="0" i="1" smtClean="0">
                              <a:latin typeface="Cambria Math"/>
                            </a:rPr>
                            <m:t>−3</m:t>
                          </m:r>
                        </m:sup>
                      </m:sSup>
                      <m:r>
                        <a:rPr lang="en-US" altLang="zh-CN" sz="2200" b="0" i="1" smtClean="0">
                          <a:latin typeface="Cambria Math"/>
                        </a:rPr>
                        <m:t>=0.95.</m:t>
                      </m:r>
                    </m:oMath>
                  </m:oMathPara>
                </a14:m>
                <a:endParaRPr lang="zh-CN" altLang="en-US" sz="2200" dirty="0">
                  <a:latin typeface="+mj-l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72902" y="5035472"/>
                <a:ext cx="7699498" cy="771621"/>
              </a:xfrm>
              <a:prstGeom prst="rect">
                <a:avLst/>
              </a:prstGeom>
              <a:blipFill rotWithShape="1">
                <a:blip r:embed="rId6"/>
                <a:stretch>
                  <a:fillRect/>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xmlns="" id="{EE570725-DCB6-4775-9FDA-604DEE8101F7}"/>
              </a:ext>
            </a:extLst>
          </p:cNvPr>
          <p:cNvSpPr>
            <a:spLocks noGrp="1"/>
          </p:cNvSpPr>
          <p:nvPr>
            <p:ph type="sldNum" sz="quarter" idx="11"/>
          </p:nvPr>
        </p:nvSpPr>
        <p:spPr/>
        <p:txBody>
          <a:bodyPr/>
          <a:lstStyle/>
          <a:p>
            <a:pPr>
              <a:defRPr/>
            </a:pPr>
            <a:fld id="{DF2308B0-52A9-437D-9700-D7B37876F5B1}" type="slidenum">
              <a:rPr lang="zh-CN" altLang="en-US" smtClean="0"/>
              <a:pPr>
                <a:defRPr/>
              </a:pPr>
              <a:t>92</a:t>
            </a:fld>
            <a:endParaRPr lang="en-US" altLang="zh-CN" dirty="0"/>
          </a:p>
        </p:txBody>
      </p:sp>
    </p:spTree>
    <p:extLst>
      <p:ext uri="{BB962C8B-B14F-4D97-AF65-F5344CB8AC3E}">
        <p14:creationId xmlns:p14="http://schemas.microsoft.com/office/powerpoint/2010/main" val="518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1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2926" y="714618"/>
            <a:ext cx="5850650" cy="430887"/>
          </a:xfrm>
          <a:prstGeom prst="rect">
            <a:avLst/>
          </a:prstGeom>
          <a:noFill/>
        </p:spPr>
        <p:txBody>
          <a:bodyPr wrap="square" rtlCol="0">
            <a:spAutoFit/>
          </a:bodyPr>
          <a:lstStyle/>
          <a:p>
            <a:r>
              <a:rPr lang="en-US" altLang="zh-CN" sz="2200" dirty="0">
                <a:solidFill>
                  <a:srgbClr val="3333FF"/>
                </a:solidFill>
                <a:latin typeface="+mj-lt"/>
              </a:rPr>
              <a:t>Conclusion of Chapter 3</a:t>
            </a:r>
            <a:endParaRPr lang="zh-CN" altLang="en-US" sz="2200" dirty="0">
              <a:solidFill>
                <a:srgbClr val="3333FF"/>
              </a:solidFill>
              <a:latin typeface="+mj-lt"/>
            </a:endParaRPr>
          </a:p>
        </p:txBody>
      </p:sp>
      <mc:AlternateContent xmlns:mc="http://schemas.openxmlformats.org/markup-compatibility/2006" xmlns:a14="http://schemas.microsoft.com/office/drawing/2010/main">
        <mc:Choice Requires="a14">
          <p:sp>
            <p:nvSpPr>
              <p:cNvPr id="3" name="矩形 2"/>
              <p:cNvSpPr/>
              <p:nvPr/>
            </p:nvSpPr>
            <p:spPr>
              <a:xfrm>
                <a:off x="278015" y="1403775"/>
                <a:ext cx="8434445"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1. A</a:t>
                </a:r>
                <a:r>
                  <a:rPr lang="en-US" altLang="zh-CN" sz="2200" dirty="0"/>
                  <a:t> </a:t>
                </a:r>
                <a:r>
                  <a:rPr lang="en-US" altLang="zh-CN" sz="2200" dirty="0">
                    <a:solidFill>
                      <a:srgbClr val="FF0000"/>
                    </a:solidFill>
                    <a:latin typeface="Times New Roman" panose="02020603050405020304" pitchFamily="18" charset="0"/>
                    <a:cs typeface="Times New Roman" panose="02020603050405020304" pitchFamily="18" charset="0"/>
                  </a:rPr>
                  <a:t>random variable (</a:t>
                </a:r>
                <a:r>
                  <a:rPr lang="en-US" altLang="zh-CN" sz="2200" dirty="0" err="1">
                    <a:solidFill>
                      <a:srgbClr val="FF0000"/>
                    </a:solidFill>
                    <a:latin typeface="Times New Roman" panose="02020603050405020304" pitchFamily="18" charset="0"/>
                    <a:cs typeface="Times New Roman" panose="02020603050405020304" pitchFamily="18" charset="0"/>
                  </a:rPr>
                  <a:t>rv</a:t>
                </a:r>
                <a:r>
                  <a:rPr lang="en-US" altLang="zh-CN" sz="2200" dirty="0">
                    <a:solidFill>
                      <a:srgbClr val="FF0000"/>
                    </a:solidFill>
                    <a:latin typeface="Times New Roman" panose="02020603050405020304" pitchFamily="18" charset="0"/>
                    <a:cs typeface="Times New Roman" panose="02020603050405020304" pitchFamily="18" charset="0"/>
                  </a:rPr>
                  <a:t>)</a:t>
                </a:r>
                <a:r>
                  <a:rPr lang="en-US" altLang="zh-CN" sz="2200" b="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is any rule that associates a number with </a:t>
                </a:r>
                <a:r>
                  <a:rPr lang="en-US" altLang="zh-CN" sz="2200" dirty="0">
                    <a:solidFill>
                      <a:srgbClr val="FF0000"/>
                    </a:solidFill>
                    <a:latin typeface="Times New Roman" panose="02020603050405020304" pitchFamily="18" charset="0"/>
                    <a:cs typeface="Times New Roman" panose="02020603050405020304" pitchFamily="18" charset="0"/>
                  </a:rPr>
                  <a:t>each outcome</a:t>
                </a:r>
                <a:r>
                  <a:rPr lang="en-US" altLang="zh-CN" sz="2200" dirty="0"/>
                  <a:t> </a:t>
                </a:r>
                <a:r>
                  <a:rPr lang="en-US" altLang="zh-CN" sz="2200" dirty="0">
                    <a:latin typeface="Times New Roman" panose="02020603050405020304" pitchFamily="18" charset="0"/>
                    <a:cs typeface="Times New Roman" panose="02020603050405020304" pitchFamily="18" charset="0"/>
                  </a:rPr>
                  <a:t>in</a:t>
                </a:r>
                <a:r>
                  <a:rPr lang="en-US" altLang="zh-CN" sz="2200" dirty="0"/>
                  <a:t> </a:t>
                </a:r>
                <a14:m>
                  <m:oMath xmlns:m="http://schemas.openxmlformats.org/officeDocument/2006/math">
                    <m:r>
                      <a:rPr lang="zh-CN" altLang="en-US" sz="2200" i="1">
                        <a:latin typeface="Cambria Math"/>
                      </a:rPr>
                      <m:t>𝒮</m:t>
                    </m:r>
                  </m:oMath>
                </a14:m>
                <a:r>
                  <a:rPr lang="en-US" altLang="zh-CN" sz="2200" dirty="0"/>
                  <a:t>. </a:t>
                </a:r>
                <a:endParaRPr lang="zh-CN" altLang="en-US" sz="2200" dirty="0"/>
              </a:p>
            </p:txBody>
          </p:sp>
        </mc:Choice>
        <mc:Fallback xmlns="">
          <p:sp>
            <p:nvSpPr>
              <p:cNvPr id="3" name="矩形 2"/>
              <p:cNvSpPr>
                <a:spLocks noRot="1" noChangeAspect="1" noMove="1" noResize="1" noEditPoints="1" noAdjustHandles="1" noChangeArrowheads="1" noChangeShapeType="1" noTextEdit="1"/>
              </p:cNvSpPr>
              <p:nvPr/>
            </p:nvSpPr>
            <p:spPr>
              <a:xfrm>
                <a:off x="278015" y="1403775"/>
                <a:ext cx="8434445" cy="769441"/>
              </a:xfrm>
              <a:prstGeom prst="rect">
                <a:avLst/>
              </a:prstGeom>
              <a:blipFill>
                <a:blip r:embed="rId2"/>
                <a:stretch>
                  <a:fillRect l="-940" t="-4762" r="-940" b="-15873"/>
                </a:stretch>
              </a:blipFill>
            </p:spPr>
            <p:txBody>
              <a:bodyPr/>
              <a:lstStyle/>
              <a:p>
                <a:r>
                  <a:rPr lang="zh-CN" altLang="en-US">
                    <a:noFill/>
                  </a:rPr>
                  <a:t> </a:t>
                </a:r>
              </a:p>
            </p:txBody>
          </p:sp>
        </mc:Fallback>
      </mc:AlternateContent>
      <p:sp>
        <p:nvSpPr>
          <p:cNvPr id="4" name="矩形 3"/>
          <p:cNvSpPr/>
          <p:nvPr/>
        </p:nvSpPr>
        <p:spPr>
          <a:xfrm>
            <a:off x="260580" y="2348880"/>
            <a:ext cx="8316866" cy="769441"/>
          </a:xfrm>
          <a:prstGeom prst="rect">
            <a:avLst/>
          </a:prstGeom>
        </p:spPr>
        <p:txBody>
          <a:bodyPr wrap="square">
            <a:spAutoFit/>
          </a:bodyPr>
          <a:lstStyle/>
          <a:p>
            <a:pPr algn="just"/>
            <a:r>
              <a:rPr lang="en-US" altLang="zh-CN" sz="2200" dirty="0">
                <a:latin typeface="Times New Roman" panose="02020603050405020304" pitchFamily="18" charset="0"/>
                <a:cs typeface="Times New Roman" panose="02020603050405020304" pitchFamily="18" charset="0"/>
              </a:rPr>
              <a:t>2. A</a:t>
            </a:r>
            <a:r>
              <a:rPr lang="en-US" altLang="zh-CN" sz="2200" dirty="0"/>
              <a:t> </a:t>
            </a:r>
            <a:r>
              <a:rPr lang="en-US" altLang="zh-CN" sz="2200" dirty="0">
                <a:solidFill>
                  <a:srgbClr val="FF0000"/>
                </a:solidFill>
                <a:latin typeface="Times New Roman" panose="02020603050405020304" pitchFamily="18" charset="0"/>
                <a:cs typeface="Times New Roman" panose="02020603050405020304" pitchFamily="18" charset="0"/>
              </a:rPr>
              <a:t>discrete</a:t>
            </a:r>
            <a:r>
              <a:rPr lang="en-US" altLang="zh-CN" sz="2200" dirty="0">
                <a:solidFill>
                  <a:srgbClr val="FF0000"/>
                </a:solidFill>
              </a:rPr>
              <a:t> </a:t>
            </a:r>
            <a:r>
              <a:rPr lang="en-US" altLang="zh-CN" sz="2200" dirty="0">
                <a:latin typeface="Times New Roman" panose="02020603050405020304" pitchFamily="18" charset="0"/>
                <a:cs typeface="Times New Roman" panose="02020603050405020304" pitchFamily="18" charset="0"/>
              </a:rPr>
              <a:t>random variable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is one whose possible values either constitute a finite set or else  a countable infinite set.</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p:cNvSpPr txBox="1"/>
              <p:nvPr/>
            </p:nvSpPr>
            <p:spPr>
              <a:xfrm>
                <a:off x="278015" y="3293985"/>
                <a:ext cx="8408785" cy="769441"/>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3. For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a discrete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we define its </a:t>
                </a:r>
                <a:r>
                  <a:rPr lang="en-US" altLang="zh-CN" sz="2200" dirty="0" err="1">
                    <a:solidFill>
                      <a:srgbClr val="FF0000"/>
                    </a:solidFill>
                    <a:latin typeface="Times New Roman" panose="02020603050405020304" pitchFamily="18" charset="0"/>
                    <a:cs typeface="Times New Roman" panose="02020603050405020304" pitchFamily="18" charset="0"/>
                  </a:rPr>
                  <a:t>pmf</a:t>
                </a:r>
                <a:r>
                  <a:rPr lang="en-US" altLang="zh-CN" sz="2200" dirty="0">
                    <a:solidFill>
                      <a:srgbClr val="FF0000"/>
                    </a:solidFill>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(the probability mass function) and </a:t>
                </a:r>
                <a:r>
                  <a:rPr lang="en-US" altLang="zh-CN" sz="2200" dirty="0" err="1">
                    <a:latin typeface="Times New Roman" panose="02020603050405020304" pitchFamily="18" charset="0"/>
                    <a:cs typeface="Times New Roman" panose="02020603050405020304" pitchFamily="18" charset="0"/>
                  </a:rPr>
                  <a:t>cdf</a:t>
                </a:r>
                <a:r>
                  <a:rPr lang="en-US" altLang="zh-CN" sz="2200" dirty="0">
                    <a:latin typeface="Times New Roman" panose="02020603050405020304" pitchFamily="18" charset="0"/>
                    <a:cs typeface="Times New Roman" panose="02020603050405020304" pitchFamily="18" charset="0"/>
                  </a:rPr>
                  <a:t> (the cumulative distribution function).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78015" y="3293985"/>
                <a:ext cx="8408785" cy="769441"/>
              </a:xfrm>
              <a:prstGeom prst="rect">
                <a:avLst/>
              </a:prstGeom>
              <a:blipFill>
                <a:blip r:embed="rId3"/>
                <a:stretch>
                  <a:fillRect l="-943" t="-4724" r="-943" b="-149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42926" y="4149080"/>
                <a:ext cx="8334519" cy="1107996"/>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4. The</a:t>
                </a:r>
                <a:r>
                  <a:rPr lang="en-US" altLang="zh-CN" sz="2200" dirty="0">
                    <a:latin typeface="+mj-lt"/>
                  </a:rPr>
                  <a:t> </a:t>
                </a:r>
                <a:r>
                  <a:rPr lang="en-US" altLang="zh-CN" sz="2200" dirty="0">
                    <a:solidFill>
                      <a:srgbClr val="FF0000"/>
                    </a:solidFill>
                    <a:latin typeface="Times New Roman" panose="02020603050405020304" pitchFamily="18" charset="0"/>
                    <a:cs typeface="Times New Roman" panose="02020603050405020304" pitchFamily="18" charset="0"/>
                  </a:rPr>
                  <a:t>expected value </a:t>
                </a:r>
                <a:r>
                  <a:rPr lang="en-US" altLang="zh-CN" sz="2200" dirty="0">
                    <a:latin typeface="Times New Roman" panose="02020603050405020304" pitchFamily="18" charset="0"/>
                    <a:cs typeface="Times New Roman" panose="02020603050405020304" pitchFamily="18" charset="0"/>
                  </a:rPr>
                  <a:t>of a discrete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is a summation of each possible value multiplied by its probability. The variance is the expected value of the square difference between </a:t>
                </a:r>
                <a14:m>
                  <m:oMath xmlns:m="http://schemas.openxmlformats.org/officeDocument/2006/math">
                    <m:r>
                      <a:rPr lang="en-US" altLang="zh-CN" sz="2200" dirty="0">
                        <a:latin typeface="Cambria Math" panose="02040503050406030204" pitchFamily="18" charset="0"/>
                        <a:cs typeface="Times New Roman" panose="02020603050405020304" pitchFamily="18" charset="0"/>
                      </a:rPr>
                      <m:t>𝑋</m:t>
                    </m:r>
                  </m:oMath>
                </a14:m>
                <a:r>
                  <a:rPr lang="en-US" altLang="zh-CN" sz="2200" dirty="0">
                    <a:latin typeface="Times New Roman" panose="02020603050405020304" pitchFamily="18" charset="0"/>
                    <a:cs typeface="Times New Roman" panose="02020603050405020304" pitchFamily="18" charset="0"/>
                  </a:rPr>
                  <a:t> and its expected value. </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42926" y="4149080"/>
                <a:ext cx="8334519" cy="1107996"/>
              </a:xfrm>
              <a:prstGeom prst="rect">
                <a:avLst/>
              </a:prstGeom>
              <a:blipFill>
                <a:blip r:embed="rId4"/>
                <a:stretch>
                  <a:fillRect l="-951" t="-3867" r="-951" b="-10497"/>
                </a:stretch>
              </a:blipFill>
            </p:spPr>
            <p:txBody>
              <a:bodyPr/>
              <a:lstStyle/>
              <a:p>
                <a:r>
                  <a:rPr lang="zh-CN" altLang="en-US">
                    <a:noFill/>
                  </a:rPr>
                  <a:t> </a:t>
                </a:r>
              </a:p>
            </p:txBody>
          </p:sp>
        </mc:Fallback>
      </mc:AlternateContent>
      <p:sp>
        <p:nvSpPr>
          <p:cNvPr id="7" name="TextBox 6"/>
          <p:cNvSpPr txBox="1"/>
          <p:nvPr/>
        </p:nvSpPr>
        <p:spPr>
          <a:xfrm>
            <a:off x="278015" y="5322833"/>
            <a:ext cx="8299429" cy="1107996"/>
          </a:xfrm>
          <a:prstGeom prst="rect">
            <a:avLst/>
          </a:prstGeom>
          <a:noFill/>
        </p:spPr>
        <p:txBody>
          <a:bodyPr wrap="square" rtlCol="0">
            <a:spAutoFit/>
          </a:bodyPr>
          <a:lstStyle/>
          <a:p>
            <a:pPr algn="just"/>
            <a:r>
              <a:rPr lang="en-US" altLang="zh-CN" sz="2200" dirty="0">
                <a:latin typeface="Times New Roman" panose="02020603050405020304" pitchFamily="18" charset="0"/>
                <a:cs typeface="Times New Roman" panose="02020603050405020304" pitchFamily="18" charset="0"/>
              </a:rPr>
              <a:t>5. The common discrete </a:t>
            </a:r>
            <a:r>
              <a:rPr lang="en-US" altLang="zh-CN" sz="2200" dirty="0" err="1">
                <a:latin typeface="Times New Roman" panose="02020603050405020304" pitchFamily="18" charset="0"/>
                <a:cs typeface="Times New Roman" panose="02020603050405020304" pitchFamily="18" charset="0"/>
              </a:rPr>
              <a:t>rv’s</a:t>
            </a:r>
            <a:r>
              <a:rPr lang="en-US" altLang="zh-CN" sz="2200" dirty="0">
                <a:latin typeface="Times New Roman" panose="02020603050405020304" pitchFamily="18" charset="0"/>
                <a:cs typeface="Times New Roman" panose="02020603050405020304" pitchFamily="18" charset="0"/>
              </a:rPr>
              <a:t> include Bernoulli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Geometric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Binomial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hypergeometric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negative binomial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Poisson </a:t>
            </a:r>
            <a:r>
              <a:rPr lang="en-US" altLang="zh-CN" sz="2200" dirty="0" err="1">
                <a:latin typeface="Times New Roman" panose="02020603050405020304" pitchFamily="18" charset="0"/>
                <a:cs typeface="Times New Roman" panose="02020603050405020304" pitchFamily="18" charset="0"/>
              </a:rPr>
              <a:t>rv</a:t>
            </a:r>
            <a:r>
              <a:rPr lang="en-US" altLang="zh-CN" sz="2200" dirty="0">
                <a:latin typeface="Times New Roman" panose="02020603050405020304" pitchFamily="18" charset="0"/>
                <a:cs typeface="Times New Roman" panose="02020603050405020304" pitchFamily="18" charset="0"/>
              </a:rPr>
              <a:t> and so on. </a:t>
            </a:r>
            <a:endParaRPr lang="zh-CN" altLang="en-US" sz="2200" dirty="0">
              <a:latin typeface="Times New Roman" panose="02020603050405020304" pitchFamily="18" charset="0"/>
              <a:cs typeface="Times New Roman" panose="02020603050405020304" pitchFamily="18" charset="0"/>
            </a:endParaRPr>
          </a:p>
        </p:txBody>
      </p:sp>
      <p:sp>
        <p:nvSpPr>
          <p:cNvPr id="8" name="灯片编号占位符 7">
            <a:extLst>
              <a:ext uri="{FF2B5EF4-FFF2-40B4-BE49-F238E27FC236}">
                <a16:creationId xmlns:a16="http://schemas.microsoft.com/office/drawing/2014/main" xmlns="" id="{0F83BB04-E495-4D69-8D81-9781044913E8}"/>
              </a:ext>
            </a:extLst>
          </p:cNvPr>
          <p:cNvSpPr>
            <a:spLocks noGrp="1"/>
          </p:cNvSpPr>
          <p:nvPr>
            <p:ph type="sldNum" sz="quarter" idx="11"/>
          </p:nvPr>
        </p:nvSpPr>
        <p:spPr/>
        <p:txBody>
          <a:bodyPr/>
          <a:lstStyle/>
          <a:p>
            <a:pPr>
              <a:defRPr/>
            </a:pPr>
            <a:fld id="{DF2308B0-52A9-437D-9700-D7B37876F5B1}" type="slidenum">
              <a:rPr lang="zh-CN" altLang="en-US" smtClean="0"/>
              <a:pPr>
                <a:defRPr/>
              </a:pPr>
              <a:t>93</a:t>
            </a:fld>
            <a:endParaRPr lang="en-US" altLang="zh-CN" dirty="0"/>
          </a:p>
        </p:txBody>
      </p:sp>
    </p:spTree>
    <p:extLst>
      <p:ext uri="{BB962C8B-B14F-4D97-AF65-F5344CB8AC3E}">
        <p14:creationId xmlns:p14="http://schemas.microsoft.com/office/powerpoint/2010/main" val="13762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solidFill>
        </a:ln>
      </a:spPr>
      <a:bodyPr wrap="square" rtlCol="0" anchor="ctr">
        <a:spAutoFit/>
      </a:bodyPr>
      <a:lstStyle>
        <a:defPPr algn="ctr">
          <a:defRPr sz="2800" dirty="0"/>
        </a:defPPr>
      </a:lstStyle>
    </a:spDef>
    <a:lnDef>
      <a:spPr>
        <a:ln w="15875">
          <a:solidFill>
            <a:srgbClr val="FF0000"/>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200" dirty="0" smtClean="0">
            <a:latin typeface="+mj-lt"/>
          </a:defRPr>
        </a:defPPr>
      </a:lstStyle>
    </a:tx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37642</TotalTime>
  <Words>12232</Words>
  <Application>Microsoft Macintosh PowerPoint</Application>
  <PresentationFormat>全屏显示(4:3)</PresentationFormat>
  <Paragraphs>900</Paragraphs>
  <Slides>93</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93</vt:i4>
      </vt:variant>
    </vt:vector>
  </HeadingPairs>
  <TitlesOfParts>
    <vt:vector size="101" baseType="lpstr">
      <vt:lpstr>Arial Black</vt:lpstr>
      <vt:lpstr>Cambria Math</vt:lpstr>
      <vt:lpstr>Helvetica Neue</vt:lpstr>
      <vt:lpstr>Times New Roman</vt:lpstr>
      <vt:lpstr>Wingdings</vt:lpstr>
      <vt:lpstr>宋体</vt:lpstr>
      <vt:lpstr>Arial</vt:lpstr>
      <vt:lpstr>Pixel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MS User</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MS User</dc:creator>
  <cp:lastModifiedBy>Microsoft Office 用户</cp:lastModifiedBy>
  <cp:revision>705</cp:revision>
  <dcterms:created xsi:type="dcterms:W3CDTF">2006-02-21T08:18:43Z</dcterms:created>
  <dcterms:modified xsi:type="dcterms:W3CDTF">2023-03-22T15:56:48Z</dcterms:modified>
</cp:coreProperties>
</file>